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382_D07C061E.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2"/>
  </p:notesMasterIdLst>
  <p:handoutMasterIdLst>
    <p:handoutMasterId r:id="rId73"/>
  </p:handoutMasterIdLst>
  <p:sldIdLst>
    <p:sldId id="361" r:id="rId2"/>
    <p:sldId id="898" r:id="rId3"/>
    <p:sldId id="881" r:id="rId4"/>
    <p:sldId id="943" r:id="rId5"/>
    <p:sldId id="965" r:id="rId6"/>
    <p:sldId id="966" r:id="rId7"/>
    <p:sldId id="882" r:id="rId8"/>
    <p:sldId id="942" r:id="rId9"/>
    <p:sldId id="944" r:id="rId10"/>
    <p:sldId id="960" r:id="rId11"/>
    <p:sldId id="954" r:id="rId12"/>
    <p:sldId id="961" r:id="rId13"/>
    <p:sldId id="959" r:id="rId14"/>
    <p:sldId id="962" r:id="rId15"/>
    <p:sldId id="958" r:id="rId16"/>
    <p:sldId id="963" r:id="rId17"/>
    <p:sldId id="955" r:id="rId18"/>
    <p:sldId id="956" r:id="rId19"/>
    <p:sldId id="957" r:id="rId20"/>
    <p:sldId id="971" r:id="rId21"/>
    <p:sldId id="969" r:id="rId22"/>
    <p:sldId id="978" r:id="rId23"/>
    <p:sldId id="911" r:id="rId24"/>
    <p:sldId id="964" r:id="rId25"/>
    <p:sldId id="941" r:id="rId26"/>
    <p:sldId id="918" r:id="rId27"/>
    <p:sldId id="919" r:id="rId28"/>
    <p:sldId id="920" r:id="rId29"/>
    <p:sldId id="923" r:id="rId30"/>
    <p:sldId id="924" r:id="rId31"/>
    <p:sldId id="926" r:id="rId32"/>
    <p:sldId id="927" r:id="rId33"/>
    <p:sldId id="933" r:id="rId34"/>
    <p:sldId id="935" r:id="rId35"/>
    <p:sldId id="977" r:id="rId36"/>
    <p:sldId id="912" r:id="rId37"/>
    <p:sldId id="975" r:id="rId38"/>
    <p:sldId id="916" r:id="rId39"/>
    <p:sldId id="906" r:id="rId40"/>
    <p:sldId id="899" r:id="rId41"/>
    <p:sldId id="903" r:id="rId42"/>
    <p:sldId id="917" r:id="rId43"/>
    <p:sldId id="948" r:id="rId44"/>
    <p:sldId id="946" r:id="rId45"/>
    <p:sldId id="947" r:id="rId46"/>
    <p:sldId id="902" r:id="rId47"/>
    <p:sldId id="945" r:id="rId48"/>
    <p:sldId id="976" r:id="rId49"/>
    <p:sldId id="913" r:id="rId50"/>
    <p:sldId id="905" r:id="rId51"/>
    <p:sldId id="968" r:id="rId52"/>
    <p:sldId id="967" r:id="rId53"/>
    <p:sldId id="970" r:id="rId54"/>
    <p:sldId id="950" r:id="rId55"/>
    <p:sldId id="951" r:id="rId56"/>
    <p:sldId id="952" r:id="rId57"/>
    <p:sldId id="953" r:id="rId58"/>
    <p:sldId id="972" r:id="rId59"/>
    <p:sldId id="940" r:id="rId60"/>
    <p:sldId id="979" r:id="rId61"/>
    <p:sldId id="909" r:id="rId62"/>
    <p:sldId id="908" r:id="rId63"/>
    <p:sldId id="934" r:id="rId64"/>
    <p:sldId id="936" r:id="rId65"/>
    <p:sldId id="937" r:id="rId66"/>
    <p:sldId id="973" r:id="rId67"/>
    <p:sldId id="938" r:id="rId68"/>
    <p:sldId id="980" r:id="rId69"/>
    <p:sldId id="982" r:id="rId70"/>
    <p:sldId id="877" r:id="rId7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32F4F3-4924-94D5-3CF6-B2955EA3CEBB}" name="Robinson, Shontell A" initials="RA" userId="S::robinssa@forsyth.cc::472da77e-a88c-4096-99c1-04b57cf7bb64" providerId="AD"/>
  <p188:author id="{625961FE-CC52-733F-AECA-F4CCDD400243}" name="Angell, Scott W" initials="AW" userId="S::angellsw@forsyth.cc::f23458dc-f5c6-4ebd-980c-b2108431c05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usse, Kimberly A" initials="BA" lastIdx="1" clrIdx="6">
    <p:extLst>
      <p:ext uri="{19B8F6BF-5375-455C-9EA6-DF929625EA0E}">
        <p15:presenceInfo xmlns:p15="http://schemas.microsoft.com/office/powerpoint/2012/main" userId="S::busseka@forsyth.cc::275587b0-7d49-4c28-9824-024f23f82c50" providerId="AD"/>
      </p:ext>
    </p:extLst>
  </p:cmAuthor>
  <p:cmAuthor id="1" name="Robinson, Shontell A" initials="RA" lastIdx="11" clrIdx="0">
    <p:extLst>
      <p:ext uri="{19B8F6BF-5375-455C-9EA6-DF929625EA0E}">
        <p15:presenceInfo xmlns:p15="http://schemas.microsoft.com/office/powerpoint/2012/main" userId="S::robinssa@forsyth.cc::472da77e-a88c-4096-99c1-04b57cf7bb64" providerId="AD"/>
      </p:ext>
    </p:extLst>
  </p:cmAuthor>
  <p:cmAuthor id="2" name="Smith, Christa T" initials="ST" lastIdx="2" clrIdx="1">
    <p:extLst>
      <p:ext uri="{19B8F6BF-5375-455C-9EA6-DF929625EA0E}">
        <p15:presenceInfo xmlns:p15="http://schemas.microsoft.com/office/powerpoint/2012/main" userId="S::smithct@forsyth.cc::f8d647a3-c80d-45cd-887c-b3b4b15f1f6a" providerId="AD"/>
      </p:ext>
    </p:extLst>
  </p:cmAuthor>
  <p:cmAuthor id="3" name="Isler, Victor R" initials="IR" lastIdx="6" clrIdx="2">
    <p:extLst>
      <p:ext uri="{19B8F6BF-5375-455C-9EA6-DF929625EA0E}">
        <p15:presenceInfo xmlns:p15="http://schemas.microsoft.com/office/powerpoint/2012/main" userId="S::islervr@forsyth.cc::4bd4d1a4-9d1e-4676-b9c1-265bf18fdd5a" providerId="AD"/>
      </p:ext>
    </p:extLst>
  </p:cmAuthor>
  <p:cmAuthor id="4" name="Atwood, Shane R" initials="AR" lastIdx="1" clrIdx="3">
    <p:extLst>
      <p:ext uri="{19B8F6BF-5375-455C-9EA6-DF929625EA0E}">
        <p15:presenceInfo xmlns:p15="http://schemas.microsoft.com/office/powerpoint/2012/main" userId="S::atwoodsr@forsyth.cc::8af44d16-a5c7-47cc-ba14-a9ec8e08ceba" providerId="AD"/>
      </p:ext>
    </p:extLst>
  </p:cmAuthor>
  <p:cmAuthor id="5" name="Price, Denise" initials="PD" lastIdx="14" clrIdx="4">
    <p:extLst>
      <p:ext uri="{19B8F6BF-5375-455C-9EA6-DF929625EA0E}">
        <p15:presenceInfo xmlns:p15="http://schemas.microsoft.com/office/powerpoint/2012/main" userId="S::priceed@forsyth.cc::123f47e3-f0cf-4562-95fa-6c90a866c4cb" providerId="AD"/>
      </p:ext>
    </p:extLst>
  </p:cmAuthor>
  <p:cmAuthor id="6" name="Thacker, John T" initials="TT" lastIdx="4" clrIdx="5">
    <p:extLst>
      <p:ext uri="{19B8F6BF-5375-455C-9EA6-DF929625EA0E}">
        <p15:presenceInfo xmlns:p15="http://schemas.microsoft.com/office/powerpoint/2012/main" userId="S::thackejt@forsyth.cc::35191b8a-8b6a-4dbb-9c9c-3633504215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04E9B6-DEE9-B9B9-E776-DAFBA15CB4FC}" v="372" dt="2023-10-23T20:54:51.030"/>
    <p1510:client id="{290E17DA-D046-97F5-7AA2-CC8F4B137E58}" v="11" dt="2023-10-25T20:49:05.274"/>
    <p1510:client id="{3D9D05C0-7563-5677-6F45-6AB0623B8A65}" v="127" dt="2023-10-25T13:19:02.977"/>
    <p1510:client id="{42F8208A-A203-131F-8CAB-533E3DA6B0A3}" v="122" dt="2023-10-23T21:42:00.340"/>
    <p1510:client id="{47D04852-F9D0-EC73-6558-F2FE8312D9E6}" v="5" dt="2023-10-23T17:56:34.590"/>
    <p1510:client id="{4BBD5CDE-E1BA-A34A-CCCD-106754CC917B}" v="2147" dt="2023-10-23T19:54:38.589"/>
    <p1510:client id="{5A5E3FBB-3AAD-D9B2-5FE1-0F7948DCABEE}" v="1" dt="2023-10-24T13:33:13.882"/>
    <p1510:client id="{62F3128E-8083-35E8-D8E9-A1DB8C94E6F9}" v="250" dt="2023-10-23T16:34:15.838"/>
    <p1510:client id="{68162B5B-E232-4643-17AE-2A62769AB719}" v="4428" dt="2023-10-23T18:34:32.875"/>
    <p1510:client id="{6B5EC38E-04DD-4C10-B026-02DE4D068265}" v="1" dt="2023-10-24T13:55:19.912"/>
    <p1510:client id="{6DCDF9AA-4F97-9EB4-7057-C5D35CC57F23}" v="21" dt="2023-10-25T17:29:37.166"/>
    <p1510:client id="{918ACDD7-F2A0-D47F-43CA-09FF287BF188}" v="138" dt="2023-10-23T14:15:07.831"/>
    <p1510:client id="{AF13A286-A263-338A-C618-4288B25BFF58}" v="141" dt="2023-10-24T11:48:57.936"/>
    <p1510:client id="{B36277B3-3B51-87AE-3D8A-F63877D7B98C}" v="3" dt="2023-10-23T19:44:37.519"/>
    <p1510:client id="{B742DF1D-D062-8755-B051-E92FCC906AF6}" v="2" dt="2023-10-23T14:51:47.600"/>
    <p1510:client id="{B875D7DD-86BC-B147-44E6-EA7039867EBD}" v="2" dt="2023-10-24T14:26:56.617"/>
    <p1510:client id="{CB983C5F-B91B-49E7-70F3-E8FF20EA6405}" v="820" dt="2023-10-23T19:33:12.423"/>
    <p1510:client id="{CCDBC072-C67C-E132-7DDE-06EF07B7C52F}" v="4" dt="2023-10-24T14:39:22.558"/>
    <p1510:client id="{E55F3D39-F590-664B-E893-AC44BEF50199}" v="1" dt="2023-10-23T19:06:10.751"/>
    <p1510:client id="{F5A4CF5D-3960-5FF5-3EEB-F626617583DB}" v="439" dt="2023-10-25T20:40:24.4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2928"/>
        <p:guide pos="2208"/>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25.xml" Id="rId26" /><Relationship Type="http://schemas.openxmlformats.org/officeDocument/2006/relationships/slide" Target="slides/slide20.xml" Id="rId21" /><Relationship Type="http://schemas.openxmlformats.org/officeDocument/2006/relationships/slide" Target="slides/slide41.xml" Id="rId42" /><Relationship Type="http://schemas.openxmlformats.org/officeDocument/2006/relationships/slide" Target="slides/slide46.xml" Id="rId47" /><Relationship Type="http://schemas.openxmlformats.org/officeDocument/2006/relationships/slide" Target="slides/slide62.xml" Id="rId63" /><Relationship Type="http://schemas.openxmlformats.org/officeDocument/2006/relationships/slide" Target="slides/slide67.xml" Id="rId68" /><Relationship Type="http://schemas.openxmlformats.org/officeDocument/2006/relationships/slide" Target="slides/slide15.xml" Id="rId16" /><Relationship Type="http://schemas.openxmlformats.org/officeDocument/2006/relationships/slide" Target="slides/slide10.xml" Id="rId11"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52.xml" Id="rId53" /><Relationship Type="http://schemas.openxmlformats.org/officeDocument/2006/relationships/slide" Target="slides/slide57.xml" Id="rId58" /><Relationship Type="http://schemas.openxmlformats.org/officeDocument/2006/relationships/commentAuthors" Target="commentAuthors.xml" Id="rId74" /><Relationship Type="http://schemas.openxmlformats.org/officeDocument/2006/relationships/slide" Target="slides/slide4.xml" Id="rId5" /><Relationship Type="http://schemas.openxmlformats.org/officeDocument/2006/relationships/slide" Target="slides/slide60.xml" Id="rId61" /><Relationship Type="http://schemas.openxmlformats.org/officeDocument/2006/relationships/slide" Target="slides/slide18.xml" Id="rId1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slide" Target="slides/slide42.xml" Id="rId43" /><Relationship Type="http://schemas.openxmlformats.org/officeDocument/2006/relationships/slide" Target="slides/slide47.xml" Id="rId48" /><Relationship Type="http://schemas.openxmlformats.org/officeDocument/2006/relationships/slide" Target="slides/slide55.xml" Id="rId56" /><Relationship Type="http://schemas.openxmlformats.org/officeDocument/2006/relationships/slide" Target="slides/slide63.xml" Id="rId64" /><Relationship Type="http://schemas.openxmlformats.org/officeDocument/2006/relationships/slide" Target="slides/slide68.xml" Id="rId69" /><Relationship Type="http://schemas.openxmlformats.org/officeDocument/2006/relationships/theme" Target="theme/theme1.xml" Id="rId77" /><Relationship Type="http://schemas.openxmlformats.org/officeDocument/2006/relationships/slide" Target="slides/slide7.xml" Id="rId8" /><Relationship Type="http://schemas.openxmlformats.org/officeDocument/2006/relationships/slide" Target="slides/slide50.xml" Id="rId51" /><Relationship Type="http://schemas.openxmlformats.org/officeDocument/2006/relationships/notesMaster" Target="notesMasters/notesMaster1.xml" Id="rId72" /><Relationship Type="http://schemas.microsoft.com/office/2015/10/relationships/revisionInfo" Target="revisionInfo.xml" Id="rId80" /><Relationship Type="http://schemas.openxmlformats.org/officeDocument/2006/relationships/slide" Target="slides/slide2.xml" Id="rId3"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slide" Target="slides/slide45.xml" Id="rId46" /><Relationship Type="http://schemas.openxmlformats.org/officeDocument/2006/relationships/slide" Target="slides/slide58.xml" Id="rId59" /><Relationship Type="http://schemas.openxmlformats.org/officeDocument/2006/relationships/slide" Target="slides/slide66.xml" Id="rId67" /><Relationship Type="http://schemas.openxmlformats.org/officeDocument/2006/relationships/slide" Target="slides/slide19.xml" Id="rId20" /><Relationship Type="http://schemas.openxmlformats.org/officeDocument/2006/relationships/slide" Target="slides/slide40.xml" Id="rId41" /><Relationship Type="http://schemas.openxmlformats.org/officeDocument/2006/relationships/slide" Target="slides/slide53.xml" Id="rId54" /><Relationship Type="http://schemas.openxmlformats.org/officeDocument/2006/relationships/slide" Target="slides/slide61.xml" Id="rId62" /><Relationship Type="http://schemas.openxmlformats.org/officeDocument/2006/relationships/slide" Target="slides/slide69.xml" Id="rId70" /><Relationship Type="http://schemas.openxmlformats.org/officeDocument/2006/relationships/presProps" Target="presProps.xml" Id="rId75"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slide" Target="slides/slide48.xml" Id="rId49" /><Relationship Type="http://schemas.openxmlformats.org/officeDocument/2006/relationships/slide" Target="slides/slide56.xml" Id="rId57" /><Relationship Type="http://schemas.openxmlformats.org/officeDocument/2006/relationships/slide" Target="slides/slide9.xml" Id="rId10" /><Relationship Type="http://schemas.openxmlformats.org/officeDocument/2006/relationships/slide" Target="slides/slide30.xml" Id="rId31" /><Relationship Type="http://schemas.openxmlformats.org/officeDocument/2006/relationships/slide" Target="slides/slide43.xml" Id="rId44" /><Relationship Type="http://schemas.openxmlformats.org/officeDocument/2006/relationships/slide" Target="slides/slide51.xml" Id="rId52" /><Relationship Type="http://schemas.openxmlformats.org/officeDocument/2006/relationships/slide" Target="slides/slide59.xml" Id="rId60" /><Relationship Type="http://schemas.openxmlformats.org/officeDocument/2006/relationships/slide" Target="slides/slide64.xml" Id="rId65" /><Relationship Type="http://schemas.openxmlformats.org/officeDocument/2006/relationships/handoutMaster" Target="handoutMasters/handoutMaster1.xml" Id="rId73" /><Relationship Type="http://schemas.openxmlformats.org/officeDocument/2006/relationships/tableStyles" Target="tableStyles.xml" Id="rId78" /><Relationship Type="http://schemas.microsoft.com/office/2018/10/relationships/authors" Target="authors.xml" Id="rId81"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38.xml" Id="rId39" /><Relationship Type="http://schemas.openxmlformats.org/officeDocument/2006/relationships/slide" Target="slides/slide33.xml" Id="rId34" /><Relationship Type="http://schemas.openxmlformats.org/officeDocument/2006/relationships/slide" Target="slides/slide49.xml" Id="rId50" /><Relationship Type="http://schemas.openxmlformats.org/officeDocument/2006/relationships/slide" Target="slides/slide54.xml" Id="rId55" /><Relationship Type="http://schemas.openxmlformats.org/officeDocument/2006/relationships/viewProps" Target="viewProps.xml" Id="rId76" /><Relationship Type="http://schemas.openxmlformats.org/officeDocument/2006/relationships/slide" Target="slides/slide6.xml" Id="rId7" /><Relationship Type="http://schemas.openxmlformats.org/officeDocument/2006/relationships/slide" Target="slides/slide70.xml" Id="rId71" /><Relationship Type="http://schemas.openxmlformats.org/officeDocument/2006/relationships/slide" Target="slides/slide1.xml" Id="rId2" /><Relationship Type="http://schemas.openxmlformats.org/officeDocument/2006/relationships/slide" Target="slides/slide28.xml" Id="rId29" /><Relationship Type="http://schemas.openxmlformats.org/officeDocument/2006/relationships/slide" Target="slides/slide23.xml" Id="rId24" /><Relationship Type="http://schemas.openxmlformats.org/officeDocument/2006/relationships/slide" Target="slides/slide39.xml" Id="rId40" /><Relationship Type="http://schemas.openxmlformats.org/officeDocument/2006/relationships/slide" Target="slides/slide44.xml" Id="rId45" /><Relationship Type="http://schemas.openxmlformats.org/officeDocument/2006/relationships/slide" Target="slides/slide65.xml" Id="rId66" /></Relationships>
</file>

<file path=ppt/comments/modernComment_382_D07C061E.xml><?xml version="1.0" encoding="utf-8"?>
<p188:cmLst xmlns:a="http://schemas.openxmlformats.org/drawingml/2006/main" xmlns:r="http://schemas.openxmlformats.org/officeDocument/2006/relationships" xmlns:p188="http://schemas.microsoft.com/office/powerpoint/2018/8/main">
  <p188:cm id="{A003FFC6-4E96-4B31-A304-FB12BD8608D5}" authorId="{7632F4F3-4924-94D5-3CF6-B2955EA3CEBB}" created="2023-10-23T14:08:15.200">
    <pc:sldMkLst xmlns:pc="http://schemas.microsoft.com/office/powerpoint/2013/main/command">
      <pc:docMk/>
      <pc:sldMk cId="3497788958" sldId="898"/>
    </pc:sldMkLst>
    <p188:replyLst>
      <p188:reply id="{0E467D96-95FB-4F0D-8275-3EC81B35566B}" authorId="{625961FE-CC52-733F-AECA-F4CCDD400243}" created="2023-10-23T14:51:47.600">
        <p188:txBody>
          <a:bodyPr/>
          <a:lstStyle/>
          <a:p>
            <a:r>
              <a:rPr lang="en-US"/>
              <a:t>James is updating the slides and will be giving the presentation as I'll be travelling out of state.  I'll pass this along to him.  Thanks!</a:t>
            </a:r>
          </a:p>
        </p188:txBody>
      </p188:reply>
    </p188:replyLst>
    <p188:txBody>
      <a:bodyPr/>
      <a:lstStyle/>
      <a:p>
        <a:r>
          <a:rPr lang="en-US"/>
          <a:t>[@Angell, Scott W] hey scott, dudley asked that you please add an update on Sturmer House as well. thanks! 
also, for highland avenue -(ARPA) project - please make sure to include an update on both Highland Avenue AND the auditorium. thanks!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3F5BEB2-952C-4C3D-B28E-DB70E9EE9A58}" type="datetimeFigureOut">
              <a:rPr lang="en-US" smtClean="0"/>
              <a:pPr/>
              <a:t>10/25/2023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77DD153-18F3-4149-9815-38F13C9116F5}" type="slidenum">
              <a:rPr lang="en-US" smtClean="0"/>
              <a:pPr/>
              <a:t>‹#›</a:t>
            </a:fld>
            <a:endParaRPr lang="en-US"/>
          </a:p>
        </p:txBody>
      </p:sp>
    </p:spTree>
    <p:extLst>
      <p:ext uri="{BB962C8B-B14F-4D97-AF65-F5344CB8AC3E}">
        <p14:creationId xmlns:p14="http://schemas.microsoft.com/office/powerpoint/2010/main" val="3381818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1AE3326-8847-44F1-A31F-C3781CD60DFA}" type="datetimeFigureOut">
              <a:rPr lang="en-US" smtClean="0"/>
              <a:pPr/>
              <a:t>10/25/2023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06D8E29-A2C4-4C0D-8C4A-A67585C96EE7}" type="slidenum">
              <a:rPr lang="en-US" smtClean="0"/>
              <a:pPr/>
              <a:t>‹#›</a:t>
            </a:fld>
            <a:endParaRPr lang="en-US"/>
          </a:p>
        </p:txBody>
      </p:sp>
    </p:spTree>
    <p:extLst>
      <p:ext uri="{BB962C8B-B14F-4D97-AF65-F5344CB8AC3E}">
        <p14:creationId xmlns:p14="http://schemas.microsoft.com/office/powerpoint/2010/main" val="2730516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3</a:t>
            </a:fld>
            <a:endParaRPr lang="en-US"/>
          </a:p>
        </p:txBody>
      </p:sp>
    </p:spTree>
    <p:extLst>
      <p:ext uri="{BB962C8B-B14F-4D97-AF65-F5344CB8AC3E}">
        <p14:creationId xmlns:p14="http://schemas.microsoft.com/office/powerpoint/2010/main" val="2991309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12</a:t>
            </a:fld>
            <a:endParaRPr lang="en-US"/>
          </a:p>
        </p:txBody>
      </p:sp>
    </p:spTree>
    <p:extLst>
      <p:ext uri="{BB962C8B-B14F-4D97-AF65-F5344CB8AC3E}">
        <p14:creationId xmlns:p14="http://schemas.microsoft.com/office/powerpoint/2010/main" val="3255800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13</a:t>
            </a:fld>
            <a:endParaRPr lang="en-US"/>
          </a:p>
        </p:txBody>
      </p:sp>
    </p:spTree>
    <p:extLst>
      <p:ext uri="{BB962C8B-B14F-4D97-AF65-F5344CB8AC3E}">
        <p14:creationId xmlns:p14="http://schemas.microsoft.com/office/powerpoint/2010/main" val="2088712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14</a:t>
            </a:fld>
            <a:endParaRPr lang="en-US"/>
          </a:p>
        </p:txBody>
      </p:sp>
    </p:spTree>
    <p:extLst>
      <p:ext uri="{BB962C8B-B14F-4D97-AF65-F5344CB8AC3E}">
        <p14:creationId xmlns:p14="http://schemas.microsoft.com/office/powerpoint/2010/main" val="3398273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15</a:t>
            </a:fld>
            <a:endParaRPr lang="en-US"/>
          </a:p>
        </p:txBody>
      </p:sp>
    </p:spTree>
    <p:extLst>
      <p:ext uri="{BB962C8B-B14F-4D97-AF65-F5344CB8AC3E}">
        <p14:creationId xmlns:p14="http://schemas.microsoft.com/office/powerpoint/2010/main" val="1102186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16</a:t>
            </a:fld>
            <a:endParaRPr lang="en-US"/>
          </a:p>
        </p:txBody>
      </p:sp>
    </p:spTree>
    <p:extLst>
      <p:ext uri="{BB962C8B-B14F-4D97-AF65-F5344CB8AC3E}">
        <p14:creationId xmlns:p14="http://schemas.microsoft.com/office/powerpoint/2010/main" val="2079324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17</a:t>
            </a:fld>
            <a:endParaRPr lang="en-US"/>
          </a:p>
        </p:txBody>
      </p:sp>
    </p:spTree>
    <p:extLst>
      <p:ext uri="{BB962C8B-B14F-4D97-AF65-F5344CB8AC3E}">
        <p14:creationId xmlns:p14="http://schemas.microsoft.com/office/powerpoint/2010/main" val="1889925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18</a:t>
            </a:fld>
            <a:endParaRPr lang="en-US"/>
          </a:p>
        </p:txBody>
      </p:sp>
    </p:spTree>
    <p:extLst>
      <p:ext uri="{BB962C8B-B14F-4D97-AF65-F5344CB8AC3E}">
        <p14:creationId xmlns:p14="http://schemas.microsoft.com/office/powerpoint/2010/main" val="1544391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19</a:t>
            </a:fld>
            <a:endParaRPr lang="en-US"/>
          </a:p>
        </p:txBody>
      </p:sp>
    </p:spTree>
    <p:extLst>
      <p:ext uri="{BB962C8B-B14F-4D97-AF65-F5344CB8AC3E}">
        <p14:creationId xmlns:p14="http://schemas.microsoft.com/office/powerpoint/2010/main" val="1787065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20</a:t>
            </a:fld>
            <a:endParaRPr lang="en-US"/>
          </a:p>
        </p:txBody>
      </p:sp>
    </p:spTree>
    <p:extLst>
      <p:ext uri="{BB962C8B-B14F-4D97-AF65-F5344CB8AC3E}">
        <p14:creationId xmlns:p14="http://schemas.microsoft.com/office/powerpoint/2010/main" val="2081490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21</a:t>
            </a:fld>
            <a:endParaRPr lang="en-US"/>
          </a:p>
        </p:txBody>
      </p:sp>
    </p:spTree>
    <p:extLst>
      <p:ext uri="{BB962C8B-B14F-4D97-AF65-F5344CB8AC3E}">
        <p14:creationId xmlns:p14="http://schemas.microsoft.com/office/powerpoint/2010/main" val="1393762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4</a:t>
            </a:fld>
            <a:endParaRPr lang="en-US"/>
          </a:p>
        </p:txBody>
      </p:sp>
    </p:spTree>
    <p:extLst>
      <p:ext uri="{BB962C8B-B14F-4D97-AF65-F5344CB8AC3E}">
        <p14:creationId xmlns:p14="http://schemas.microsoft.com/office/powerpoint/2010/main" val="1393786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22</a:t>
            </a:fld>
            <a:endParaRPr lang="en-US"/>
          </a:p>
        </p:txBody>
      </p:sp>
    </p:spTree>
    <p:extLst>
      <p:ext uri="{BB962C8B-B14F-4D97-AF65-F5344CB8AC3E}">
        <p14:creationId xmlns:p14="http://schemas.microsoft.com/office/powerpoint/2010/main" val="2823710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24</a:t>
            </a:fld>
            <a:endParaRPr lang="en-US"/>
          </a:p>
        </p:txBody>
      </p:sp>
    </p:spTree>
    <p:extLst>
      <p:ext uri="{BB962C8B-B14F-4D97-AF65-F5344CB8AC3E}">
        <p14:creationId xmlns:p14="http://schemas.microsoft.com/office/powerpoint/2010/main" val="4089709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38</a:t>
            </a:fld>
            <a:endParaRPr lang="en-US"/>
          </a:p>
        </p:txBody>
      </p:sp>
    </p:spTree>
    <p:extLst>
      <p:ext uri="{BB962C8B-B14F-4D97-AF65-F5344CB8AC3E}">
        <p14:creationId xmlns:p14="http://schemas.microsoft.com/office/powerpoint/2010/main" val="2264522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39</a:t>
            </a:fld>
            <a:endParaRPr lang="en-US"/>
          </a:p>
        </p:txBody>
      </p:sp>
    </p:spTree>
    <p:extLst>
      <p:ext uri="{BB962C8B-B14F-4D97-AF65-F5344CB8AC3E}">
        <p14:creationId xmlns:p14="http://schemas.microsoft.com/office/powerpoint/2010/main" val="429673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40</a:t>
            </a:fld>
            <a:endParaRPr lang="en-US"/>
          </a:p>
        </p:txBody>
      </p:sp>
    </p:spTree>
    <p:extLst>
      <p:ext uri="{BB962C8B-B14F-4D97-AF65-F5344CB8AC3E}">
        <p14:creationId xmlns:p14="http://schemas.microsoft.com/office/powerpoint/2010/main" val="1620484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41</a:t>
            </a:fld>
            <a:endParaRPr lang="en-US"/>
          </a:p>
        </p:txBody>
      </p:sp>
    </p:spTree>
    <p:extLst>
      <p:ext uri="{BB962C8B-B14F-4D97-AF65-F5344CB8AC3E}">
        <p14:creationId xmlns:p14="http://schemas.microsoft.com/office/powerpoint/2010/main" val="1099827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42</a:t>
            </a:fld>
            <a:endParaRPr lang="en-US"/>
          </a:p>
        </p:txBody>
      </p:sp>
    </p:spTree>
    <p:extLst>
      <p:ext uri="{BB962C8B-B14F-4D97-AF65-F5344CB8AC3E}">
        <p14:creationId xmlns:p14="http://schemas.microsoft.com/office/powerpoint/2010/main" val="3096043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43</a:t>
            </a:fld>
            <a:endParaRPr lang="en-US"/>
          </a:p>
        </p:txBody>
      </p:sp>
    </p:spTree>
    <p:extLst>
      <p:ext uri="{BB962C8B-B14F-4D97-AF65-F5344CB8AC3E}">
        <p14:creationId xmlns:p14="http://schemas.microsoft.com/office/powerpoint/2010/main" val="4012147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44</a:t>
            </a:fld>
            <a:endParaRPr lang="en-US"/>
          </a:p>
        </p:txBody>
      </p:sp>
    </p:spTree>
    <p:extLst>
      <p:ext uri="{BB962C8B-B14F-4D97-AF65-F5344CB8AC3E}">
        <p14:creationId xmlns:p14="http://schemas.microsoft.com/office/powerpoint/2010/main" val="1069991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45</a:t>
            </a:fld>
            <a:endParaRPr lang="en-US"/>
          </a:p>
        </p:txBody>
      </p:sp>
    </p:spTree>
    <p:extLst>
      <p:ext uri="{BB962C8B-B14F-4D97-AF65-F5344CB8AC3E}">
        <p14:creationId xmlns:p14="http://schemas.microsoft.com/office/powerpoint/2010/main" val="1774865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5</a:t>
            </a:fld>
            <a:endParaRPr lang="en-US"/>
          </a:p>
        </p:txBody>
      </p:sp>
    </p:spTree>
    <p:extLst>
      <p:ext uri="{BB962C8B-B14F-4D97-AF65-F5344CB8AC3E}">
        <p14:creationId xmlns:p14="http://schemas.microsoft.com/office/powerpoint/2010/main" val="339438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46</a:t>
            </a:fld>
            <a:endParaRPr lang="en-US"/>
          </a:p>
        </p:txBody>
      </p:sp>
    </p:spTree>
    <p:extLst>
      <p:ext uri="{BB962C8B-B14F-4D97-AF65-F5344CB8AC3E}">
        <p14:creationId xmlns:p14="http://schemas.microsoft.com/office/powerpoint/2010/main" val="1320195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47</a:t>
            </a:fld>
            <a:endParaRPr lang="en-US"/>
          </a:p>
        </p:txBody>
      </p:sp>
    </p:spTree>
    <p:extLst>
      <p:ext uri="{BB962C8B-B14F-4D97-AF65-F5344CB8AC3E}">
        <p14:creationId xmlns:p14="http://schemas.microsoft.com/office/powerpoint/2010/main" val="3110961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50</a:t>
            </a:fld>
            <a:endParaRPr lang="en-US"/>
          </a:p>
        </p:txBody>
      </p:sp>
    </p:spTree>
    <p:extLst>
      <p:ext uri="{BB962C8B-B14F-4D97-AF65-F5344CB8AC3E}">
        <p14:creationId xmlns:p14="http://schemas.microsoft.com/office/powerpoint/2010/main" val="2896135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51</a:t>
            </a:fld>
            <a:endParaRPr lang="en-US"/>
          </a:p>
        </p:txBody>
      </p:sp>
    </p:spTree>
    <p:extLst>
      <p:ext uri="{BB962C8B-B14F-4D97-AF65-F5344CB8AC3E}">
        <p14:creationId xmlns:p14="http://schemas.microsoft.com/office/powerpoint/2010/main" val="4187244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52</a:t>
            </a:fld>
            <a:endParaRPr lang="en-US"/>
          </a:p>
        </p:txBody>
      </p:sp>
    </p:spTree>
    <p:extLst>
      <p:ext uri="{BB962C8B-B14F-4D97-AF65-F5344CB8AC3E}">
        <p14:creationId xmlns:p14="http://schemas.microsoft.com/office/powerpoint/2010/main" val="1299288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61</a:t>
            </a:fld>
            <a:endParaRPr lang="en-US"/>
          </a:p>
        </p:txBody>
      </p:sp>
    </p:spTree>
    <p:extLst>
      <p:ext uri="{BB962C8B-B14F-4D97-AF65-F5344CB8AC3E}">
        <p14:creationId xmlns:p14="http://schemas.microsoft.com/office/powerpoint/2010/main" val="2323463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62</a:t>
            </a:fld>
            <a:endParaRPr lang="en-US"/>
          </a:p>
        </p:txBody>
      </p:sp>
    </p:spTree>
    <p:extLst>
      <p:ext uri="{BB962C8B-B14F-4D97-AF65-F5344CB8AC3E}">
        <p14:creationId xmlns:p14="http://schemas.microsoft.com/office/powerpoint/2010/main" val="880260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70</a:t>
            </a:fld>
            <a:endParaRPr lang="en-US"/>
          </a:p>
        </p:txBody>
      </p:sp>
    </p:spTree>
    <p:extLst>
      <p:ext uri="{BB962C8B-B14F-4D97-AF65-F5344CB8AC3E}">
        <p14:creationId xmlns:p14="http://schemas.microsoft.com/office/powerpoint/2010/main" val="305075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6</a:t>
            </a:fld>
            <a:endParaRPr lang="en-US"/>
          </a:p>
        </p:txBody>
      </p:sp>
    </p:spTree>
    <p:extLst>
      <p:ext uri="{BB962C8B-B14F-4D97-AF65-F5344CB8AC3E}">
        <p14:creationId xmlns:p14="http://schemas.microsoft.com/office/powerpoint/2010/main" val="82437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7</a:t>
            </a:fld>
            <a:endParaRPr lang="en-US"/>
          </a:p>
        </p:txBody>
      </p:sp>
    </p:spTree>
    <p:extLst>
      <p:ext uri="{BB962C8B-B14F-4D97-AF65-F5344CB8AC3E}">
        <p14:creationId xmlns:p14="http://schemas.microsoft.com/office/powerpoint/2010/main" val="1544488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8</a:t>
            </a:fld>
            <a:endParaRPr lang="en-US"/>
          </a:p>
        </p:txBody>
      </p:sp>
    </p:spTree>
    <p:extLst>
      <p:ext uri="{BB962C8B-B14F-4D97-AF65-F5344CB8AC3E}">
        <p14:creationId xmlns:p14="http://schemas.microsoft.com/office/powerpoint/2010/main" val="696632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9</a:t>
            </a:fld>
            <a:endParaRPr lang="en-US"/>
          </a:p>
        </p:txBody>
      </p:sp>
    </p:spTree>
    <p:extLst>
      <p:ext uri="{BB962C8B-B14F-4D97-AF65-F5344CB8AC3E}">
        <p14:creationId xmlns:p14="http://schemas.microsoft.com/office/powerpoint/2010/main" val="1437650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10</a:t>
            </a:fld>
            <a:endParaRPr lang="en-US"/>
          </a:p>
        </p:txBody>
      </p:sp>
    </p:spTree>
    <p:extLst>
      <p:ext uri="{BB962C8B-B14F-4D97-AF65-F5344CB8AC3E}">
        <p14:creationId xmlns:p14="http://schemas.microsoft.com/office/powerpoint/2010/main" val="3556651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07529-5DA8-46DE-B653-EF74BE2ADD8C}" type="slidenum">
              <a:rPr lang="en-US" smtClean="0"/>
              <a:pPr fontAlgn="base">
                <a:spcBef>
                  <a:spcPct val="0"/>
                </a:spcBef>
                <a:spcAft>
                  <a:spcPct val="0"/>
                </a:spcAft>
                <a:defRPr/>
              </a:pPr>
              <a:t>11</a:t>
            </a:fld>
            <a:endParaRPr lang="en-US"/>
          </a:p>
        </p:txBody>
      </p:sp>
    </p:spTree>
    <p:extLst>
      <p:ext uri="{BB962C8B-B14F-4D97-AF65-F5344CB8AC3E}">
        <p14:creationId xmlns:p14="http://schemas.microsoft.com/office/powerpoint/2010/main" val="3032856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9928A4-BA6F-46BC-A2D6-EC57BA891579}" type="datetime1">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18E92-A2D6-4D6E-8A9C-578A3389396D}" type="slidenum">
              <a:rPr lang="en-US" smtClean="0"/>
              <a:pPr/>
              <a:t>‹#›</a:t>
            </a:fld>
            <a:endParaRPr lang="en-US"/>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5D1E35-61FC-4814-A297-3CA81741682E}" type="datetime1">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18E92-A2D6-4D6E-8A9C-578A3389396D}" type="slidenum">
              <a:rPr lang="en-US" smtClean="0"/>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8D4E9D-9320-4DE2-8F7B-2230C9E43992}" type="datetime1">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18E92-A2D6-4D6E-8A9C-578A3389396D}" type="slidenum">
              <a:rPr lang="en-US" smtClean="0"/>
              <a:pPr/>
              <a:t>‹#›</a:t>
            </a:fld>
            <a:endParaRPr lang="en-U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68C1B6-CDAF-47C1-AD4B-52C7FCFC68F3}" type="datetime1">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18E92-A2D6-4D6E-8A9C-578A3389396D}" type="slidenum">
              <a:rPr lang="en-US" smtClean="0"/>
              <a:pPr/>
              <a:t>‹#›</a:t>
            </a:fld>
            <a:endParaRPr lang="en-US"/>
          </a:p>
        </p:txBody>
      </p:sp>
      <p:cxnSp>
        <p:nvCxnSpPr>
          <p:cNvPr id="7" name="Straight Connector 6"/>
          <p:cNvCxnSpPr/>
          <p:nvPr userDrawn="1"/>
        </p:nvCxnSpPr>
        <p:spPr>
          <a:xfrm>
            <a:off x="219075" y="1524000"/>
            <a:ext cx="8705850" cy="0"/>
          </a:xfrm>
          <a:prstGeom prst="line">
            <a:avLst/>
          </a:prstGeom>
          <a:ln/>
        </p:spPr>
        <p:style>
          <a:lnRef idx="3">
            <a:schemeClr val="accent1"/>
          </a:lnRef>
          <a:fillRef idx="0">
            <a:schemeClr val="accent1"/>
          </a:fillRef>
          <a:effectRef idx="2">
            <a:schemeClr val="accent1"/>
          </a:effectRef>
          <a:fontRef idx="minor">
            <a:schemeClr val="tx1"/>
          </a:fontRef>
        </p:style>
      </p:cxn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85B1A7-9A1E-4576-8FAE-1E4E2B06B061}" type="datetime1">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18E92-A2D6-4D6E-8A9C-578A3389396D}" type="slidenum">
              <a:rPr lang="en-US" smtClean="0"/>
              <a:pPr/>
              <a:t>‹#›</a:t>
            </a:fld>
            <a:endParaRPr lang="en-U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72A0AE-70CB-4D6C-87D9-9EC7A3CF4B65}" type="datetime1">
              <a:rPr lang="en-US" smtClean="0"/>
              <a:pPr/>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18E92-A2D6-4D6E-8A9C-578A3389396D}" type="slidenum">
              <a:rPr lang="en-US" smtClean="0"/>
              <a:pPr/>
              <a:t>‹#›</a:t>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094A3D-0A2F-4E52-813A-3DC2582CC34E}" type="datetime1">
              <a:rPr lang="en-US" smtClean="0"/>
              <a:pPr/>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18E92-A2D6-4D6E-8A9C-578A3389396D}" type="slidenum">
              <a:rPr lang="en-US" smtClean="0"/>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9821DC-3E83-4D07-9A4B-44904AAD0BFB}" type="datetime1">
              <a:rPr lang="en-US" smtClean="0"/>
              <a:pPr/>
              <a:t>10/25/2023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18E92-A2D6-4D6E-8A9C-578A3389396D}" type="slidenum">
              <a:rPr lang="en-US" smtClean="0"/>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3A5552-C629-443F-B2D0-8C8179D57F11}" type="datetime1">
              <a:rPr lang="en-US" smtClean="0"/>
              <a:pPr/>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18E92-A2D6-4D6E-8A9C-578A3389396D}" type="slidenum">
              <a:rPr lang="en-US" smtClean="0"/>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FA8992-5401-4219-BEB5-F17A75805CDE}" type="datetime1">
              <a:rPr lang="en-US" smtClean="0"/>
              <a:pPr/>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18E92-A2D6-4D6E-8A9C-578A3389396D}" type="slidenum">
              <a:rPr lang="en-US" smtClean="0"/>
              <a:pPr/>
              <a:t>‹#›</a:t>
            </a:fld>
            <a:endParaRPr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8E3C87-B974-433F-967E-FC96C5E72680}" type="datetime1">
              <a:rPr lang="en-US" smtClean="0"/>
              <a:pPr/>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18E92-A2D6-4D6E-8A9C-578A3389396D}" type="slidenum">
              <a:rPr lang="en-US" smtClean="0"/>
              <a:pPr/>
              <a:t>‹#›</a:t>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747F70-FC56-4084-AC34-E719622CD240}" type="datetime1">
              <a:rPr lang="en-US" smtClean="0"/>
              <a:pPr/>
              <a:t>10/25/2023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18E92-A2D6-4D6E-8A9C-578A3389396D}" type="slidenum">
              <a:rPr lang="en-US" smtClean="0"/>
              <a:pPr/>
              <a:t>‹#›</a:t>
            </a:fld>
            <a:endParaRPr lang="en-US"/>
          </a:p>
        </p:txBody>
      </p:sp>
      <p:cxnSp>
        <p:nvCxnSpPr>
          <p:cNvPr id="7" name="Straight Connector 6"/>
          <p:cNvCxnSpPr/>
          <p:nvPr userDrawn="1"/>
        </p:nvCxnSpPr>
        <p:spPr>
          <a:xfrm>
            <a:off x="219075" y="1524000"/>
            <a:ext cx="8705850" cy="0"/>
          </a:xfrm>
          <a:prstGeom prst="line">
            <a:avLst/>
          </a:prstGeom>
          <a:ln/>
        </p:spPr>
        <p:style>
          <a:lnRef idx="3">
            <a:schemeClr val="accent1"/>
          </a:lnRef>
          <a:fillRef idx="0">
            <a:schemeClr val="accent1"/>
          </a:fillRef>
          <a:effectRef idx="2">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hf hdr="0" ftr="0" dt="0"/>
  <p:txStyles>
    <p:titleStyle>
      <a:lvl1pPr algn="ctr" defTabSz="914400" rtl="0" eaLnBrk="1" latinLnBrk="0" hangingPunct="1">
        <a:spcBef>
          <a:spcPct val="0"/>
        </a:spcBef>
        <a:buNone/>
        <a:defRPr sz="4400" kern="1200" baseline="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microsoft.com/office/2018/10/relationships/comments" Target="../comments/modernComment_382_D07C061E.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acksoms\Downloads\Main_screen1_fina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2"/>
          <p:cNvSpPr txBox="1">
            <a:spLocks noChangeArrowheads="1"/>
          </p:cNvSpPr>
          <p:nvPr/>
        </p:nvSpPr>
        <p:spPr bwMode="auto">
          <a:xfrm>
            <a:off x="771686" y="1918561"/>
            <a:ext cx="8229600" cy="1446550"/>
          </a:xfrm>
          <a:prstGeom prst="rect">
            <a:avLst/>
          </a:prstGeom>
          <a:noFill/>
          <a:ln w="9525">
            <a:noFill/>
            <a:miter lim="800000"/>
            <a:headEnd/>
            <a:tailEnd/>
          </a:ln>
        </p:spPr>
        <p:txBody>
          <a:bodyPr wrap="square" lIns="91440" tIns="45720" rIns="91440" bIns="45720" anchor="t">
            <a:spAutoFit/>
          </a:bodyPr>
          <a:lstStyle/>
          <a:p>
            <a:pPr>
              <a:defRPr/>
            </a:pPr>
            <a:r>
              <a:rPr lang="en-US" sz="3200" b="1">
                <a:solidFill>
                  <a:schemeClr val="accent1">
                    <a:lumMod val="40000"/>
                    <a:lumOff val="60000"/>
                  </a:schemeClr>
                </a:solidFill>
                <a:effectLst>
                  <a:outerShdw blurRad="38100" dist="38100" dir="2700000" algn="tl">
                    <a:srgbClr val="000000">
                      <a:alpha val="43137"/>
                    </a:srgbClr>
                  </a:outerShdw>
                </a:effectLst>
                <a:latin typeface="Arial"/>
                <a:cs typeface="Arial"/>
              </a:rPr>
              <a:t>Capital Projects Update</a:t>
            </a:r>
          </a:p>
          <a:p>
            <a:pPr>
              <a:defRPr/>
            </a:pPr>
            <a:r>
              <a:rPr lang="en-US" sz="3200" b="1">
                <a:solidFill>
                  <a:schemeClr val="accent1">
                    <a:lumMod val="40000"/>
                    <a:lumOff val="60000"/>
                  </a:schemeClr>
                </a:solidFill>
                <a:effectLst>
                  <a:outerShdw blurRad="38100" dist="38100" dir="2700000" algn="tl">
                    <a:srgbClr val="000000">
                      <a:alpha val="43137"/>
                    </a:srgbClr>
                  </a:outerShdw>
                </a:effectLst>
                <a:latin typeface="Arial"/>
                <a:cs typeface="Arial"/>
              </a:rPr>
              <a:t>BOCC Morning Session</a:t>
            </a:r>
          </a:p>
          <a:p>
            <a:pPr>
              <a:defRPr/>
            </a:pPr>
            <a:r>
              <a:rPr lang="en-US" sz="2400" b="1">
                <a:solidFill>
                  <a:schemeClr val="accent1">
                    <a:lumMod val="40000"/>
                    <a:lumOff val="60000"/>
                  </a:schemeClr>
                </a:solidFill>
                <a:effectLst>
                  <a:outerShdw blurRad="38100" dist="38100" dir="2700000" algn="tl">
                    <a:srgbClr val="000000">
                      <a:alpha val="43137"/>
                    </a:srgbClr>
                  </a:outerShdw>
                </a:effectLst>
                <a:latin typeface="Arial"/>
                <a:cs typeface="Arial"/>
              </a:rPr>
              <a:t>October 26, 2023</a:t>
            </a:r>
          </a:p>
        </p:txBody>
      </p:sp>
      <p:sp>
        <p:nvSpPr>
          <p:cNvPr id="6" name="Slide Number Placeholder 5"/>
          <p:cNvSpPr>
            <a:spLocks noGrp="1"/>
          </p:cNvSpPr>
          <p:nvPr>
            <p:ph type="sldNum" sz="quarter" idx="12"/>
          </p:nvPr>
        </p:nvSpPr>
        <p:spPr/>
        <p:txBody>
          <a:bodyPr/>
          <a:lstStyle/>
          <a:p>
            <a:fld id="{7D218E92-A2D6-4D6E-8A9C-578A3389396D}" type="slidenum">
              <a:rPr lang="en-US" smtClean="0"/>
              <a:pPr/>
              <a:t>1</a:t>
            </a:fld>
            <a:endParaRPr lang="en-US"/>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Fleet Expansion</a:t>
            </a:r>
            <a:endParaRPr lang="en-US"/>
          </a:p>
        </p:txBody>
      </p:sp>
      <p:sp>
        <p:nvSpPr>
          <p:cNvPr id="5123" name="Content Placeholder 2"/>
          <p:cNvSpPr>
            <a:spLocks noGrp="1"/>
          </p:cNvSpPr>
          <p:nvPr>
            <p:ph idx="1"/>
          </p:nvPr>
        </p:nvSpPr>
        <p:spPr>
          <a:xfrm>
            <a:off x="290787" y="1600200"/>
            <a:ext cx="8548413" cy="4823756"/>
          </a:xfrm>
        </p:spPr>
        <p:txBody>
          <a:bodyPr vert="horz" lIns="91440" tIns="45720" rIns="91440" bIns="45720" rtlCol="0" anchor="t">
            <a:noAutofit/>
          </a:bodyPr>
          <a:lstStyle/>
          <a:p>
            <a:r>
              <a:rPr lang="en-US" sz="2000">
                <a:ea typeface="Calibri"/>
                <a:cs typeface="Calibri"/>
              </a:rPr>
              <a:t>Approximately 3,000 square foot addition to the Fleet Maintenance Facility at the Linville Maintenance Complex. The addition allows collocation of the WSFCS Fleet Maintenance and Forsyth County Fleet Maintenance. The design features 5 additional service bays, parts storage, and an office for the WSFCS Fleet Manager.</a:t>
            </a:r>
          </a:p>
          <a:p>
            <a:r>
              <a:rPr lang="en-US" sz="2000">
                <a:ea typeface="Calibri"/>
                <a:cs typeface="Calibri"/>
              </a:rPr>
              <a:t>Status: In Construction</a:t>
            </a:r>
          </a:p>
          <a:p>
            <a:r>
              <a:rPr lang="en-US" sz="2000">
                <a:ea typeface="Calibri"/>
                <a:cs typeface="Calibri"/>
              </a:rPr>
              <a:t>Budget: $1M</a:t>
            </a:r>
          </a:p>
          <a:p>
            <a:r>
              <a:rPr lang="en-US" sz="2000">
                <a:ea typeface="Calibri"/>
                <a:cs typeface="Calibri"/>
              </a:rPr>
              <a:t>Funding: Pay-GO</a:t>
            </a:r>
          </a:p>
        </p:txBody>
      </p:sp>
      <p:pic>
        <p:nvPicPr>
          <p:cNvPr id="3" name="Picture 2">
            <a:extLst>
              <a:ext uri="{FF2B5EF4-FFF2-40B4-BE49-F238E27FC236}">
                <a16:creationId xmlns:a16="http://schemas.microsoft.com/office/drawing/2014/main" id="{C5C8D166-AD73-7704-B563-8FA42F481AFB}"/>
              </a:ext>
            </a:extLst>
          </p:cNvPr>
          <p:cNvPicPr>
            <a:picLocks noChangeAspect="1"/>
          </p:cNvPicPr>
          <p:nvPr/>
        </p:nvPicPr>
        <p:blipFill>
          <a:blip r:embed="rId3"/>
          <a:stretch>
            <a:fillRect/>
          </a:stretch>
        </p:blipFill>
        <p:spPr>
          <a:xfrm>
            <a:off x="5110104" y="2934058"/>
            <a:ext cx="2743200" cy="3680403"/>
          </a:xfrm>
          <a:prstGeom prst="rect">
            <a:avLst/>
          </a:prstGeom>
        </p:spPr>
      </p:pic>
    </p:spTree>
    <p:extLst>
      <p:ext uri="{BB962C8B-B14F-4D97-AF65-F5344CB8AC3E}">
        <p14:creationId xmlns:p14="http://schemas.microsoft.com/office/powerpoint/2010/main" val="3555345559"/>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err="1">
                <a:cs typeface="Calibri"/>
              </a:rPr>
              <a:t>Kaleideum</a:t>
            </a:r>
            <a:endParaRPr lang="en-US" err="1"/>
          </a:p>
        </p:txBody>
      </p:sp>
      <p:sp>
        <p:nvSpPr>
          <p:cNvPr id="5123" name="Content Placeholder 2"/>
          <p:cNvSpPr>
            <a:spLocks noGrp="1"/>
          </p:cNvSpPr>
          <p:nvPr>
            <p:ph idx="1"/>
          </p:nvPr>
        </p:nvSpPr>
        <p:spPr>
          <a:xfrm>
            <a:off x="290787" y="1600200"/>
            <a:ext cx="8548413" cy="4823756"/>
          </a:xfrm>
        </p:spPr>
        <p:txBody>
          <a:bodyPr vert="horz" lIns="91440" tIns="45720" rIns="91440" bIns="45720" rtlCol="0" anchor="t">
            <a:noAutofit/>
          </a:bodyPr>
          <a:lstStyle/>
          <a:p>
            <a:r>
              <a:rPr lang="en-US" sz="2000">
                <a:ea typeface="Calibri"/>
                <a:cs typeface="Calibri"/>
              </a:rPr>
              <a:t>New 70,000 square foot facility to house the museum formed by the merger of the Children's Museum and SciWorks. The facility is 5 floors with water, early learning, animal, and STEM exhibit spaces.</a:t>
            </a:r>
          </a:p>
          <a:p>
            <a:r>
              <a:rPr lang="en-US" sz="2000">
                <a:ea typeface="Calibri"/>
                <a:cs typeface="Calibri"/>
              </a:rPr>
              <a:t>Status: In Construction</a:t>
            </a:r>
          </a:p>
          <a:p>
            <a:r>
              <a:rPr lang="en-US" sz="2000">
                <a:ea typeface="Calibri"/>
                <a:cs typeface="Calibri"/>
              </a:rPr>
              <a:t>Budget: $30.5M</a:t>
            </a:r>
          </a:p>
          <a:p>
            <a:r>
              <a:rPr lang="en-US" sz="2000">
                <a:ea typeface="Calibri"/>
                <a:cs typeface="Calibri"/>
              </a:rPr>
              <a:t>Funding: Bond and Pay-Go</a:t>
            </a:r>
          </a:p>
        </p:txBody>
      </p:sp>
      <p:pic>
        <p:nvPicPr>
          <p:cNvPr id="3" name="Picture 2">
            <a:extLst>
              <a:ext uri="{FF2B5EF4-FFF2-40B4-BE49-F238E27FC236}">
                <a16:creationId xmlns:a16="http://schemas.microsoft.com/office/drawing/2014/main" id="{F7E49237-FC3B-98A8-3AEA-79EAD8AFC0AB}"/>
              </a:ext>
            </a:extLst>
          </p:cNvPr>
          <p:cNvPicPr>
            <a:picLocks noChangeAspect="1"/>
          </p:cNvPicPr>
          <p:nvPr/>
        </p:nvPicPr>
        <p:blipFill>
          <a:blip r:embed="rId3"/>
          <a:stretch>
            <a:fillRect/>
          </a:stretch>
        </p:blipFill>
        <p:spPr>
          <a:xfrm>
            <a:off x="3515336" y="2530618"/>
            <a:ext cx="5485314" cy="4109913"/>
          </a:xfrm>
          <a:prstGeom prst="rect">
            <a:avLst/>
          </a:prstGeom>
        </p:spPr>
      </p:pic>
    </p:spTree>
    <p:extLst>
      <p:ext uri="{BB962C8B-B14F-4D97-AF65-F5344CB8AC3E}">
        <p14:creationId xmlns:p14="http://schemas.microsoft.com/office/powerpoint/2010/main" val="1914365036"/>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Health Campus Renovations</a:t>
            </a:r>
            <a:endParaRPr lang="en-US"/>
          </a:p>
        </p:txBody>
      </p:sp>
      <p:sp>
        <p:nvSpPr>
          <p:cNvPr id="5123" name="Content Placeholder 2"/>
          <p:cNvSpPr>
            <a:spLocks noGrp="1"/>
          </p:cNvSpPr>
          <p:nvPr>
            <p:ph idx="1"/>
          </p:nvPr>
        </p:nvSpPr>
        <p:spPr>
          <a:xfrm>
            <a:off x="290787" y="1600200"/>
            <a:ext cx="8548413" cy="4823756"/>
          </a:xfrm>
        </p:spPr>
        <p:txBody>
          <a:bodyPr vert="horz" lIns="91440" tIns="45720" rIns="91440" bIns="45720" rtlCol="0" anchor="t">
            <a:noAutofit/>
          </a:bodyPr>
          <a:lstStyle/>
          <a:p>
            <a:r>
              <a:rPr lang="en-US" sz="2000">
                <a:ea typeface="Calibri"/>
                <a:cs typeface="Calibri"/>
              </a:rPr>
              <a:t>Project consists of a renovation on the 1st Floor at DSS to expand the public lobby and upfit of a former file room to provide client meeting areas for DSS and WIC. The Public Health scope and budget will be brought back to the Board once Norwood Architecture has completed and provided an estimate for the schematic design.</a:t>
            </a:r>
          </a:p>
          <a:p>
            <a:r>
              <a:rPr lang="en-US" sz="2000">
                <a:ea typeface="Calibri"/>
                <a:cs typeface="Calibri"/>
              </a:rPr>
              <a:t>Status: In Design</a:t>
            </a:r>
          </a:p>
          <a:p>
            <a:r>
              <a:rPr lang="en-US" sz="2000">
                <a:ea typeface="Calibri"/>
                <a:cs typeface="Calibri"/>
              </a:rPr>
              <a:t>Budget: </a:t>
            </a:r>
          </a:p>
          <a:p>
            <a:pPr lvl="1"/>
            <a:r>
              <a:rPr lang="en-US" sz="1600">
                <a:ea typeface="Calibri"/>
                <a:cs typeface="Calibri"/>
              </a:rPr>
              <a:t>DSS: $450,000</a:t>
            </a:r>
          </a:p>
          <a:p>
            <a:pPr lvl="1"/>
            <a:r>
              <a:rPr lang="en-US" sz="1600">
                <a:ea typeface="Calibri"/>
                <a:cs typeface="Calibri"/>
              </a:rPr>
              <a:t>Public Health: TBD</a:t>
            </a:r>
          </a:p>
          <a:p>
            <a:pPr lvl="1"/>
            <a:endParaRPr lang="en-US" sz="1600">
              <a:ea typeface="Calibri"/>
              <a:cs typeface="Calibri"/>
            </a:endParaRPr>
          </a:p>
          <a:p>
            <a:r>
              <a:rPr lang="en-US" sz="2000">
                <a:ea typeface="Calibri"/>
                <a:cs typeface="Calibri"/>
              </a:rPr>
              <a:t>Funding: Pay-Go</a:t>
            </a:r>
          </a:p>
        </p:txBody>
      </p:sp>
      <p:pic>
        <p:nvPicPr>
          <p:cNvPr id="2" name="Picture 1">
            <a:extLst>
              <a:ext uri="{FF2B5EF4-FFF2-40B4-BE49-F238E27FC236}">
                <a16:creationId xmlns:a16="http://schemas.microsoft.com/office/drawing/2014/main" id="{3F8D12E6-2D9B-FE45-4D81-A5ED5B28DED8}"/>
              </a:ext>
            </a:extLst>
          </p:cNvPr>
          <p:cNvPicPr>
            <a:picLocks noChangeAspect="1"/>
          </p:cNvPicPr>
          <p:nvPr/>
        </p:nvPicPr>
        <p:blipFill>
          <a:blip r:embed="rId3"/>
          <a:stretch>
            <a:fillRect/>
          </a:stretch>
        </p:blipFill>
        <p:spPr>
          <a:xfrm>
            <a:off x="3021660" y="3173404"/>
            <a:ext cx="5048014" cy="3408671"/>
          </a:xfrm>
          <a:prstGeom prst="rect">
            <a:avLst/>
          </a:prstGeom>
        </p:spPr>
      </p:pic>
    </p:spTree>
    <p:extLst>
      <p:ext uri="{BB962C8B-B14F-4D97-AF65-F5344CB8AC3E}">
        <p14:creationId xmlns:p14="http://schemas.microsoft.com/office/powerpoint/2010/main" val="1548567341"/>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err="1">
                <a:cs typeface="Calibri"/>
              </a:rPr>
              <a:t>Belews</a:t>
            </a:r>
            <a:r>
              <a:rPr lang="en-US">
                <a:cs typeface="Calibri"/>
              </a:rPr>
              <a:t> Lake Park</a:t>
            </a:r>
            <a:endParaRPr lang="en-US"/>
          </a:p>
        </p:txBody>
      </p:sp>
      <p:sp>
        <p:nvSpPr>
          <p:cNvPr id="5123" name="Content Placeholder 2"/>
          <p:cNvSpPr>
            <a:spLocks noGrp="1"/>
          </p:cNvSpPr>
          <p:nvPr>
            <p:ph idx="1"/>
          </p:nvPr>
        </p:nvSpPr>
        <p:spPr>
          <a:xfrm>
            <a:off x="290787" y="1600200"/>
            <a:ext cx="8548413" cy="4823756"/>
          </a:xfrm>
        </p:spPr>
        <p:txBody>
          <a:bodyPr vert="horz" lIns="91440" tIns="45720" rIns="91440" bIns="45720" rtlCol="0" anchor="t">
            <a:noAutofit/>
          </a:bodyPr>
          <a:lstStyle/>
          <a:p>
            <a:r>
              <a:rPr lang="en-US" sz="2000">
                <a:ea typeface="Calibri"/>
                <a:cs typeface="Calibri"/>
              </a:rPr>
              <a:t>New park facility located on the shores of </a:t>
            </a:r>
            <a:r>
              <a:rPr lang="en-US" sz="2000" err="1">
                <a:ea typeface="Calibri"/>
                <a:cs typeface="Calibri"/>
              </a:rPr>
              <a:t>Belews</a:t>
            </a:r>
            <a:r>
              <a:rPr lang="en-US" sz="2000">
                <a:ea typeface="Calibri"/>
                <a:cs typeface="Calibri"/>
              </a:rPr>
              <a:t> Lake in the Northeast corner of the County. Phase I of the project includes multi-modal trails, picnic areas, a shelter with comfort station, a maintenance facility, and fishing docks.</a:t>
            </a:r>
          </a:p>
          <a:p>
            <a:r>
              <a:rPr lang="en-US" sz="2000">
                <a:ea typeface="Calibri"/>
                <a:cs typeface="Calibri"/>
              </a:rPr>
              <a:t>Status: In Closeout</a:t>
            </a:r>
          </a:p>
          <a:p>
            <a:r>
              <a:rPr lang="en-US" sz="2000">
                <a:ea typeface="Calibri"/>
                <a:cs typeface="Calibri"/>
              </a:rPr>
              <a:t>Budget: $6.6M</a:t>
            </a:r>
          </a:p>
          <a:p>
            <a:r>
              <a:rPr lang="en-US" sz="2000">
                <a:ea typeface="Calibri"/>
                <a:cs typeface="Calibri"/>
              </a:rPr>
              <a:t>Funding: Bond, state funds, and Pay-GO</a:t>
            </a:r>
          </a:p>
        </p:txBody>
      </p:sp>
      <p:pic>
        <p:nvPicPr>
          <p:cNvPr id="2" name="Picture 1">
            <a:extLst>
              <a:ext uri="{FF2B5EF4-FFF2-40B4-BE49-F238E27FC236}">
                <a16:creationId xmlns:a16="http://schemas.microsoft.com/office/drawing/2014/main" id="{D6671C26-3914-53D3-D5F7-E0195BB0611E}"/>
              </a:ext>
            </a:extLst>
          </p:cNvPr>
          <p:cNvPicPr>
            <a:picLocks noChangeAspect="1"/>
          </p:cNvPicPr>
          <p:nvPr/>
        </p:nvPicPr>
        <p:blipFill>
          <a:blip r:embed="rId3"/>
          <a:stretch>
            <a:fillRect/>
          </a:stretch>
        </p:blipFill>
        <p:spPr>
          <a:xfrm>
            <a:off x="5015240" y="2592254"/>
            <a:ext cx="3834459" cy="4032955"/>
          </a:xfrm>
          <a:prstGeom prst="rect">
            <a:avLst/>
          </a:prstGeom>
        </p:spPr>
      </p:pic>
    </p:spTree>
    <p:extLst>
      <p:ext uri="{BB962C8B-B14F-4D97-AF65-F5344CB8AC3E}">
        <p14:creationId xmlns:p14="http://schemas.microsoft.com/office/powerpoint/2010/main" val="3510135071"/>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Horizons Park Administration</a:t>
            </a:r>
            <a:endParaRPr lang="en-US"/>
          </a:p>
        </p:txBody>
      </p:sp>
      <p:sp>
        <p:nvSpPr>
          <p:cNvPr id="5123" name="Content Placeholder 2"/>
          <p:cNvSpPr>
            <a:spLocks noGrp="1"/>
          </p:cNvSpPr>
          <p:nvPr>
            <p:ph idx="1"/>
          </p:nvPr>
        </p:nvSpPr>
        <p:spPr>
          <a:xfrm>
            <a:off x="290787" y="1600200"/>
            <a:ext cx="8548413" cy="4823756"/>
          </a:xfrm>
        </p:spPr>
        <p:txBody>
          <a:bodyPr vert="horz" lIns="91440" tIns="45720" rIns="91440" bIns="45720" rtlCol="0" anchor="t">
            <a:noAutofit/>
          </a:bodyPr>
          <a:lstStyle/>
          <a:p>
            <a:r>
              <a:rPr lang="en-US" sz="2000">
                <a:ea typeface="Calibri"/>
                <a:cs typeface="Calibri"/>
              </a:rPr>
              <a:t>Renovation to the Administration Building at Horizons Park to reactivate the facility as a community center. The project will include replacing the roof, new HVAC systems, interior finishes, ADA updates, new electrical systems, and updating life safety systems.</a:t>
            </a:r>
          </a:p>
          <a:p>
            <a:r>
              <a:rPr lang="en-US" sz="2000">
                <a:ea typeface="Calibri"/>
                <a:cs typeface="Calibri"/>
              </a:rPr>
              <a:t>Status: In Design</a:t>
            </a:r>
          </a:p>
          <a:p>
            <a:r>
              <a:rPr lang="en-US" sz="2000">
                <a:ea typeface="Calibri"/>
                <a:cs typeface="Calibri"/>
              </a:rPr>
              <a:t>Budget: $1M</a:t>
            </a:r>
          </a:p>
          <a:p>
            <a:r>
              <a:rPr lang="en-US" sz="2000">
                <a:ea typeface="Calibri"/>
                <a:cs typeface="Calibri"/>
              </a:rPr>
              <a:t>Funding: Bond</a:t>
            </a:r>
          </a:p>
        </p:txBody>
      </p:sp>
      <p:pic>
        <p:nvPicPr>
          <p:cNvPr id="2" name="Picture 1">
            <a:extLst>
              <a:ext uri="{FF2B5EF4-FFF2-40B4-BE49-F238E27FC236}">
                <a16:creationId xmlns:a16="http://schemas.microsoft.com/office/drawing/2014/main" id="{A22B497D-707E-0C56-2CCF-B7A7008645EF}"/>
              </a:ext>
            </a:extLst>
          </p:cNvPr>
          <p:cNvPicPr>
            <a:picLocks noChangeAspect="1"/>
          </p:cNvPicPr>
          <p:nvPr/>
        </p:nvPicPr>
        <p:blipFill>
          <a:blip r:embed="rId3"/>
          <a:stretch>
            <a:fillRect/>
          </a:stretch>
        </p:blipFill>
        <p:spPr>
          <a:xfrm>
            <a:off x="2287881" y="3274998"/>
            <a:ext cx="6449718" cy="2584597"/>
          </a:xfrm>
          <a:prstGeom prst="rect">
            <a:avLst/>
          </a:prstGeom>
        </p:spPr>
      </p:pic>
    </p:spTree>
    <p:extLst>
      <p:ext uri="{BB962C8B-B14F-4D97-AF65-F5344CB8AC3E}">
        <p14:creationId xmlns:p14="http://schemas.microsoft.com/office/powerpoint/2010/main" val="2037585302"/>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PSC Reorganization</a:t>
            </a:r>
            <a:endParaRPr lang="en-US"/>
          </a:p>
        </p:txBody>
      </p:sp>
      <p:sp>
        <p:nvSpPr>
          <p:cNvPr id="5123" name="Content Placeholder 2"/>
          <p:cNvSpPr>
            <a:spLocks noGrp="1"/>
          </p:cNvSpPr>
          <p:nvPr>
            <p:ph idx="1"/>
          </p:nvPr>
        </p:nvSpPr>
        <p:spPr>
          <a:xfrm>
            <a:off x="290787" y="1600200"/>
            <a:ext cx="8548413" cy="4823756"/>
          </a:xfrm>
        </p:spPr>
        <p:txBody>
          <a:bodyPr vert="horz" lIns="91440" tIns="45720" rIns="91440" bIns="45720" rtlCol="0" anchor="t">
            <a:noAutofit/>
          </a:bodyPr>
          <a:lstStyle/>
          <a:p>
            <a:r>
              <a:rPr lang="en-US" sz="2000">
                <a:ea typeface="Calibri"/>
                <a:cs typeface="Calibri"/>
              </a:rPr>
              <a:t>Project to upfit approximately 10,000 square feet on the 3rd Floor of the Public Safety Center for the FCSO Administration Offices. This is phase 1 of the project to collocate WSPD communications with Emergency Services and FCSO Communications. Vacated space will also accommodate expansion for Emergency Management.</a:t>
            </a:r>
            <a:endParaRPr lang="en-US"/>
          </a:p>
          <a:p>
            <a:r>
              <a:rPr lang="en-US" sz="2000">
                <a:ea typeface="Calibri"/>
                <a:cs typeface="Calibri"/>
              </a:rPr>
              <a:t>Status: In construction</a:t>
            </a:r>
          </a:p>
          <a:p>
            <a:r>
              <a:rPr lang="en-US" sz="2000">
                <a:ea typeface="Calibri"/>
                <a:cs typeface="Calibri"/>
              </a:rPr>
              <a:t>Budget: $1.4M</a:t>
            </a:r>
          </a:p>
          <a:p>
            <a:r>
              <a:rPr lang="en-US" sz="2000">
                <a:ea typeface="Calibri"/>
                <a:cs typeface="Calibri"/>
              </a:rPr>
              <a:t>Funding: Pay-Go</a:t>
            </a:r>
          </a:p>
        </p:txBody>
      </p:sp>
      <p:pic>
        <p:nvPicPr>
          <p:cNvPr id="3" name="Picture 2">
            <a:extLst>
              <a:ext uri="{FF2B5EF4-FFF2-40B4-BE49-F238E27FC236}">
                <a16:creationId xmlns:a16="http://schemas.microsoft.com/office/drawing/2014/main" id="{462636FE-4544-3A35-63F2-15469F28CE2C}"/>
              </a:ext>
            </a:extLst>
          </p:cNvPr>
          <p:cNvPicPr>
            <a:picLocks noChangeAspect="1"/>
          </p:cNvPicPr>
          <p:nvPr/>
        </p:nvPicPr>
        <p:blipFill>
          <a:blip r:embed="rId3"/>
          <a:stretch>
            <a:fillRect/>
          </a:stretch>
        </p:blipFill>
        <p:spPr>
          <a:xfrm>
            <a:off x="3515336" y="2959252"/>
            <a:ext cx="5441874" cy="3833647"/>
          </a:xfrm>
          <a:prstGeom prst="rect">
            <a:avLst/>
          </a:prstGeom>
        </p:spPr>
      </p:pic>
    </p:spTree>
    <p:extLst>
      <p:ext uri="{BB962C8B-B14F-4D97-AF65-F5344CB8AC3E}">
        <p14:creationId xmlns:p14="http://schemas.microsoft.com/office/powerpoint/2010/main" val="682588118"/>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Agricultural Park Complex</a:t>
            </a:r>
            <a:endParaRPr lang="en-US"/>
          </a:p>
        </p:txBody>
      </p:sp>
      <p:sp>
        <p:nvSpPr>
          <p:cNvPr id="5123" name="Content Placeholder 2"/>
          <p:cNvSpPr>
            <a:spLocks noGrp="1"/>
          </p:cNvSpPr>
          <p:nvPr>
            <p:ph idx="1"/>
          </p:nvPr>
        </p:nvSpPr>
        <p:spPr>
          <a:xfrm>
            <a:off x="290787" y="1600200"/>
            <a:ext cx="8548413" cy="4823756"/>
          </a:xfrm>
        </p:spPr>
        <p:txBody>
          <a:bodyPr vert="horz" lIns="91440" tIns="45720" rIns="91440" bIns="45720" rtlCol="0" anchor="t">
            <a:noAutofit/>
          </a:bodyPr>
          <a:lstStyle/>
          <a:p>
            <a:r>
              <a:rPr lang="en-US" sz="2000">
                <a:ea typeface="Calibri"/>
                <a:cs typeface="Calibri"/>
              </a:rPr>
              <a:t>Phase I of the project includes initial development of the park including access road, site utilities, Cooperative Extension Facility, trails, and an outdoor riding arena. Future development of the park will include an enclosed arena, additional parking, playgrounds, and shelters.</a:t>
            </a:r>
          </a:p>
          <a:p>
            <a:r>
              <a:rPr lang="en-US" sz="2000">
                <a:ea typeface="Calibri"/>
                <a:cs typeface="Calibri"/>
              </a:rPr>
              <a:t>Status: In Design</a:t>
            </a:r>
          </a:p>
          <a:p>
            <a:r>
              <a:rPr lang="en-US" sz="2000">
                <a:ea typeface="Calibri"/>
                <a:cs typeface="Calibri"/>
              </a:rPr>
              <a:t>Budget: $17M</a:t>
            </a:r>
          </a:p>
          <a:p>
            <a:r>
              <a:rPr lang="en-US" sz="2000">
                <a:ea typeface="Calibri"/>
                <a:cs typeface="Calibri"/>
              </a:rPr>
              <a:t>Funding: Bond, Pay-Go, and State Funding</a:t>
            </a:r>
          </a:p>
        </p:txBody>
      </p:sp>
      <p:pic>
        <p:nvPicPr>
          <p:cNvPr id="2" name="Picture 1">
            <a:extLst>
              <a:ext uri="{FF2B5EF4-FFF2-40B4-BE49-F238E27FC236}">
                <a16:creationId xmlns:a16="http://schemas.microsoft.com/office/drawing/2014/main" id="{ED7D9B7D-0B47-2ED4-3D4A-24DC64265961}"/>
              </a:ext>
            </a:extLst>
          </p:cNvPr>
          <p:cNvPicPr>
            <a:picLocks noChangeAspect="1"/>
          </p:cNvPicPr>
          <p:nvPr/>
        </p:nvPicPr>
        <p:blipFill>
          <a:blip r:embed="rId3"/>
          <a:stretch>
            <a:fillRect/>
          </a:stretch>
        </p:blipFill>
        <p:spPr>
          <a:xfrm>
            <a:off x="5213585" y="2889485"/>
            <a:ext cx="3495793" cy="2621845"/>
          </a:xfrm>
          <a:prstGeom prst="rect">
            <a:avLst/>
          </a:prstGeom>
        </p:spPr>
      </p:pic>
    </p:spTree>
    <p:extLst>
      <p:ext uri="{BB962C8B-B14F-4D97-AF65-F5344CB8AC3E}">
        <p14:creationId xmlns:p14="http://schemas.microsoft.com/office/powerpoint/2010/main" val="578184285"/>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Tanglewood Clubhouse</a:t>
            </a:r>
            <a:endParaRPr lang="en-US" err="1"/>
          </a:p>
        </p:txBody>
      </p:sp>
      <p:sp>
        <p:nvSpPr>
          <p:cNvPr id="5123" name="Content Placeholder 2"/>
          <p:cNvSpPr>
            <a:spLocks noGrp="1"/>
          </p:cNvSpPr>
          <p:nvPr>
            <p:ph idx="1"/>
          </p:nvPr>
        </p:nvSpPr>
        <p:spPr>
          <a:xfrm>
            <a:off x="290787" y="1600200"/>
            <a:ext cx="8548413" cy="4823756"/>
          </a:xfrm>
        </p:spPr>
        <p:txBody>
          <a:bodyPr vert="horz" lIns="91440" tIns="45720" rIns="91440" bIns="45720" rtlCol="0" anchor="t">
            <a:noAutofit/>
          </a:bodyPr>
          <a:lstStyle/>
          <a:p>
            <a:r>
              <a:rPr lang="en-US" sz="2000">
                <a:ea typeface="Calibri"/>
                <a:cs typeface="Calibri"/>
              </a:rPr>
              <a:t>Proposed project would replace the existing 1970's clubhouse. The new facility would feature enhanced meeting spaces, full ADA accessibility for guests and staff, pro shop, and grill area.</a:t>
            </a:r>
          </a:p>
          <a:p>
            <a:r>
              <a:rPr lang="en-US" sz="2000">
                <a:ea typeface="Calibri"/>
                <a:cs typeface="Calibri"/>
              </a:rPr>
              <a:t>Status: GMP options presented to the County</a:t>
            </a:r>
          </a:p>
          <a:p>
            <a:r>
              <a:rPr lang="en-US" sz="2000">
                <a:ea typeface="Calibri"/>
                <a:cs typeface="Calibri"/>
              </a:rPr>
              <a:t>Budget: </a:t>
            </a:r>
          </a:p>
          <a:p>
            <a:pPr lvl="1"/>
            <a:r>
              <a:rPr lang="en-US" sz="1600">
                <a:ea typeface="Calibri"/>
                <a:cs typeface="Calibri"/>
              </a:rPr>
              <a:t>Option 1 $16.4M</a:t>
            </a:r>
          </a:p>
          <a:p>
            <a:pPr lvl="1"/>
            <a:r>
              <a:rPr lang="en-US" sz="1600">
                <a:ea typeface="Calibri"/>
                <a:cs typeface="Calibri"/>
              </a:rPr>
              <a:t>Option 2: $14.9M</a:t>
            </a:r>
          </a:p>
          <a:p>
            <a:pPr lvl="1"/>
            <a:endParaRPr lang="en-US" sz="1600">
              <a:ea typeface="Calibri"/>
              <a:cs typeface="Calibri"/>
            </a:endParaRPr>
          </a:p>
          <a:p>
            <a:r>
              <a:rPr lang="en-US" sz="2000">
                <a:ea typeface="Calibri"/>
                <a:cs typeface="Calibri"/>
              </a:rPr>
              <a:t>Funding: Bond, State and Pay-Go</a:t>
            </a:r>
          </a:p>
        </p:txBody>
      </p:sp>
    </p:spTree>
    <p:extLst>
      <p:ext uri="{BB962C8B-B14F-4D97-AF65-F5344CB8AC3E}">
        <p14:creationId xmlns:p14="http://schemas.microsoft.com/office/powerpoint/2010/main" val="1916626129"/>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Tanglewood Clubhouse</a:t>
            </a:r>
            <a:endParaRPr lang="en-US" err="1"/>
          </a:p>
        </p:txBody>
      </p:sp>
      <p:sp>
        <p:nvSpPr>
          <p:cNvPr id="5123" name="Content Placeholder 2"/>
          <p:cNvSpPr>
            <a:spLocks noGrp="1"/>
          </p:cNvSpPr>
          <p:nvPr>
            <p:ph idx="1"/>
          </p:nvPr>
        </p:nvSpPr>
        <p:spPr>
          <a:xfrm>
            <a:off x="290787" y="1600200"/>
            <a:ext cx="8548413" cy="4823756"/>
          </a:xfrm>
        </p:spPr>
        <p:txBody>
          <a:bodyPr vert="horz" lIns="91440" tIns="45720" rIns="91440" bIns="45720" rtlCol="0" anchor="t">
            <a:noAutofit/>
          </a:bodyPr>
          <a:lstStyle/>
          <a:p>
            <a:r>
              <a:rPr lang="en-US" sz="2000">
                <a:ea typeface="Calibri"/>
                <a:cs typeface="Calibri"/>
              </a:rPr>
              <a:t>Option 1 ($16.4M)</a:t>
            </a:r>
          </a:p>
          <a:p>
            <a:pPr lvl="1"/>
            <a:r>
              <a:rPr lang="en-US" sz="1600">
                <a:ea typeface="Calibri"/>
                <a:cs typeface="Calibri"/>
              </a:rPr>
              <a:t>Cart storage beneath the building</a:t>
            </a:r>
          </a:p>
          <a:p>
            <a:pPr lvl="1"/>
            <a:r>
              <a:rPr lang="en-US" sz="1600">
                <a:ea typeface="Calibri"/>
                <a:cs typeface="Calibri"/>
              </a:rPr>
              <a:t>Elevated back porch/event space when approaching the 18th Green;</a:t>
            </a:r>
          </a:p>
          <a:p>
            <a:pPr lvl="1"/>
            <a:r>
              <a:rPr lang="en-US" sz="1600">
                <a:ea typeface="Calibri"/>
                <a:cs typeface="Calibri"/>
              </a:rPr>
              <a:t>Approximate $4.7M Revenue Gap</a:t>
            </a:r>
          </a:p>
          <a:p>
            <a:pPr lvl="1"/>
            <a:endParaRPr lang="en-US" sz="1600">
              <a:ea typeface="Calibri"/>
              <a:cs typeface="Calibri"/>
            </a:endParaRPr>
          </a:p>
        </p:txBody>
      </p:sp>
      <p:pic>
        <p:nvPicPr>
          <p:cNvPr id="2" name="Picture 1">
            <a:extLst>
              <a:ext uri="{FF2B5EF4-FFF2-40B4-BE49-F238E27FC236}">
                <a16:creationId xmlns:a16="http://schemas.microsoft.com/office/drawing/2014/main" id="{9F045005-62A5-953E-B2D5-A0D9BEC4BC55}"/>
              </a:ext>
            </a:extLst>
          </p:cNvPr>
          <p:cNvPicPr>
            <a:picLocks noChangeAspect="1"/>
          </p:cNvPicPr>
          <p:nvPr/>
        </p:nvPicPr>
        <p:blipFill>
          <a:blip r:embed="rId3"/>
          <a:stretch>
            <a:fillRect/>
          </a:stretch>
        </p:blipFill>
        <p:spPr>
          <a:xfrm>
            <a:off x="539735" y="3145850"/>
            <a:ext cx="7657285" cy="3525610"/>
          </a:xfrm>
          <a:prstGeom prst="rect">
            <a:avLst/>
          </a:prstGeom>
        </p:spPr>
      </p:pic>
    </p:spTree>
    <p:extLst>
      <p:ext uri="{BB962C8B-B14F-4D97-AF65-F5344CB8AC3E}">
        <p14:creationId xmlns:p14="http://schemas.microsoft.com/office/powerpoint/2010/main" val="3586198146"/>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Tanglewood Clubhouse</a:t>
            </a:r>
            <a:endParaRPr lang="en-US" err="1"/>
          </a:p>
        </p:txBody>
      </p:sp>
      <p:sp>
        <p:nvSpPr>
          <p:cNvPr id="5123" name="Content Placeholder 2"/>
          <p:cNvSpPr>
            <a:spLocks noGrp="1"/>
          </p:cNvSpPr>
          <p:nvPr>
            <p:ph idx="1"/>
          </p:nvPr>
        </p:nvSpPr>
        <p:spPr>
          <a:xfrm>
            <a:off x="290787" y="1600200"/>
            <a:ext cx="8548413" cy="4823756"/>
          </a:xfrm>
        </p:spPr>
        <p:txBody>
          <a:bodyPr vert="horz" lIns="91440" tIns="45720" rIns="91440" bIns="45720" rtlCol="0" anchor="t">
            <a:noAutofit/>
          </a:bodyPr>
          <a:lstStyle/>
          <a:p>
            <a:r>
              <a:rPr lang="en-US" sz="2000">
                <a:ea typeface="Calibri"/>
                <a:cs typeface="Calibri"/>
              </a:rPr>
              <a:t>Option 2 ($14.9M)</a:t>
            </a:r>
          </a:p>
          <a:p>
            <a:pPr lvl="1"/>
            <a:r>
              <a:rPr lang="en-US" sz="1600">
                <a:ea typeface="Calibri"/>
                <a:cs typeface="Calibri"/>
              </a:rPr>
              <a:t>Cart storage is separate building in parking area across from the train.</a:t>
            </a:r>
          </a:p>
          <a:p>
            <a:pPr lvl="1"/>
            <a:r>
              <a:rPr lang="en-US" sz="1600">
                <a:ea typeface="Calibri"/>
                <a:cs typeface="Calibri"/>
              </a:rPr>
              <a:t>Clubhouse will be on grade when approaching from the 18th green.</a:t>
            </a:r>
          </a:p>
          <a:p>
            <a:pPr lvl="1"/>
            <a:r>
              <a:rPr lang="en-US" sz="1600">
                <a:ea typeface="Calibri"/>
                <a:cs typeface="Calibri"/>
              </a:rPr>
              <a:t>Higher operational expenses for staff to stage carts.</a:t>
            </a:r>
          </a:p>
          <a:p>
            <a:pPr lvl="1"/>
            <a:r>
              <a:rPr lang="en-US" sz="1600">
                <a:ea typeface="Calibri"/>
                <a:cs typeface="Calibri"/>
              </a:rPr>
              <a:t>Approximate $3.2M Revenue Gap</a:t>
            </a:r>
          </a:p>
          <a:p>
            <a:pPr lvl="1"/>
            <a:endParaRPr lang="en-US" sz="1600">
              <a:ea typeface="Calibri"/>
              <a:cs typeface="Calibri"/>
            </a:endParaRPr>
          </a:p>
        </p:txBody>
      </p:sp>
      <p:pic>
        <p:nvPicPr>
          <p:cNvPr id="3" name="Picture 2">
            <a:extLst>
              <a:ext uri="{FF2B5EF4-FFF2-40B4-BE49-F238E27FC236}">
                <a16:creationId xmlns:a16="http://schemas.microsoft.com/office/drawing/2014/main" id="{42002FA5-C66C-E50E-4BBF-93BD84ECF664}"/>
              </a:ext>
            </a:extLst>
          </p:cNvPr>
          <p:cNvPicPr>
            <a:picLocks noChangeAspect="1"/>
          </p:cNvPicPr>
          <p:nvPr/>
        </p:nvPicPr>
        <p:blipFill>
          <a:blip r:embed="rId3"/>
          <a:stretch>
            <a:fillRect/>
          </a:stretch>
        </p:blipFill>
        <p:spPr>
          <a:xfrm>
            <a:off x="610324" y="3430552"/>
            <a:ext cx="7901632" cy="2739010"/>
          </a:xfrm>
          <a:prstGeom prst="rect">
            <a:avLst/>
          </a:prstGeom>
        </p:spPr>
      </p:pic>
    </p:spTree>
    <p:extLst>
      <p:ext uri="{BB962C8B-B14F-4D97-AF65-F5344CB8AC3E}">
        <p14:creationId xmlns:p14="http://schemas.microsoft.com/office/powerpoint/2010/main" val="2586659845"/>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3FFA18-04AD-4240-8BB3-4D52839D5222}"/>
              </a:ext>
            </a:extLst>
          </p:cNvPr>
          <p:cNvSpPr>
            <a:spLocks noGrp="1"/>
          </p:cNvSpPr>
          <p:nvPr>
            <p:ph idx="1"/>
          </p:nvPr>
        </p:nvSpPr>
        <p:spPr>
          <a:xfrm>
            <a:off x="1028699" y="1897784"/>
            <a:ext cx="7293023" cy="4103771"/>
          </a:xfrm>
        </p:spPr>
        <p:txBody>
          <a:bodyPr vert="horz" lIns="91440" tIns="45720" rIns="91440" bIns="45720" rtlCol="0" anchor="ctr">
            <a:normAutofit/>
          </a:bodyPr>
          <a:lstStyle/>
          <a:p>
            <a:pPr marL="0" indent="0" algn="ctr">
              <a:buNone/>
            </a:pPr>
            <a:r>
              <a:rPr lang="en-US" sz="3600" b="1">
                <a:cs typeface="Calibri"/>
              </a:rPr>
              <a:t>General Services Update</a:t>
            </a:r>
            <a:endParaRPr lang="en-US" sz="3600">
              <a:cs typeface="Calibri"/>
            </a:endParaRPr>
          </a:p>
        </p:txBody>
      </p:sp>
      <p:sp>
        <p:nvSpPr>
          <p:cNvPr id="4" name="Slide Number Placeholder 3">
            <a:extLst>
              <a:ext uri="{FF2B5EF4-FFF2-40B4-BE49-F238E27FC236}">
                <a16:creationId xmlns:a16="http://schemas.microsoft.com/office/drawing/2014/main" id="{3456666D-81C3-7C7C-9E9E-CA3DD6BE159A}"/>
              </a:ext>
            </a:extLst>
          </p:cNvPr>
          <p:cNvSpPr>
            <a:spLocks noGrp="1"/>
          </p:cNvSpPr>
          <p:nvPr>
            <p:ph type="sldNum" sz="quarter" idx="12"/>
          </p:nvPr>
        </p:nvSpPr>
        <p:spPr>
          <a:xfrm>
            <a:off x="8778240" y="6455431"/>
            <a:ext cx="334434" cy="365125"/>
          </a:xfrm>
        </p:spPr>
        <p:txBody>
          <a:bodyPr>
            <a:normAutofit/>
          </a:bodyPr>
          <a:lstStyle/>
          <a:p>
            <a:pPr>
              <a:spcAft>
                <a:spcPts val="600"/>
              </a:spcAft>
            </a:pPr>
            <a:fld id="{7D218E92-A2D6-4D6E-8A9C-578A3389396D}" type="slidenum">
              <a:rPr lang="en-US" sz="1000">
                <a:solidFill>
                  <a:schemeClr val="tx1">
                    <a:lumMod val="50000"/>
                    <a:lumOff val="50000"/>
                  </a:schemeClr>
                </a:solidFill>
              </a:rPr>
              <a:pPr>
                <a:spcAft>
                  <a:spcPts val="600"/>
                </a:spcAft>
              </a:pPr>
              <a:t>2</a:t>
            </a:fld>
            <a:endParaRPr lang="en-US" sz="1000">
              <a:solidFill>
                <a:schemeClr val="tx1">
                  <a:lumMod val="50000"/>
                  <a:lumOff val="50000"/>
                </a:schemeClr>
              </a:solidFill>
            </a:endParaRPr>
          </a:p>
        </p:txBody>
      </p:sp>
    </p:spTree>
    <p:extLst>
      <p:ext uri="{BB962C8B-B14F-4D97-AF65-F5344CB8AC3E}">
        <p14:creationId xmlns:p14="http://schemas.microsoft.com/office/powerpoint/2010/main" val="3497788958"/>
      </p:ext>
    </p:extLst>
  </p:cSld>
  <p:clrMapOvr>
    <a:masterClrMapping/>
  </p:clrMapOvr>
  <p:transition>
    <p:fade thruBlk="1"/>
  </p:transition>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ARPA Projects</a:t>
            </a:r>
          </a:p>
        </p:txBody>
      </p:sp>
      <p:sp>
        <p:nvSpPr>
          <p:cNvPr id="5123" name="Content Placeholder 2"/>
          <p:cNvSpPr>
            <a:spLocks noGrp="1"/>
          </p:cNvSpPr>
          <p:nvPr>
            <p:ph idx="1"/>
          </p:nvPr>
        </p:nvSpPr>
        <p:spPr>
          <a:xfrm>
            <a:off x="457200" y="1600200"/>
            <a:ext cx="8382000" cy="4678462"/>
          </a:xfrm>
        </p:spPr>
        <p:txBody>
          <a:bodyPr vert="horz" lIns="91440" tIns="45720" rIns="91440" bIns="45720" rtlCol="0" anchor="t">
            <a:noAutofit/>
          </a:bodyPr>
          <a:lstStyle/>
          <a:p>
            <a:r>
              <a:rPr lang="en-US" sz="2200">
                <a:cs typeface="Calibri"/>
              </a:rPr>
              <a:t>Behavioral Health Campus Renovations</a:t>
            </a:r>
            <a:endParaRPr lang="en-US"/>
          </a:p>
          <a:p>
            <a:pPr lvl="1"/>
            <a:r>
              <a:rPr lang="en-US" sz="1800">
                <a:cs typeface="Calibri"/>
              </a:rPr>
              <a:t>Highland Avenue Center Project</a:t>
            </a:r>
          </a:p>
          <a:p>
            <a:pPr lvl="2"/>
            <a:r>
              <a:rPr lang="en-US" sz="1400">
                <a:cs typeface="Calibri"/>
              </a:rPr>
              <a:t>I.L. Long was selected as the Design Builder for the project and is currently bidding the trade packages. Anticipate bringing a Guaranteed Maximum Price Proposal to the Board in November.</a:t>
            </a:r>
          </a:p>
          <a:p>
            <a:pPr lvl="2"/>
            <a:r>
              <a:rPr lang="en-US" sz="1400">
                <a:cs typeface="Calibri"/>
              </a:rPr>
              <a:t>Project includes renovation of 1st Floor space to form a behavioral health crisis center, and upfit of shell space on the 2nd Floor for provider offices, counseling rooms, Stepping Up, and Behavioral Health Department Offices.</a:t>
            </a:r>
          </a:p>
          <a:p>
            <a:pPr lvl="2"/>
            <a:r>
              <a:rPr lang="en-US" sz="1400">
                <a:cs typeface="Calibri"/>
              </a:rPr>
              <a:t>Budget: $1.9M</a:t>
            </a:r>
          </a:p>
          <a:p>
            <a:pPr lvl="1"/>
            <a:r>
              <a:rPr lang="en-US" sz="1800">
                <a:cs typeface="Calibri"/>
              </a:rPr>
              <a:t>Annex 1 Auditorium Renovations</a:t>
            </a:r>
          </a:p>
          <a:p>
            <a:pPr lvl="2"/>
            <a:r>
              <a:rPr lang="en-US" sz="1400">
                <a:cs typeface="Calibri"/>
              </a:rPr>
              <a:t>Peterson Gordon Architects was selected to provide design services for the project. Anticipate bidding the project Q1 2024.</a:t>
            </a:r>
          </a:p>
          <a:p>
            <a:pPr lvl="2"/>
            <a:r>
              <a:rPr lang="en-US" sz="1400">
                <a:cs typeface="Calibri"/>
              </a:rPr>
              <a:t>Project includes new lighting, interior finishes, and accessibility improvements.</a:t>
            </a:r>
          </a:p>
          <a:p>
            <a:pPr lvl="2"/>
            <a:r>
              <a:rPr lang="en-US" sz="1400">
                <a:cs typeface="Calibri"/>
              </a:rPr>
              <a:t>Budget: $400K</a:t>
            </a:r>
          </a:p>
          <a:p>
            <a:pPr lvl="1"/>
            <a:endParaRPr lang="en-US" sz="1800">
              <a:cs typeface="Calibri"/>
            </a:endParaRPr>
          </a:p>
          <a:p>
            <a:pPr marL="914400" lvl="2" indent="0">
              <a:buNone/>
            </a:pPr>
            <a:endParaRPr lang="en-US" sz="1400">
              <a:cs typeface="Calibri"/>
            </a:endParaRPr>
          </a:p>
          <a:p>
            <a:pPr lvl="1"/>
            <a:endParaRPr lang="en-US" sz="2200">
              <a:cs typeface="Calibri"/>
            </a:endParaRPr>
          </a:p>
          <a:p>
            <a:endParaRPr lang="en-US" sz="2600">
              <a:cs typeface="Calibri"/>
            </a:endParaRPr>
          </a:p>
        </p:txBody>
      </p:sp>
    </p:spTree>
    <p:extLst>
      <p:ext uri="{BB962C8B-B14F-4D97-AF65-F5344CB8AC3E}">
        <p14:creationId xmlns:p14="http://schemas.microsoft.com/office/powerpoint/2010/main" val="3131582926"/>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Special Projects</a:t>
            </a:r>
          </a:p>
        </p:txBody>
      </p:sp>
      <p:sp>
        <p:nvSpPr>
          <p:cNvPr id="5123" name="Content Placeholder 2"/>
          <p:cNvSpPr>
            <a:spLocks noGrp="1"/>
          </p:cNvSpPr>
          <p:nvPr>
            <p:ph idx="1"/>
          </p:nvPr>
        </p:nvSpPr>
        <p:spPr>
          <a:xfrm>
            <a:off x="457200" y="1600200"/>
            <a:ext cx="8382000" cy="4678462"/>
          </a:xfrm>
        </p:spPr>
        <p:txBody>
          <a:bodyPr vert="horz" lIns="91440" tIns="45720" rIns="91440" bIns="45720" rtlCol="0" anchor="t">
            <a:noAutofit/>
          </a:bodyPr>
          <a:lstStyle/>
          <a:p>
            <a:r>
              <a:rPr lang="en-US" sz="1200">
                <a:cs typeface="Calibri"/>
              </a:rPr>
              <a:t>Tanglewood Maintenance Solar Project</a:t>
            </a:r>
          </a:p>
          <a:p>
            <a:pPr lvl="1"/>
            <a:r>
              <a:rPr lang="en-US" sz="1200">
                <a:cs typeface="Calibri"/>
              </a:rPr>
              <a:t>City/County Purchasing advertised an RFQ for design-builders and Renu Energy Solutions was the only firm to respond. Staff are currently negotiating a fee with Renu for the Project</a:t>
            </a:r>
          </a:p>
          <a:p>
            <a:pPr lvl="1"/>
            <a:r>
              <a:rPr lang="en-US" sz="1200">
                <a:cs typeface="Calibri"/>
              </a:rPr>
              <a:t>Budget: $100K</a:t>
            </a:r>
          </a:p>
          <a:p>
            <a:r>
              <a:rPr lang="en-US" sz="1200">
                <a:cs typeface="Calibri"/>
              </a:rPr>
              <a:t>Fleet Electrification</a:t>
            </a:r>
          </a:p>
          <a:p>
            <a:pPr lvl="1"/>
            <a:r>
              <a:rPr lang="en-US" sz="1200">
                <a:cs typeface="Calibri"/>
              </a:rPr>
              <a:t>Verifiable Results was selected to provide professional engineering services to design the charging infrastructure. Anticipate bidding this project Q1 2024.</a:t>
            </a:r>
          </a:p>
          <a:p>
            <a:pPr lvl="1"/>
            <a:r>
              <a:rPr lang="en-US" sz="1200">
                <a:cs typeface="Calibri"/>
              </a:rPr>
              <a:t>Initial Phase includes 6 charging stations at the Government Center and 6 charging stations at Health Services Campus.</a:t>
            </a:r>
          </a:p>
          <a:p>
            <a:pPr lvl="1"/>
            <a:r>
              <a:rPr lang="en-US" sz="1200">
                <a:cs typeface="Calibri"/>
              </a:rPr>
              <a:t>Budget: TBD</a:t>
            </a:r>
          </a:p>
          <a:p>
            <a:r>
              <a:rPr lang="en-US" sz="1200">
                <a:cs typeface="Calibri"/>
              </a:rPr>
              <a:t>Sturmer House Renovations</a:t>
            </a:r>
          </a:p>
          <a:p>
            <a:pPr lvl="1"/>
            <a:r>
              <a:rPr lang="en-US" sz="1200">
                <a:cs typeface="Calibri"/>
              </a:rPr>
              <a:t>Stitch Design Shop has completed design documents and staff are coordinating with City/County Purchasing to bid the project.</a:t>
            </a:r>
          </a:p>
          <a:p>
            <a:pPr lvl="1"/>
            <a:r>
              <a:rPr lang="en-US" sz="1200">
                <a:cs typeface="Calibri"/>
              </a:rPr>
              <a:t>Scope of work includes adding an exterior stair to provide a second means of egress from the 2nd Floor, interior finishes replacement, new windows, and life safety updates as required to reactivate the facility as a residential care facility for juveniles.</a:t>
            </a:r>
          </a:p>
          <a:p>
            <a:pPr lvl="1"/>
            <a:r>
              <a:rPr lang="en-US" sz="1200">
                <a:cs typeface="Calibri"/>
              </a:rPr>
              <a:t>Budget: $120K</a:t>
            </a:r>
          </a:p>
          <a:p>
            <a:r>
              <a:rPr lang="en-US" sz="1200">
                <a:cs typeface="Calibri"/>
              </a:rPr>
              <a:t>Former Cemex Site Demo</a:t>
            </a:r>
          </a:p>
          <a:p>
            <a:pPr lvl="1"/>
            <a:r>
              <a:rPr lang="en-US" sz="1200">
                <a:cs typeface="Calibri"/>
              </a:rPr>
              <a:t>Board of Commissioners approved contract with Double D Construction Services at the October 5th Meeting</a:t>
            </a:r>
          </a:p>
          <a:p>
            <a:pPr lvl="1"/>
            <a:r>
              <a:rPr lang="en-US" sz="1200">
                <a:cs typeface="Calibri"/>
              </a:rPr>
              <a:t>Scope of project includes demolition of structures and removal of vegetation overgrowth.</a:t>
            </a:r>
          </a:p>
          <a:p>
            <a:pPr lvl="1"/>
            <a:r>
              <a:rPr lang="en-US" sz="1200">
                <a:cs typeface="Calibri"/>
              </a:rPr>
              <a:t>Budget: $200k</a:t>
            </a:r>
          </a:p>
          <a:p>
            <a:pPr lvl="1"/>
            <a:endParaRPr lang="en-US" sz="1800">
              <a:cs typeface="Calibri"/>
            </a:endParaRPr>
          </a:p>
          <a:p>
            <a:pPr marL="914400" lvl="2" indent="0">
              <a:buNone/>
            </a:pPr>
            <a:endParaRPr lang="en-US" sz="1400">
              <a:cs typeface="Calibri"/>
            </a:endParaRPr>
          </a:p>
          <a:p>
            <a:pPr lvl="1"/>
            <a:endParaRPr lang="en-US" sz="2200">
              <a:cs typeface="Calibri"/>
            </a:endParaRPr>
          </a:p>
          <a:p>
            <a:endParaRPr lang="en-US" sz="2600">
              <a:cs typeface="Calibri"/>
            </a:endParaRPr>
          </a:p>
        </p:txBody>
      </p:sp>
    </p:spTree>
    <p:extLst>
      <p:ext uri="{BB962C8B-B14F-4D97-AF65-F5344CB8AC3E}">
        <p14:creationId xmlns:p14="http://schemas.microsoft.com/office/powerpoint/2010/main" val="3942182912"/>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Forsyth County Project Planner</a:t>
            </a:r>
          </a:p>
        </p:txBody>
      </p:sp>
      <p:sp>
        <p:nvSpPr>
          <p:cNvPr id="5123" name="Content Placeholder 2"/>
          <p:cNvSpPr>
            <a:spLocks noGrp="1"/>
          </p:cNvSpPr>
          <p:nvPr>
            <p:ph idx="1"/>
          </p:nvPr>
        </p:nvSpPr>
        <p:spPr>
          <a:xfrm>
            <a:off x="457200" y="1600200"/>
            <a:ext cx="8382000" cy="4678462"/>
          </a:xfrm>
        </p:spPr>
        <p:txBody>
          <a:bodyPr vert="horz" lIns="91440" tIns="45720" rIns="91440" bIns="45720" rtlCol="0" anchor="t">
            <a:noAutofit/>
          </a:bodyPr>
          <a:lstStyle/>
          <a:p>
            <a:endParaRPr lang="en-US" sz="1200">
              <a:cs typeface="Calibri"/>
            </a:endParaRPr>
          </a:p>
          <a:p>
            <a:pPr lvl="1"/>
            <a:endParaRPr lang="en-US" sz="1800">
              <a:cs typeface="Calibri"/>
            </a:endParaRPr>
          </a:p>
          <a:p>
            <a:pPr marL="914400" lvl="2" indent="0">
              <a:buNone/>
            </a:pPr>
            <a:endParaRPr lang="en-US" sz="1400">
              <a:cs typeface="Calibri"/>
            </a:endParaRPr>
          </a:p>
          <a:p>
            <a:endParaRPr lang="en-US" sz="2600">
              <a:cs typeface="Calibri"/>
            </a:endParaRPr>
          </a:p>
        </p:txBody>
      </p:sp>
      <p:pic>
        <p:nvPicPr>
          <p:cNvPr id="2" name="Picture 1">
            <a:extLst>
              <a:ext uri="{FF2B5EF4-FFF2-40B4-BE49-F238E27FC236}">
                <a16:creationId xmlns:a16="http://schemas.microsoft.com/office/drawing/2014/main" id="{37B2CAB6-6A46-9649-F367-68D5BCEA32D7}"/>
              </a:ext>
            </a:extLst>
          </p:cNvPr>
          <p:cNvPicPr>
            <a:picLocks noChangeAspect="1"/>
          </p:cNvPicPr>
          <p:nvPr/>
        </p:nvPicPr>
        <p:blipFill>
          <a:blip r:embed="rId3"/>
          <a:stretch>
            <a:fillRect/>
          </a:stretch>
        </p:blipFill>
        <p:spPr>
          <a:xfrm>
            <a:off x="293511" y="1779860"/>
            <a:ext cx="8716903" cy="3787463"/>
          </a:xfrm>
          <a:prstGeom prst="rect">
            <a:avLst/>
          </a:prstGeom>
        </p:spPr>
      </p:pic>
    </p:spTree>
    <p:extLst>
      <p:ext uri="{BB962C8B-B14F-4D97-AF65-F5344CB8AC3E}">
        <p14:creationId xmlns:p14="http://schemas.microsoft.com/office/powerpoint/2010/main" val="2757454072"/>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3FFA18-04AD-4240-8BB3-4D52839D5222}"/>
              </a:ext>
            </a:extLst>
          </p:cNvPr>
          <p:cNvSpPr>
            <a:spLocks noGrp="1"/>
          </p:cNvSpPr>
          <p:nvPr>
            <p:ph idx="1"/>
          </p:nvPr>
        </p:nvSpPr>
        <p:spPr>
          <a:xfrm>
            <a:off x="1028699" y="1897784"/>
            <a:ext cx="7293023" cy="4103771"/>
          </a:xfrm>
        </p:spPr>
        <p:txBody>
          <a:bodyPr vert="horz" lIns="91440" tIns="45720" rIns="91440" bIns="45720" rtlCol="0" anchor="ctr">
            <a:normAutofit/>
          </a:bodyPr>
          <a:lstStyle/>
          <a:p>
            <a:pPr marL="0" indent="0" algn="ctr">
              <a:buNone/>
            </a:pPr>
            <a:r>
              <a:rPr lang="en-US" sz="3600" b="1">
                <a:cs typeface="Calibri"/>
              </a:rPr>
              <a:t>Parks Update</a:t>
            </a:r>
            <a:endParaRPr lang="en-US" sz="3600">
              <a:cs typeface="Calibri"/>
            </a:endParaRPr>
          </a:p>
        </p:txBody>
      </p:sp>
      <p:sp>
        <p:nvSpPr>
          <p:cNvPr id="4" name="Slide Number Placeholder 3">
            <a:extLst>
              <a:ext uri="{FF2B5EF4-FFF2-40B4-BE49-F238E27FC236}">
                <a16:creationId xmlns:a16="http://schemas.microsoft.com/office/drawing/2014/main" id="{3456666D-81C3-7C7C-9E9E-CA3DD6BE159A}"/>
              </a:ext>
            </a:extLst>
          </p:cNvPr>
          <p:cNvSpPr>
            <a:spLocks noGrp="1"/>
          </p:cNvSpPr>
          <p:nvPr>
            <p:ph type="sldNum" sz="quarter" idx="12"/>
          </p:nvPr>
        </p:nvSpPr>
        <p:spPr>
          <a:xfrm>
            <a:off x="8778240" y="6455431"/>
            <a:ext cx="334434" cy="365125"/>
          </a:xfrm>
        </p:spPr>
        <p:txBody>
          <a:bodyPr>
            <a:normAutofit/>
          </a:bodyPr>
          <a:lstStyle/>
          <a:p>
            <a:pPr>
              <a:spcAft>
                <a:spcPts val="600"/>
              </a:spcAft>
            </a:pPr>
            <a:fld id="{7D218E92-A2D6-4D6E-8A9C-578A3389396D}" type="slidenum">
              <a:rPr lang="en-US" sz="1000">
                <a:solidFill>
                  <a:schemeClr val="tx1">
                    <a:lumMod val="50000"/>
                    <a:lumOff val="50000"/>
                  </a:schemeClr>
                </a:solidFill>
              </a:rPr>
              <a:pPr>
                <a:spcAft>
                  <a:spcPts val="600"/>
                </a:spcAft>
              </a:pPr>
              <a:t>23</a:t>
            </a:fld>
            <a:endParaRPr lang="en-US" sz="1000">
              <a:solidFill>
                <a:schemeClr val="tx1">
                  <a:lumMod val="50000"/>
                  <a:lumOff val="50000"/>
                </a:schemeClr>
              </a:solidFill>
            </a:endParaRPr>
          </a:p>
        </p:txBody>
      </p:sp>
    </p:spTree>
    <p:extLst>
      <p:ext uri="{BB962C8B-B14F-4D97-AF65-F5344CB8AC3E}">
        <p14:creationId xmlns:p14="http://schemas.microsoft.com/office/powerpoint/2010/main" val="3844320683"/>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Active Projects</a:t>
            </a:r>
            <a:endParaRPr lang="en-US"/>
          </a:p>
        </p:txBody>
      </p:sp>
      <p:sp>
        <p:nvSpPr>
          <p:cNvPr id="5123" name="Content Placeholder 2"/>
          <p:cNvSpPr>
            <a:spLocks noGrp="1"/>
          </p:cNvSpPr>
          <p:nvPr>
            <p:ph idx="1"/>
          </p:nvPr>
        </p:nvSpPr>
        <p:spPr>
          <a:xfrm>
            <a:off x="290787" y="1600200"/>
            <a:ext cx="8548413" cy="4823756"/>
          </a:xfrm>
        </p:spPr>
        <p:txBody>
          <a:bodyPr vert="horz" lIns="91440" tIns="45720" rIns="91440" bIns="45720" rtlCol="0" anchor="t">
            <a:noAutofit/>
          </a:bodyPr>
          <a:lstStyle/>
          <a:p>
            <a:endParaRPr lang="en-US" sz="2000">
              <a:cs typeface="Calibri"/>
            </a:endParaRPr>
          </a:p>
          <a:p>
            <a:r>
              <a:rPr lang="en-US" sz="2000">
                <a:cs typeface="Calibri"/>
              </a:rPr>
              <a:t>8 projects that are currently in planning or design.</a:t>
            </a:r>
          </a:p>
          <a:p>
            <a:pPr marL="0" indent="0">
              <a:buNone/>
            </a:pPr>
            <a:endParaRPr lang="en-US" sz="2000">
              <a:cs typeface="Calibri"/>
            </a:endParaRPr>
          </a:p>
          <a:p>
            <a:r>
              <a:rPr lang="en-US" sz="2000">
                <a:cs typeface="Calibri"/>
              </a:rPr>
              <a:t>(1) GO Bond projects, (1) 2/3rds Bond project, (5)  </a:t>
            </a:r>
            <a:r>
              <a:rPr lang="en-US" sz="2000" err="1">
                <a:cs typeface="Calibri"/>
              </a:rPr>
              <a:t>PayGo</a:t>
            </a:r>
            <a:r>
              <a:rPr lang="en-US" sz="2000">
                <a:cs typeface="Calibri"/>
              </a:rPr>
              <a:t> Projects, and (1) ARPA Project.</a:t>
            </a:r>
          </a:p>
          <a:p>
            <a:endParaRPr lang="en-US" sz="2000">
              <a:cs typeface="Calibri"/>
            </a:endParaRPr>
          </a:p>
          <a:p>
            <a:r>
              <a:rPr lang="en-US" sz="2000">
                <a:cs typeface="Calibri"/>
              </a:rPr>
              <a:t>Current project budgets total approximately $6.4M</a:t>
            </a:r>
          </a:p>
          <a:p>
            <a:endParaRPr lang="en-US" sz="2000">
              <a:cs typeface="Calibri"/>
            </a:endParaRPr>
          </a:p>
          <a:p>
            <a:r>
              <a:rPr lang="en-US" sz="2000">
                <a:cs typeface="Calibri"/>
              </a:rPr>
              <a:t>Individual project budgets range from $175K to $1.4M</a:t>
            </a:r>
          </a:p>
          <a:p>
            <a:endParaRPr lang="en-US" sz="2000">
              <a:cs typeface="Calibri"/>
            </a:endParaRPr>
          </a:p>
          <a:p>
            <a:r>
              <a:rPr lang="en-US" sz="2000">
                <a:cs typeface="Calibri"/>
              </a:rPr>
              <a:t>Anticipated Project completion dates extend into 2026</a:t>
            </a:r>
          </a:p>
        </p:txBody>
      </p:sp>
    </p:spTree>
    <p:extLst>
      <p:ext uri="{BB962C8B-B14F-4D97-AF65-F5344CB8AC3E}">
        <p14:creationId xmlns:p14="http://schemas.microsoft.com/office/powerpoint/2010/main" val="2200852878"/>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A5E1B-E553-A0C0-F0EC-A41AFD0283D2}"/>
              </a:ext>
            </a:extLst>
          </p:cNvPr>
          <p:cNvSpPr>
            <a:spLocks noGrp="1"/>
          </p:cNvSpPr>
          <p:nvPr>
            <p:ph type="title"/>
          </p:nvPr>
        </p:nvSpPr>
        <p:spPr/>
        <p:txBody>
          <a:bodyPr>
            <a:normAutofit fontScale="90000"/>
          </a:bodyPr>
          <a:lstStyle/>
          <a:p>
            <a:r>
              <a:rPr lang="en-US">
                <a:cs typeface="Calibri"/>
              </a:rPr>
              <a:t>Forsyth County Project Planner - </a:t>
            </a:r>
            <a:br>
              <a:rPr lang="en-US">
                <a:cs typeface="Calibri"/>
              </a:rPr>
            </a:br>
            <a:r>
              <a:rPr lang="en-US">
                <a:cs typeface="Calibri"/>
              </a:rPr>
              <a:t>Parks</a:t>
            </a:r>
            <a:endParaRPr lang="en-US"/>
          </a:p>
        </p:txBody>
      </p:sp>
      <p:sp>
        <p:nvSpPr>
          <p:cNvPr id="4" name="Slide Number Placeholder 3">
            <a:extLst>
              <a:ext uri="{FF2B5EF4-FFF2-40B4-BE49-F238E27FC236}">
                <a16:creationId xmlns:a16="http://schemas.microsoft.com/office/drawing/2014/main" id="{3E64B8E0-10FB-7608-65CD-F69C0605DDFB}"/>
              </a:ext>
            </a:extLst>
          </p:cNvPr>
          <p:cNvSpPr>
            <a:spLocks noGrp="1"/>
          </p:cNvSpPr>
          <p:nvPr>
            <p:ph type="sldNum" sz="quarter" idx="12"/>
          </p:nvPr>
        </p:nvSpPr>
        <p:spPr/>
        <p:txBody>
          <a:bodyPr/>
          <a:lstStyle/>
          <a:p>
            <a:fld id="{7D218E92-A2D6-4D6E-8A9C-578A3389396D}" type="slidenum">
              <a:rPr lang="en-US" smtClean="0"/>
              <a:pPr/>
              <a:t>25</a:t>
            </a:fld>
            <a:endParaRPr lang="en-US"/>
          </a:p>
        </p:txBody>
      </p:sp>
      <p:sp>
        <p:nvSpPr>
          <p:cNvPr id="5" name="Content Placeholder 4">
            <a:extLst>
              <a:ext uri="{FF2B5EF4-FFF2-40B4-BE49-F238E27FC236}">
                <a16:creationId xmlns:a16="http://schemas.microsoft.com/office/drawing/2014/main" id="{D759D515-C283-43AC-D334-7D13AB39A02F}"/>
              </a:ext>
            </a:extLst>
          </p:cNvPr>
          <p:cNvSpPr>
            <a:spLocks noGrp="1"/>
          </p:cNvSpPr>
          <p:nvPr>
            <p:ph idx="1"/>
          </p:nvPr>
        </p:nvSpPr>
        <p:spPr/>
        <p:txBody>
          <a:bodyPr vert="horz" lIns="91440" tIns="45720" rIns="91440" bIns="45720" rtlCol="0" anchor="t">
            <a:normAutofit/>
          </a:bodyPr>
          <a:lstStyle/>
          <a:p>
            <a:pPr marL="0" indent="0">
              <a:buNone/>
            </a:pPr>
            <a:endParaRPr lang="en-US">
              <a:cs typeface="Calibri"/>
            </a:endParaRPr>
          </a:p>
        </p:txBody>
      </p:sp>
      <p:pic>
        <p:nvPicPr>
          <p:cNvPr id="9" name="Content Placeholder 8">
            <a:extLst>
              <a:ext uri="{FF2B5EF4-FFF2-40B4-BE49-F238E27FC236}">
                <a16:creationId xmlns:a16="http://schemas.microsoft.com/office/drawing/2014/main" id="{2A6E7305-2143-E0EC-E3EC-2A32E2544EBB}"/>
              </a:ext>
            </a:extLst>
          </p:cNvPr>
          <p:cNvPicPr>
            <a:picLocks noChangeAspect="1"/>
          </p:cNvPicPr>
          <p:nvPr/>
        </p:nvPicPr>
        <p:blipFill>
          <a:blip r:embed="rId2"/>
          <a:stretch>
            <a:fillRect/>
          </a:stretch>
        </p:blipFill>
        <p:spPr>
          <a:xfrm>
            <a:off x="345935" y="2074059"/>
            <a:ext cx="8340865" cy="3881698"/>
          </a:xfrm>
          <a:prstGeom prst="rect">
            <a:avLst/>
          </a:prstGeom>
        </p:spPr>
      </p:pic>
    </p:spTree>
    <p:extLst>
      <p:ext uri="{BB962C8B-B14F-4D97-AF65-F5344CB8AC3E}">
        <p14:creationId xmlns:p14="http://schemas.microsoft.com/office/powerpoint/2010/main" val="2459176652"/>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ADDF-48CB-8845-855E-416FEC60A64F}"/>
              </a:ext>
            </a:extLst>
          </p:cNvPr>
          <p:cNvSpPr>
            <a:spLocks noGrp="1"/>
          </p:cNvSpPr>
          <p:nvPr>
            <p:ph type="title"/>
          </p:nvPr>
        </p:nvSpPr>
        <p:spPr/>
        <p:txBody>
          <a:bodyPr/>
          <a:lstStyle/>
          <a:p>
            <a:r>
              <a:rPr lang="en-US">
                <a:cs typeface="Calibri"/>
              </a:rPr>
              <a:t>Highland Avenue Park </a:t>
            </a:r>
          </a:p>
        </p:txBody>
      </p:sp>
      <p:sp>
        <p:nvSpPr>
          <p:cNvPr id="3" name="Content Placeholder 2">
            <a:extLst>
              <a:ext uri="{FF2B5EF4-FFF2-40B4-BE49-F238E27FC236}">
                <a16:creationId xmlns:a16="http://schemas.microsoft.com/office/drawing/2014/main" id="{5A02EF49-CD05-3B08-8A6F-DEE5869BD56F}"/>
              </a:ext>
            </a:extLst>
          </p:cNvPr>
          <p:cNvSpPr>
            <a:spLocks noGrp="1"/>
          </p:cNvSpPr>
          <p:nvPr>
            <p:ph idx="1"/>
          </p:nvPr>
        </p:nvSpPr>
        <p:spPr>
          <a:xfrm>
            <a:off x="457200" y="1600201"/>
            <a:ext cx="8229600" cy="5041830"/>
          </a:xfrm>
        </p:spPr>
        <p:txBody>
          <a:bodyPr vert="horz" lIns="91440" tIns="45720" rIns="91440" bIns="45720" rtlCol="0" anchor="t">
            <a:normAutofit/>
          </a:bodyPr>
          <a:lstStyle/>
          <a:p>
            <a:r>
              <a:rPr lang="en-US" sz="2000">
                <a:cs typeface="Calibri"/>
              </a:rPr>
              <a:t>This is an enhancement project for the HHS Campus.  The park will be constructed on the 1-acre open lot located at the corner of Highland and 5th Streets.  The project scope includes a handicap accessible playground, a small shelter, open space, game &amp; picnic tables, and small sports courts.</a:t>
            </a:r>
          </a:p>
          <a:p>
            <a:endParaRPr lang="en-US" sz="2000">
              <a:cs typeface="Calibri"/>
            </a:endParaRPr>
          </a:p>
          <a:p>
            <a:r>
              <a:rPr lang="en-US" sz="2000">
                <a:cs typeface="Calibri"/>
              </a:rPr>
              <a:t>Status – In design</a:t>
            </a:r>
          </a:p>
          <a:p>
            <a:r>
              <a:rPr lang="en-US" sz="2000">
                <a:cs typeface="Calibri"/>
              </a:rPr>
              <a:t>Total budget - $1,400,000</a:t>
            </a:r>
          </a:p>
          <a:p>
            <a:r>
              <a:rPr lang="en-US" sz="2000">
                <a:cs typeface="Calibri"/>
              </a:rPr>
              <a:t>ARPA funding</a:t>
            </a:r>
          </a:p>
          <a:p>
            <a:endParaRPr lang="en-US" sz="2000">
              <a:cs typeface="Calibri"/>
            </a:endParaRPr>
          </a:p>
        </p:txBody>
      </p:sp>
      <p:sp>
        <p:nvSpPr>
          <p:cNvPr id="4" name="Slide Number Placeholder 3">
            <a:extLst>
              <a:ext uri="{FF2B5EF4-FFF2-40B4-BE49-F238E27FC236}">
                <a16:creationId xmlns:a16="http://schemas.microsoft.com/office/drawing/2014/main" id="{6EF35AA6-D952-BCF0-2209-318DD3D657CA}"/>
              </a:ext>
            </a:extLst>
          </p:cNvPr>
          <p:cNvSpPr>
            <a:spLocks noGrp="1"/>
          </p:cNvSpPr>
          <p:nvPr>
            <p:ph type="sldNum" sz="quarter" idx="12"/>
          </p:nvPr>
        </p:nvSpPr>
        <p:spPr/>
        <p:txBody>
          <a:bodyPr/>
          <a:lstStyle/>
          <a:p>
            <a:fld id="{7D218E92-A2D6-4D6E-8A9C-578A3389396D}" type="slidenum">
              <a:rPr lang="en-US" smtClean="0"/>
              <a:pPr/>
              <a:t>26</a:t>
            </a:fld>
            <a:endParaRPr lang="en-US"/>
          </a:p>
        </p:txBody>
      </p:sp>
      <p:pic>
        <p:nvPicPr>
          <p:cNvPr id="5" name="Picture 4">
            <a:extLst>
              <a:ext uri="{FF2B5EF4-FFF2-40B4-BE49-F238E27FC236}">
                <a16:creationId xmlns:a16="http://schemas.microsoft.com/office/drawing/2014/main" id="{2B2420BC-ABCA-C359-CD00-5C4E61D91C75}"/>
              </a:ext>
            </a:extLst>
          </p:cNvPr>
          <p:cNvPicPr>
            <a:picLocks noChangeAspect="1"/>
          </p:cNvPicPr>
          <p:nvPr/>
        </p:nvPicPr>
        <p:blipFill>
          <a:blip r:embed="rId2"/>
          <a:stretch>
            <a:fillRect/>
          </a:stretch>
        </p:blipFill>
        <p:spPr>
          <a:xfrm rot="5400000">
            <a:off x="894169" y="4145942"/>
            <a:ext cx="2105953" cy="2500868"/>
          </a:xfrm>
          <a:prstGeom prst="rect">
            <a:avLst/>
          </a:prstGeom>
        </p:spPr>
      </p:pic>
      <p:pic>
        <p:nvPicPr>
          <p:cNvPr id="6" name="Picture 5">
            <a:extLst>
              <a:ext uri="{FF2B5EF4-FFF2-40B4-BE49-F238E27FC236}">
                <a16:creationId xmlns:a16="http://schemas.microsoft.com/office/drawing/2014/main" id="{72300879-27FE-D65C-0D3D-022A86396452}"/>
              </a:ext>
            </a:extLst>
          </p:cNvPr>
          <p:cNvPicPr>
            <a:picLocks noChangeAspect="1"/>
          </p:cNvPicPr>
          <p:nvPr/>
        </p:nvPicPr>
        <p:blipFill>
          <a:blip r:embed="rId3"/>
          <a:stretch>
            <a:fillRect/>
          </a:stretch>
        </p:blipFill>
        <p:spPr>
          <a:xfrm>
            <a:off x="3594887" y="2994616"/>
            <a:ext cx="5039314" cy="3397527"/>
          </a:xfrm>
          <a:prstGeom prst="rect">
            <a:avLst/>
          </a:prstGeom>
        </p:spPr>
      </p:pic>
    </p:spTree>
    <p:extLst>
      <p:ext uri="{BB962C8B-B14F-4D97-AF65-F5344CB8AC3E}">
        <p14:creationId xmlns:p14="http://schemas.microsoft.com/office/powerpoint/2010/main" val="3052860463"/>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ADDF-48CB-8845-855E-416FEC60A64F}"/>
              </a:ext>
            </a:extLst>
          </p:cNvPr>
          <p:cNvSpPr>
            <a:spLocks noGrp="1"/>
          </p:cNvSpPr>
          <p:nvPr>
            <p:ph type="title"/>
          </p:nvPr>
        </p:nvSpPr>
        <p:spPr/>
        <p:txBody>
          <a:bodyPr/>
          <a:lstStyle/>
          <a:p>
            <a:r>
              <a:rPr lang="en-US">
                <a:cs typeface="Calibri"/>
              </a:rPr>
              <a:t>Horizons Park Multi-Modal Trails</a:t>
            </a:r>
            <a:endParaRPr lang="en-US"/>
          </a:p>
        </p:txBody>
      </p:sp>
      <p:sp>
        <p:nvSpPr>
          <p:cNvPr id="3" name="Content Placeholder 2">
            <a:extLst>
              <a:ext uri="{FF2B5EF4-FFF2-40B4-BE49-F238E27FC236}">
                <a16:creationId xmlns:a16="http://schemas.microsoft.com/office/drawing/2014/main" id="{5A02EF49-CD05-3B08-8A6F-DEE5869BD56F}"/>
              </a:ext>
            </a:extLst>
          </p:cNvPr>
          <p:cNvSpPr>
            <a:spLocks noGrp="1"/>
          </p:cNvSpPr>
          <p:nvPr>
            <p:ph idx="1"/>
          </p:nvPr>
        </p:nvSpPr>
        <p:spPr/>
        <p:txBody>
          <a:bodyPr vert="horz" lIns="91440" tIns="45720" rIns="91440" bIns="45720" rtlCol="0" anchor="t">
            <a:normAutofit/>
          </a:bodyPr>
          <a:lstStyle/>
          <a:p>
            <a:r>
              <a:rPr lang="en-US" sz="2000">
                <a:cs typeface="Calibri"/>
              </a:rPr>
              <a:t>This project will develop nearly 8 miles of multi-modal trails on approximately 175 acres north of Memorial Industrial School Road.  These trails will be designed primarily for equestrian and pedestrian users. </a:t>
            </a:r>
          </a:p>
          <a:p>
            <a:endParaRPr lang="en-US" sz="2000">
              <a:cs typeface="Calibri"/>
            </a:endParaRPr>
          </a:p>
          <a:p>
            <a:r>
              <a:rPr lang="en-US" sz="2000">
                <a:cs typeface="Calibri"/>
              </a:rPr>
              <a:t>Status – In design</a:t>
            </a:r>
          </a:p>
          <a:p>
            <a:r>
              <a:rPr lang="en-US" sz="2000">
                <a:cs typeface="Calibri"/>
              </a:rPr>
              <a:t>Total budget - $750,000</a:t>
            </a:r>
          </a:p>
          <a:p>
            <a:r>
              <a:rPr lang="en-US" sz="2000">
                <a:cs typeface="Calibri"/>
              </a:rPr>
              <a:t>2016 General </a:t>
            </a:r>
          </a:p>
          <a:p>
            <a:pPr marL="0" indent="0">
              <a:buNone/>
            </a:pPr>
            <a:r>
              <a:rPr lang="en-US" sz="2000">
                <a:cs typeface="Calibri"/>
              </a:rPr>
              <a:t>      Obligation Bonds</a:t>
            </a:r>
          </a:p>
          <a:p>
            <a:endParaRPr lang="en-US" sz="2000">
              <a:cs typeface="Calibri"/>
            </a:endParaRPr>
          </a:p>
        </p:txBody>
      </p:sp>
      <p:sp>
        <p:nvSpPr>
          <p:cNvPr id="4" name="Slide Number Placeholder 3">
            <a:extLst>
              <a:ext uri="{FF2B5EF4-FFF2-40B4-BE49-F238E27FC236}">
                <a16:creationId xmlns:a16="http://schemas.microsoft.com/office/drawing/2014/main" id="{6EF35AA6-D952-BCF0-2209-318DD3D657CA}"/>
              </a:ext>
            </a:extLst>
          </p:cNvPr>
          <p:cNvSpPr>
            <a:spLocks noGrp="1"/>
          </p:cNvSpPr>
          <p:nvPr>
            <p:ph type="sldNum" sz="quarter" idx="12"/>
          </p:nvPr>
        </p:nvSpPr>
        <p:spPr/>
        <p:txBody>
          <a:bodyPr/>
          <a:lstStyle/>
          <a:p>
            <a:fld id="{7D218E92-A2D6-4D6E-8A9C-578A3389396D}" type="slidenum">
              <a:rPr lang="en-US" smtClean="0"/>
              <a:pPr/>
              <a:t>27</a:t>
            </a:fld>
            <a:endParaRPr lang="en-US"/>
          </a:p>
        </p:txBody>
      </p:sp>
      <p:pic>
        <p:nvPicPr>
          <p:cNvPr id="6" name="Picture 5">
            <a:extLst>
              <a:ext uri="{FF2B5EF4-FFF2-40B4-BE49-F238E27FC236}">
                <a16:creationId xmlns:a16="http://schemas.microsoft.com/office/drawing/2014/main" id="{A58F4BAD-C432-DE72-8934-7207C5A73EA6}"/>
              </a:ext>
            </a:extLst>
          </p:cNvPr>
          <p:cNvPicPr>
            <a:picLocks noChangeAspect="1"/>
          </p:cNvPicPr>
          <p:nvPr/>
        </p:nvPicPr>
        <p:blipFill>
          <a:blip r:embed="rId2"/>
          <a:stretch>
            <a:fillRect/>
          </a:stretch>
        </p:blipFill>
        <p:spPr>
          <a:xfrm>
            <a:off x="519914" y="4422712"/>
            <a:ext cx="2611704" cy="1866409"/>
          </a:xfrm>
          <a:prstGeom prst="rect">
            <a:avLst/>
          </a:prstGeom>
        </p:spPr>
      </p:pic>
      <p:pic>
        <p:nvPicPr>
          <p:cNvPr id="5" name="Picture 4" descr="Map&#10;&#10;Description automatically generated">
            <a:extLst>
              <a:ext uri="{FF2B5EF4-FFF2-40B4-BE49-F238E27FC236}">
                <a16:creationId xmlns:a16="http://schemas.microsoft.com/office/drawing/2014/main" id="{A63DB126-2E2B-BEB0-0D45-5530F8BDBC5B}"/>
              </a:ext>
            </a:extLst>
          </p:cNvPr>
          <p:cNvPicPr>
            <a:picLocks noChangeAspect="1"/>
          </p:cNvPicPr>
          <p:nvPr/>
        </p:nvPicPr>
        <p:blipFill>
          <a:blip r:embed="rId3"/>
          <a:stretch>
            <a:fillRect/>
          </a:stretch>
        </p:blipFill>
        <p:spPr>
          <a:xfrm>
            <a:off x="3402703" y="2668997"/>
            <a:ext cx="5615870" cy="3694740"/>
          </a:xfrm>
          <a:prstGeom prst="rect">
            <a:avLst/>
          </a:prstGeom>
        </p:spPr>
      </p:pic>
    </p:spTree>
    <p:extLst>
      <p:ext uri="{BB962C8B-B14F-4D97-AF65-F5344CB8AC3E}">
        <p14:creationId xmlns:p14="http://schemas.microsoft.com/office/powerpoint/2010/main" val="1459755402"/>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ADDF-48CB-8845-855E-416FEC60A64F}"/>
              </a:ext>
            </a:extLst>
          </p:cNvPr>
          <p:cNvSpPr>
            <a:spLocks noGrp="1"/>
          </p:cNvSpPr>
          <p:nvPr>
            <p:ph type="title"/>
          </p:nvPr>
        </p:nvSpPr>
        <p:spPr/>
        <p:txBody>
          <a:bodyPr>
            <a:normAutofit fontScale="90000"/>
          </a:bodyPr>
          <a:lstStyle/>
          <a:p>
            <a:r>
              <a:rPr lang="en-US">
                <a:cs typeface="Calibri"/>
              </a:rPr>
              <a:t>Tanglewood Park - Shelter #4 Playground Replacement</a:t>
            </a:r>
            <a:endParaRPr lang="en-US"/>
          </a:p>
        </p:txBody>
      </p:sp>
      <p:sp>
        <p:nvSpPr>
          <p:cNvPr id="3" name="Content Placeholder 2">
            <a:extLst>
              <a:ext uri="{FF2B5EF4-FFF2-40B4-BE49-F238E27FC236}">
                <a16:creationId xmlns:a16="http://schemas.microsoft.com/office/drawing/2014/main" id="{5A02EF49-CD05-3B08-8A6F-DEE5869BD56F}"/>
              </a:ext>
            </a:extLst>
          </p:cNvPr>
          <p:cNvSpPr>
            <a:spLocks noGrp="1"/>
          </p:cNvSpPr>
          <p:nvPr>
            <p:ph idx="1"/>
          </p:nvPr>
        </p:nvSpPr>
        <p:spPr/>
        <p:txBody>
          <a:bodyPr vert="horz" lIns="91440" tIns="45720" rIns="91440" bIns="45720" rtlCol="0" anchor="t">
            <a:normAutofit/>
          </a:bodyPr>
          <a:lstStyle/>
          <a:p>
            <a:r>
              <a:rPr lang="en-US" sz="2000">
                <a:cs typeface="Calibri"/>
              </a:rPr>
              <a:t>Replace Tanglewood "Shelter #4," a 25-year-old playground.  This 10,000 sq ft</a:t>
            </a:r>
            <a:r>
              <a:rPr lang="en-US" sz="2700">
                <a:cs typeface="Calibri"/>
              </a:rPr>
              <a:t> </a:t>
            </a:r>
            <a:r>
              <a:rPr lang="en-US" sz="2000">
                <a:cs typeface="Calibri"/>
              </a:rPr>
              <a:t>playground is the largest and arguably the most heavily used playground in the County park system.  Repair and replacement parts for this shelter are no longer available.  The project scope will provide play structures for 2–5-year-olds and 5–12-year-olds.</a:t>
            </a:r>
          </a:p>
          <a:p>
            <a:endParaRPr lang="en-US" sz="2000">
              <a:cs typeface="Calibri"/>
            </a:endParaRPr>
          </a:p>
          <a:p>
            <a:r>
              <a:rPr lang="en-US" sz="2000">
                <a:cs typeface="Calibri"/>
              </a:rPr>
              <a:t>Status – In design</a:t>
            </a:r>
          </a:p>
          <a:p>
            <a:r>
              <a:rPr lang="en-US" sz="2000">
                <a:cs typeface="Calibri"/>
              </a:rPr>
              <a:t>Total budget - $570,000</a:t>
            </a:r>
          </a:p>
          <a:p>
            <a:r>
              <a:rPr lang="en-US" sz="2000">
                <a:cs typeface="Calibri"/>
              </a:rPr>
              <a:t>2020 2/3rds Bonds</a:t>
            </a:r>
          </a:p>
          <a:p>
            <a:endParaRPr lang="en-US" sz="2000">
              <a:cs typeface="Calibri"/>
            </a:endParaRPr>
          </a:p>
        </p:txBody>
      </p:sp>
      <p:sp>
        <p:nvSpPr>
          <p:cNvPr id="4" name="Slide Number Placeholder 3">
            <a:extLst>
              <a:ext uri="{FF2B5EF4-FFF2-40B4-BE49-F238E27FC236}">
                <a16:creationId xmlns:a16="http://schemas.microsoft.com/office/drawing/2014/main" id="{6EF35AA6-D952-BCF0-2209-318DD3D657CA}"/>
              </a:ext>
            </a:extLst>
          </p:cNvPr>
          <p:cNvSpPr>
            <a:spLocks noGrp="1"/>
          </p:cNvSpPr>
          <p:nvPr>
            <p:ph type="sldNum" sz="quarter" idx="12"/>
          </p:nvPr>
        </p:nvSpPr>
        <p:spPr/>
        <p:txBody>
          <a:bodyPr/>
          <a:lstStyle/>
          <a:p>
            <a:fld id="{7D218E92-A2D6-4D6E-8A9C-578A3389396D}" type="slidenum">
              <a:rPr lang="en-US" smtClean="0"/>
              <a:pPr/>
              <a:t>28</a:t>
            </a:fld>
            <a:endParaRPr lang="en-US"/>
          </a:p>
        </p:txBody>
      </p:sp>
      <p:pic>
        <p:nvPicPr>
          <p:cNvPr id="5" name="Picture 4">
            <a:extLst>
              <a:ext uri="{FF2B5EF4-FFF2-40B4-BE49-F238E27FC236}">
                <a16:creationId xmlns:a16="http://schemas.microsoft.com/office/drawing/2014/main" id="{5A12C89B-294B-C420-316B-ECEE46078444}"/>
              </a:ext>
            </a:extLst>
          </p:cNvPr>
          <p:cNvPicPr>
            <a:picLocks noChangeAspect="1"/>
          </p:cNvPicPr>
          <p:nvPr/>
        </p:nvPicPr>
        <p:blipFill>
          <a:blip r:embed="rId2"/>
          <a:stretch>
            <a:fillRect/>
          </a:stretch>
        </p:blipFill>
        <p:spPr>
          <a:xfrm>
            <a:off x="3534198" y="3362714"/>
            <a:ext cx="5008967" cy="3217659"/>
          </a:xfrm>
          <a:prstGeom prst="rect">
            <a:avLst/>
          </a:prstGeom>
        </p:spPr>
      </p:pic>
    </p:spTree>
    <p:extLst>
      <p:ext uri="{BB962C8B-B14F-4D97-AF65-F5344CB8AC3E}">
        <p14:creationId xmlns:p14="http://schemas.microsoft.com/office/powerpoint/2010/main" val="2910369703"/>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ADDF-48CB-8845-855E-416FEC60A64F}"/>
              </a:ext>
            </a:extLst>
          </p:cNvPr>
          <p:cNvSpPr>
            <a:spLocks noGrp="1"/>
          </p:cNvSpPr>
          <p:nvPr>
            <p:ph type="title"/>
          </p:nvPr>
        </p:nvSpPr>
        <p:spPr>
          <a:xfrm>
            <a:off x="366165" y="304982"/>
            <a:ext cx="8325944" cy="1143000"/>
          </a:xfrm>
        </p:spPr>
        <p:txBody>
          <a:bodyPr vert="horz" lIns="91440" tIns="45720" rIns="91440" bIns="45720" rtlCol="0" anchor="ctr">
            <a:noAutofit/>
          </a:bodyPr>
          <a:lstStyle/>
          <a:p>
            <a:br>
              <a:rPr lang="en-US" sz="4000">
                <a:cs typeface="Calibri"/>
              </a:rPr>
            </a:br>
            <a:r>
              <a:rPr lang="en-US" sz="4000" err="1">
                <a:cs typeface="Calibri"/>
              </a:rPr>
              <a:t>Belews</a:t>
            </a:r>
            <a:r>
              <a:rPr lang="en-US" sz="4000">
                <a:cs typeface="Calibri"/>
              </a:rPr>
              <a:t> Lake Park Phase 2 Development</a:t>
            </a:r>
          </a:p>
          <a:p>
            <a:endParaRPr lang="en-US">
              <a:cs typeface="Calibri"/>
            </a:endParaRPr>
          </a:p>
        </p:txBody>
      </p:sp>
      <p:sp>
        <p:nvSpPr>
          <p:cNvPr id="3" name="Content Placeholder 2">
            <a:extLst>
              <a:ext uri="{FF2B5EF4-FFF2-40B4-BE49-F238E27FC236}">
                <a16:creationId xmlns:a16="http://schemas.microsoft.com/office/drawing/2014/main" id="{5A02EF49-CD05-3B08-8A6F-DEE5869BD56F}"/>
              </a:ext>
            </a:extLst>
          </p:cNvPr>
          <p:cNvSpPr>
            <a:spLocks noGrp="1"/>
          </p:cNvSpPr>
          <p:nvPr>
            <p:ph idx="1"/>
          </p:nvPr>
        </p:nvSpPr>
        <p:spPr/>
        <p:txBody>
          <a:bodyPr vert="horz" lIns="91440" tIns="45720" rIns="91440" bIns="45720" rtlCol="0" anchor="t">
            <a:normAutofit/>
          </a:bodyPr>
          <a:lstStyle/>
          <a:p>
            <a:endParaRPr lang="en-US" sz="2000">
              <a:cs typeface="Calibri"/>
            </a:endParaRPr>
          </a:p>
          <a:p>
            <a:pPr>
              <a:lnSpc>
                <a:spcPct val="90000"/>
              </a:lnSpc>
            </a:pPr>
            <a:r>
              <a:rPr lang="en-US" sz="2000" err="1">
                <a:cs typeface="Calibri"/>
              </a:rPr>
              <a:t>Belews</a:t>
            </a:r>
            <a:r>
              <a:rPr lang="en-US" sz="2000">
                <a:cs typeface="Calibri"/>
              </a:rPr>
              <a:t> Lake Park is 216 acres in size and has approximately 10K linear feet of lake frontage.  Phase one development impacts 22 acres.  Phase 2 development is planned for an additional 20 acres +/-.  Phase 2 scope  includes additional site development work, 200-person picnic shelter,  restroom/comfort station,  playground, 7K linear feet of multi-use trail,  and additional unimproved nature / hiking trails.</a:t>
            </a:r>
          </a:p>
          <a:p>
            <a:pPr>
              <a:lnSpc>
                <a:spcPct val="90000"/>
              </a:lnSpc>
            </a:pPr>
            <a:endParaRPr lang="en-US" sz="2000">
              <a:cs typeface="Calibri"/>
            </a:endParaRPr>
          </a:p>
          <a:p>
            <a:pPr>
              <a:lnSpc>
                <a:spcPct val="90000"/>
              </a:lnSpc>
            </a:pPr>
            <a:r>
              <a:rPr lang="en-US" sz="2000">
                <a:cs typeface="Calibri"/>
              </a:rPr>
              <a:t>Status – In planning</a:t>
            </a:r>
          </a:p>
          <a:p>
            <a:pPr>
              <a:lnSpc>
                <a:spcPct val="90000"/>
              </a:lnSpc>
            </a:pPr>
            <a:r>
              <a:rPr lang="en-US" sz="2000">
                <a:cs typeface="Calibri"/>
              </a:rPr>
              <a:t>Total budget - $2,500,000</a:t>
            </a:r>
          </a:p>
          <a:p>
            <a:pPr>
              <a:lnSpc>
                <a:spcPct val="90000"/>
              </a:lnSpc>
            </a:pPr>
            <a:r>
              <a:rPr lang="en-US" sz="2000">
                <a:cs typeface="Calibri"/>
              </a:rPr>
              <a:t>2023 </a:t>
            </a:r>
            <a:r>
              <a:rPr lang="en-US" sz="2000" err="1">
                <a:cs typeface="Calibri"/>
              </a:rPr>
              <a:t>PayGo</a:t>
            </a:r>
            <a:endParaRPr lang="en-US" sz="2000" err="1"/>
          </a:p>
          <a:p>
            <a:endParaRPr lang="en-US" sz="2000">
              <a:cs typeface="Calibri"/>
            </a:endParaRPr>
          </a:p>
          <a:p>
            <a:endParaRPr lang="en-US" sz="2000">
              <a:cs typeface="Calibri"/>
            </a:endParaRPr>
          </a:p>
        </p:txBody>
      </p:sp>
      <p:sp>
        <p:nvSpPr>
          <p:cNvPr id="4" name="Slide Number Placeholder 3">
            <a:extLst>
              <a:ext uri="{FF2B5EF4-FFF2-40B4-BE49-F238E27FC236}">
                <a16:creationId xmlns:a16="http://schemas.microsoft.com/office/drawing/2014/main" id="{6EF35AA6-D952-BCF0-2209-318DD3D657CA}"/>
              </a:ext>
            </a:extLst>
          </p:cNvPr>
          <p:cNvSpPr>
            <a:spLocks noGrp="1"/>
          </p:cNvSpPr>
          <p:nvPr>
            <p:ph type="sldNum" sz="quarter" idx="12"/>
          </p:nvPr>
        </p:nvSpPr>
        <p:spPr/>
        <p:txBody>
          <a:bodyPr/>
          <a:lstStyle/>
          <a:p>
            <a:fld id="{7D218E92-A2D6-4D6E-8A9C-578A3389396D}" type="slidenum">
              <a:rPr lang="en-US" smtClean="0"/>
              <a:pPr/>
              <a:t>29</a:t>
            </a:fld>
            <a:endParaRPr lang="en-US"/>
          </a:p>
        </p:txBody>
      </p:sp>
      <p:pic>
        <p:nvPicPr>
          <p:cNvPr id="6" name="Picture 5">
            <a:extLst>
              <a:ext uri="{FF2B5EF4-FFF2-40B4-BE49-F238E27FC236}">
                <a16:creationId xmlns:a16="http://schemas.microsoft.com/office/drawing/2014/main" id="{6244A4BD-F5ED-A5A0-12F0-91551D805551}"/>
              </a:ext>
            </a:extLst>
          </p:cNvPr>
          <p:cNvPicPr>
            <a:picLocks noChangeAspect="1"/>
          </p:cNvPicPr>
          <p:nvPr/>
        </p:nvPicPr>
        <p:blipFill>
          <a:blip r:embed="rId2"/>
          <a:stretch>
            <a:fillRect/>
          </a:stretch>
        </p:blipFill>
        <p:spPr>
          <a:xfrm>
            <a:off x="4181561" y="3680409"/>
            <a:ext cx="4169420" cy="2764343"/>
          </a:xfrm>
          <a:prstGeom prst="rect">
            <a:avLst/>
          </a:prstGeom>
        </p:spPr>
      </p:pic>
    </p:spTree>
    <p:extLst>
      <p:ext uri="{BB962C8B-B14F-4D97-AF65-F5344CB8AC3E}">
        <p14:creationId xmlns:p14="http://schemas.microsoft.com/office/powerpoint/2010/main" val="2874469925"/>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Active Projects</a:t>
            </a:r>
            <a:endParaRPr lang="en-US"/>
          </a:p>
        </p:txBody>
      </p:sp>
      <p:sp>
        <p:nvSpPr>
          <p:cNvPr id="5123" name="Content Placeholder 2"/>
          <p:cNvSpPr>
            <a:spLocks noGrp="1"/>
          </p:cNvSpPr>
          <p:nvPr>
            <p:ph idx="1"/>
          </p:nvPr>
        </p:nvSpPr>
        <p:spPr>
          <a:xfrm>
            <a:off x="290787" y="1600200"/>
            <a:ext cx="8548413" cy="4823756"/>
          </a:xfrm>
        </p:spPr>
        <p:txBody>
          <a:bodyPr vert="horz" lIns="91440" tIns="45720" rIns="91440" bIns="45720" rtlCol="0" anchor="t">
            <a:noAutofit/>
          </a:bodyPr>
          <a:lstStyle/>
          <a:p>
            <a:r>
              <a:rPr lang="en-US" sz="2600">
                <a:cs typeface="Calibri"/>
              </a:rPr>
              <a:t>23 projects that are currently in the planning, design, construction, or closeout phases.</a:t>
            </a:r>
          </a:p>
          <a:p>
            <a:r>
              <a:rPr lang="en-US" sz="2600">
                <a:cs typeface="Calibri"/>
              </a:rPr>
              <a:t>12 CIP Projects, 5 CRP Projects, 4 special projects and 2 ARPA Projects</a:t>
            </a:r>
          </a:p>
          <a:p>
            <a:r>
              <a:rPr lang="en-US" sz="2600">
                <a:cs typeface="Calibri"/>
              </a:rPr>
              <a:t>Current project budgets total approximately $224.8M</a:t>
            </a:r>
          </a:p>
          <a:p>
            <a:r>
              <a:rPr lang="en-US" sz="2600">
                <a:cs typeface="Calibri"/>
              </a:rPr>
              <a:t>Individual project budgets range from $100k to $106M</a:t>
            </a:r>
          </a:p>
          <a:p>
            <a:r>
              <a:rPr lang="en-US" sz="2600">
                <a:cs typeface="Calibri"/>
              </a:rPr>
              <a:t>Anticipated Project completion dates extend into 2025</a:t>
            </a:r>
          </a:p>
        </p:txBody>
      </p:sp>
    </p:spTree>
    <p:extLst>
      <p:ext uri="{BB962C8B-B14F-4D97-AF65-F5344CB8AC3E}">
        <p14:creationId xmlns:p14="http://schemas.microsoft.com/office/powerpoint/2010/main" val="74876241"/>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ADDF-48CB-8845-855E-416FEC60A64F}"/>
              </a:ext>
            </a:extLst>
          </p:cNvPr>
          <p:cNvSpPr>
            <a:spLocks noGrp="1"/>
          </p:cNvSpPr>
          <p:nvPr>
            <p:ph type="title"/>
          </p:nvPr>
        </p:nvSpPr>
        <p:spPr>
          <a:xfrm>
            <a:off x="366165" y="304982"/>
            <a:ext cx="8229600" cy="1143000"/>
          </a:xfrm>
        </p:spPr>
        <p:txBody>
          <a:bodyPr vert="horz" lIns="91440" tIns="45720" rIns="91440" bIns="45720" rtlCol="0" anchor="ctr">
            <a:noAutofit/>
          </a:bodyPr>
          <a:lstStyle/>
          <a:p>
            <a:br>
              <a:rPr lang="en-US" sz="4000">
                <a:cs typeface="Calibri"/>
              </a:rPr>
            </a:br>
            <a:r>
              <a:rPr lang="en-US" sz="4000">
                <a:cs typeface="Calibri"/>
              </a:rPr>
              <a:t>Tanglewood Park Campground Assessment &amp; Expansion</a:t>
            </a:r>
          </a:p>
          <a:p>
            <a:endParaRPr lang="en-US">
              <a:cs typeface="Calibri"/>
            </a:endParaRPr>
          </a:p>
        </p:txBody>
      </p:sp>
      <p:sp>
        <p:nvSpPr>
          <p:cNvPr id="3" name="Content Placeholder 2">
            <a:extLst>
              <a:ext uri="{FF2B5EF4-FFF2-40B4-BE49-F238E27FC236}">
                <a16:creationId xmlns:a16="http://schemas.microsoft.com/office/drawing/2014/main" id="{5A02EF49-CD05-3B08-8A6F-DEE5869BD56F}"/>
              </a:ext>
            </a:extLst>
          </p:cNvPr>
          <p:cNvSpPr>
            <a:spLocks noGrp="1"/>
          </p:cNvSpPr>
          <p:nvPr>
            <p:ph idx="1"/>
          </p:nvPr>
        </p:nvSpPr>
        <p:spPr>
          <a:xfrm>
            <a:off x="457200" y="1600201"/>
            <a:ext cx="8229600" cy="4829414"/>
          </a:xfrm>
        </p:spPr>
        <p:txBody>
          <a:bodyPr vert="horz" lIns="91440" tIns="45720" rIns="91440" bIns="45720" rtlCol="0" anchor="t">
            <a:normAutofit/>
          </a:bodyPr>
          <a:lstStyle/>
          <a:p>
            <a:r>
              <a:rPr lang="en-US" sz="2000">
                <a:cs typeface="Calibri"/>
              </a:rPr>
              <a:t>The Tanglewood Park RV Campground operated 44 reservable sites for FY23.  The Campground is open annually from April 1st to December 1st, generates approximately $350K in revenues annually. The 5yr average occupancy rate for weekdays is 65% and 86% for weekends.  The 5yr overall occupancy rate is 79% for the 275+/- day operational season.  A frequent customer comment is the lack of available sites to rent on the weekends.  </a:t>
            </a:r>
          </a:p>
          <a:p>
            <a:pPr>
              <a:lnSpc>
                <a:spcPct val="90000"/>
              </a:lnSpc>
            </a:pPr>
            <a:endParaRPr lang="en-US" sz="2000">
              <a:cs typeface="Calibri"/>
            </a:endParaRPr>
          </a:p>
          <a:p>
            <a:pPr>
              <a:lnSpc>
                <a:spcPct val="90000"/>
              </a:lnSpc>
            </a:pPr>
            <a:r>
              <a:rPr lang="en-US" sz="2000">
                <a:cs typeface="Calibri"/>
              </a:rPr>
              <a:t>Status – In planning</a:t>
            </a:r>
          </a:p>
          <a:p>
            <a:pPr>
              <a:lnSpc>
                <a:spcPct val="90000"/>
              </a:lnSpc>
            </a:pPr>
            <a:r>
              <a:rPr lang="en-US" sz="2000">
                <a:cs typeface="Calibri"/>
              </a:rPr>
              <a:t>Total budget - $750,000</a:t>
            </a:r>
          </a:p>
          <a:p>
            <a:pPr>
              <a:lnSpc>
                <a:spcPct val="90000"/>
              </a:lnSpc>
            </a:pPr>
            <a:r>
              <a:rPr lang="en-US" sz="2000">
                <a:cs typeface="Calibri"/>
              </a:rPr>
              <a:t>2023 </a:t>
            </a:r>
            <a:r>
              <a:rPr lang="en-US" sz="2000" err="1">
                <a:cs typeface="Calibri"/>
              </a:rPr>
              <a:t>PayGo</a:t>
            </a:r>
            <a:endParaRPr lang="en-US" sz="2000">
              <a:cs typeface="Calibri"/>
            </a:endParaRPr>
          </a:p>
          <a:p>
            <a:endParaRPr lang="en-US" sz="2000">
              <a:cs typeface="Calibri"/>
            </a:endParaRPr>
          </a:p>
          <a:p>
            <a:endParaRPr lang="en-US" sz="2000">
              <a:cs typeface="Calibri"/>
            </a:endParaRPr>
          </a:p>
        </p:txBody>
      </p:sp>
      <p:sp>
        <p:nvSpPr>
          <p:cNvPr id="4" name="Slide Number Placeholder 3">
            <a:extLst>
              <a:ext uri="{FF2B5EF4-FFF2-40B4-BE49-F238E27FC236}">
                <a16:creationId xmlns:a16="http://schemas.microsoft.com/office/drawing/2014/main" id="{6EF35AA6-D952-BCF0-2209-318DD3D657CA}"/>
              </a:ext>
            </a:extLst>
          </p:cNvPr>
          <p:cNvSpPr>
            <a:spLocks noGrp="1"/>
          </p:cNvSpPr>
          <p:nvPr>
            <p:ph type="sldNum" sz="quarter" idx="12"/>
          </p:nvPr>
        </p:nvSpPr>
        <p:spPr/>
        <p:txBody>
          <a:bodyPr/>
          <a:lstStyle/>
          <a:p>
            <a:fld id="{7D218E92-A2D6-4D6E-8A9C-578A3389396D}" type="slidenum">
              <a:rPr lang="en-US" smtClean="0"/>
              <a:pPr/>
              <a:t>30</a:t>
            </a:fld>
            <a:endParaRPr lang="en-US"/>
          </a:p>
        </p:txBody>
      </p:sp>
      <p:pic>
        <p:nvPicPr>
          <p:cNvPr id="5" name="Picture 4">
            <a:extLst>
              <a:ext uri="{FF2B5EF4-FFF2-40B4-BE49-F238E27FC236}">
                <a16:creationId xmlns:a16="http://schemas.microsoft.com/office/drawing/2014/main" id="{D6CFCFCB-7F92-5B60-B652-BEE3734B1738}"/>
              </a:ext>
            </a:extLst>
          </p:cNvPr>
          <p:cNvPicPr>
            <a:picLocks noChangeAspect="1"/>
          </p:cNvPicPr>
          <p:nvPr/>
        </p:nvPicPr>
        <p:blipFill>
          <a:blip r:embed="rId2"/>
          <a:stretch>
            <a:fillRect/>
          </a:stretch>
        </p:blipFill>
        <p:spPr>
          <a:xfrm>
            <a:off x="3382471" y="3679153"/>
            <a:ext cx="5120234" cy="2594898"/>
          </a:xfrm>
          <a:prstGeom prst="rect">
            <a:avLst/>
          </a:prstGeom>
        </p:spPr>
      </p:pic>
    </p:spTree>
    <p:extLst>
      <p:ext uri="{BB962C8B-B14F-4D97-AF65-F5344CB8AC3E}">
        <p14:creationId xmlns:p14="http://schemas.microsoft.com/office/powerpoint/2010/main" val="776338868"/>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ADDF-48CB-8845-855E-416FEC60A64F}"/>
              </a:ext>
            </a:extLst>
          </p:cNvPr>
          <p:cNvSpPr>
            <a:spLocks noGrp="1"/>
          </p:cNvSpPr>
          <p:nvPr>
            <p:ph type="title"/>
          </p:nvPr>
        </p:nvSpPr>
        <p:spPr>
          <a:xfrm>
            <a:off x="366165" y="304982"/>
            <a:ext cx="8229600" cy="1143000"/>
          </a:xfrm>
        </p:spPr>
        <p:txBody>
          <a:bodyPr vert="horz" lIns="91440" tIns="45720" rIns="91440" bIns="45720" rtlCol="0" anchor="ctr">
            <a:noAutofit/>
          </a:bodyPr>
          <a:lstStyle/>
          <a:p>
            <a:br>
              <a:rPr lang="en-US" sz="4000">
                <a:cs typeface="Calibri"/>
              </a:rPr>
            </a:br>
            <a:r>
              <a:rPr lang="en-US" sz="4000">
                <a:cs typeface="Calibri"/>
              </a:rPr>
              <a:t>Tanglewood Park Wetlands Overlook</a:t>
            </a:r>
          </a:p>
          <a:p>
            <a:endParaRPr lang="en-US">
              <a:cs typeface="Calibri"/>
            </a:endParaRPr>
          </a:p>
        </p:txBody>
      </p:sp>
      <p:sp>
        <p:nvSpPr>
          <p:cNvPr id="3" name="Content Placeholder 2">
            <a:extLst>
              <a:ext uri="{FF2B5EF4-FFF2-40B4-BE49-F238E27FC236}">
                <a16:creationId xmlns:a16="http://schemas.microsoft.com/office/drawing/2014/main" id="{5A02EF49-CD05-3B08-8A6F-DEE5869BD56F}"/>
              </a:ext>
            </a:extLst>
          </p:cNvPr>
          <p:cNvSpPr>
            <a:spLocks noGrp="1"/>
          </p:cNvSpPr>
          <p:nvPr>
            <p:ph idx="1"/>
          </p:nvPr>
        </p:nvSpPr>
        <p:spPr>
          <a:xfrm>
            <a:off x="457200" y="1600201"/>
            <a:ext cx="8229600" cy="4879989"/>
          </a:xfrm>
        </p:spPr>
        <p:txBody>
          <a:bodyPr vert="horz" lIns="91440" tIns="45720" rIns="91440" bIns="45720" rtlCol="0" anchor="t">
            <a:normAutofit/>
          </a:bodyPr>
          <a:lstStyle/>
          <a:p>
            <a:r>
              <a:rPr lang="en-US" sz="2000">
                <a:cs typeface="Calibri"/>
              </a:rPr>
              <a:t>Local nature enthusiasts and the Forsyth Audubon Society advocated for handicap-accessible wetland viewing facilities on Tanglewood's Yadkin River Nature Trail.  An accessible platform, along with accessible parking, will allow opportunities for a greater number of visitors to observe the Yadkin River Nature Trail and its diverse wildlife and plant species.</a:t>
            </a:r>
          </a:p>
          <a:p>
            <a:pPr>
              <a:lnSpc>
                <a:spcPct val="90000"/>
              </a:lnSpc>
            </a:pPr>
            <a:endParaRPr lang="en-US" sz="2000">
              <a:cs typeface="Calibri"/>
            </a:endParaRPr>
          </a:p>
          <a:p>
            <a:pPr>
              <a:lnSpc>
                <a:spcPct val="90000"/>
              </a:lnSpc>
            </a:pPr>
            <a:r>
              <a:rPr lang="en-US" sz="2000">
                <a:cs typeface="Calibri"/>
              </a:rPr>
              <a:t>Status – In planning</a:t>
            </a:r>
          </a:p>
          <a:p>
            <a:pPr>
              <a:lnSpc>
                <a:spcPct val="90000"/>
              </a:lnSpc>
            </a:pPr>
            <a:r>
              <a:rPr lang="en-US" sz="2000">
                <a:cs typeface="Calibri"/>
              </a:rPr>
              <a:t>Total budget - $175,000</a:t>
            </a:r>
          </a:p>
          <a:p>
            <a:pPr>
              <a:lnSpc>
                <a:spcPct val="90000"/>
              </a:lnSpc>
            </a:pPr>
            <a:r>
              <a:rPr lang="en-US" sz="2000">
                <a:cs typeface="Calibri"/>
              </a:rPr>
              <a:t>2023 </a:t>
            </a:r>
            <a:r>
              <a:rPr lang="en-US" sz="2000" err="1">
                <a:cs typeface="Calibri"/>
              </a:rPr>
              <a:t>PayGo</a:t>
            </a:r>
            <a:endParaRPr lang="en-US" sz="2000">
              <a:cs typeface="Calibri"/>
            </a:endParaRPr>
          </a:p>
          <a:p>
            <a:endParaRPr lang="en-US" sz="2000">
              <a:cs typeface="Calibri"/>
            </a:endParaRPr>
          </a:p>
          <a:p>
            <a:endParaRPr lang="en-US" sz="2000">
              <a:cs typeface="Calibri"/>
            </a:endParaRPr>
          </a:p>
        </p:txBody>
      </p:sp>
      <p:sp>
        <p:nvSpPr>
          <p:cNvPr id="4" name="Slide Number Placeholder 3">
            <a:extLst>
              <a:ext uri="{FF2B5EF4-FFF2-40B4-BE49-F238E27FC236}">
                <a16:creationId xmlns:a16="http://schemas.microsoft.com/office/drawing/2014/main" id="{6EF35AA6-D952-BCF0-2209-318DD3D657CA}"/>
              </a:ext>
            </a:extLst>
          </p:cNvPr>
          <p:cNvSpPr>
            <a:spLocks noGrp="1"/>
          </p:cNvSpPr>
          <p:nvPr>
            <p:ph type="sldNum" sz="quarter" idx="12"/>
          </p:nvPr>
        </p:nvSpPr>
        <p:spPr/>
        <p:txBody>
          <a:bodyPr/>
          <a:lstStyle/>
          <a:p>
            <a:fld id="{7D218E92-A2D6-4D6E-8A9C-578A3389396D}" type="slidenum">
              <a:rPr lang="en-US" smtClean="0"/>
              <a:pPr/>
              <a:t>31</a:t>
            </a:fld>
            <a:endParaRPr lang="en-US"/>
          </a:p>
        </p:txBody>
      </p:sp>
      <p:pic>
        <p:nvPicPr>
          <p:cNvPr id="6" name="Picture 5">
            <a:extLst>
              <a:ext uri="{FF2B5EF4-FFF2-40B4-BE49-F238E27FC236}">
                <a16:creationId xmlns:a16="http://schemas.microsoft.com/office/drawing/2014/main" id="{731B766D-9A9E-2131-F9E6-F56472CDE465}"/>
              </a:ext>
            </a:extLst>
          </p:cNvPr>
          <p:cNvPicPr>
            <a:picLocks noChangeAspect="1"/>
          </p:cNvPicPr>
          <p:nvPr/>
        </p:nvPicPr>
        <p:blipFill>
          <a:blip r:embed="rId2"/>
          <a:stretch>
            <a:fillRect/>
          </a:stretch>
        </p:blipFill>
        <p:spPr>
          <a:xfrm>
            <a:off x="2168666" y="4548989"/>
            <a:ext cx="2945500" cy="1725120"/>
          </a:xfrm>
          <a:prstGeom prst="rect">
            <a:avLst/>
          </a:prstGeom>
        </p:spPr>
      </p:pic>
      <p:pic>
        <p:nvPicPr>
          <p:cNvPr id="7" name="Picture 6">
            <a:extLst>
              <a:ext uri="{FF2B5EF4-FFF2-40B4-BE49-F238E27FC236}">
                <a16:creationId xmlns:a16="http://schemas.microsoft.com/office/drawing/2014/main" id="{20C9BFD7-F406-E89E-A817-2579C4D4EE89}"/>
              </a:ext>
            </a:extLst>
          </p:cNvPr>
          <p:cNvPicPr>
            <a:picLocks noChangeAspect="1"/>
          </p:cNvPicPr>
          <p:nvPr/>
        </p:nvPicPr>
        <p:blipFill>
          <a:blip r:embed="rId3"/>
          <a:stretch>
            <a:fillRect/>
          </a:stretch>
        </p:blipFill>
        <p:spPr>
          <a:xfrm>
            <a:off x="5271436" y="3385780"/>
            <a:ext cx="3228722" cy="2883827"/>
          </a:xfrm>
          <a:prstGeom prst="rect">
            <a:avLst/>
          </a:prstGeom>
        </p:spPr>
      </p:pic>
    </p:spTree>
    <p:extLst>
      <p:ext uri="{BB962C8B-B14F-4D97-AF65-F5344CB8AC3E}">
        <p14:creationId xmlns:p14="http://schemas.microsoft.com/office/powerpoint/2010/main" val="3463004112"/>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ADDF-48CB-8845-855E-416FEC60A64F}"/>
              </a:ext>
            </a:extLst>
          </p:cNvPr>
          <p:cNvSpPr>
            <a:spLocks noGrp="1"/>
          </p:cNvSpPr>
          <p:nvPr>
            <p:ph type="title"/>
          </p:nvPr>
        </p:nvSpPr>
        <p:spPr>
          <a:xfrm>
            <a:off x="366165" y="304982"/>
            <a:ext cx="8229600" cy="1143000"/>
          </a:xfrm>
        </p:spPr>
        <p:txBody>
          <a:bodyPr vert="horz" lIns="91440" tIns="45720" rIns="91440" bIns="45720" rtlCol="0" anchor="ctr">
            <a:noAutofit/>
          </a:bodyPr>
          <a:lstStyle/>
          <a:p>
            <a:br>
              <a:rPr lang="en-US" sz="4000">
                <a:cs typeface="Calibri"/>
              </a:rPr>
            </a:br>
            <a:r>
              <a:rPr lang="en-US" sz="4000">
                <a:cs typeface="Calibri"/>
              </a:rPr>
              <a:t>Tanglewood Park Festival Of Lights Display</a:t>
            </a:r>
          </a:p>
          <a:p>
            <a:endParaRPr lang="en-US">
              <a:cs typeface="Calibri"/>
            </a:endParaRPr>
          </a:p>
        </p:txBody>
      </p:sp>
      <p:sp>
        <p:nvSpPr>
          <p:cNvPr id="3" name="Content Placeholder 2">
            <a:extLst>
              <a:ext uri="{FF2B5EF4-FFF2-40B4-BE49-F238E27FC236}">
                <a16:creationId xmlns:a16="http://schemas.microsoft.com/office/drawing/2014/main" id="{5A02EF49-CD05-3B08-8A6F-DEE5869BD56F}"/>
              </a:ext>
            </a:extLst>
          </p:cNvPr>
          <p:cNvSpPr>
            <a:spLocks noGrp="1"/>
          </p:cNvSpPr>
          <p:nvPr>
            <p:ph idx="1"/>
          </p:nvPr>
        </p:nvSpPr>
        <p:spPr>
          <a:xfrm>
            <a:off x="457200" y="1600201"/>
            <a:ext cx="8229600" cy="4879989"/>
          </a:xfrm>
        </p:spPr>
        <p:txBody>
          <a:bodyPr vert="horz" lIns="91440" tIns="45720" rIns="91440" bIns="45720" rtlCol="0" anchor="t">
            <a:normAutofit/>
          </a:bodyPr>
          <a:lstStyle/>
          <a:p>
            <a:r>
              <a:rPr lang="en-US" sz="2000">
                <a:cs typeface="Calibri"/>
              </a:rPr>
              <a:t>The Tanglewood Festival of Lights is in its 32nd season.  Over that period, manufacturing and technology costs of our displays have risen significantly.  Customer surveys and input indicate that new interesting</a:t>
            </a:r>
            <a:r>
              <a:rPr lang="en-US" sz="1500">
                <a:cs typeface="Calibri"/>
              </a:rPr>
              <a:t> </a:t>
            </a:r>
            <a:r>
              <a:rPr lang="en-US" sz="2000">
                <a:cs typeface="Calibri"/>
              </a:rPr>
              <a:t>displays are desired  for repeat visitors. Park staff are researching innovative displays that use more modern technology to enhance upcoming light shows.  The Festival of Lights 5-year averages for vehicles is 54K vehicles with total revenues of just over $1M annually.</a:t>
            </a:r>
            <a:endParaRPr lang="en-US">
              <a:cs typeface="Calibri"/>
            </a:endParaRPr>
          </a:p>
          <a:p>
            <a:pPr>
              <a:lnSpc>
                <a:spcPct val="90000"/>
              </a:lnSpc>
            </a:pPr>
            <a:endParaRPr lang="en-US" sz="2000">
              <a:cs typeface="Calibri"/>
            </a:endParaRPr>
          </a:p>
          <a:p>
            <a:pPr>
              <a:lnSpc>
                <a:spcPct val="90000"/>
              </a:lnSpc>
            </a:pPr>
            <a:r>
              <a:rPr lang="en-US" sz="2000">
                <a:cs typeface="Calibri"/>
              </a:rPr>
              <a:t>Status – In planning</a:t>
            </a:r>
          </a:p>
          <a:p>
            <a:pPr>
              <a:lnSpc>
                <a:spcPct val="90000"/>
              </a:lnSpc>
            </a:pPr>
            <a:r>
              <a:rPr lang="en-US" sz="2000">
                <a:cs typeface="Calibri"/>
              </a:rPr>
              <a:t>Total budget - $250,000</a:t>
            </a:r>
          </a:p>
          <a:p>
            <a:pPr>
              <a:lnSpc>
                <a:spcPct val="90000"/>
              </a:lnSpc>
            </a:pPr>
            <a:r>
              <a:rPr lang="en-US" sz="2000">
                <a:cs typeface="Calibri"/>
              </a:rPr>
              <a:t>2023 </a:t>
            </a:r>
            <a:r>
              <a:rPr lang="en-US" sz="2000" err="1">
                <a:cs typeface="Calibri"/>
              </a:rPr>
              <a:t>PayGo</a:t>
            </a:r>
            <a:endParaRPr lang="en-US" sz="2000">
              <a:cs typeface="Calibri"/>
            </a:endParaRPr>
          </a:p>
          <a:p>
            <a:endParaRPr lang="en-US" sz="2000">
              <a:cs typeface="Calibri"/>
            </a:endParaRPr>
          </a:p>
          <a:p>
            <a:endParaRPr lang="en-US" sz="2000">
              <a:cs typeface="Calibri"/>
            </a:endParaRPr>
          </a:p>
        </p:txBody>
      </p:sp>
      <p:sp>
        <p:nvSpPr>
          <p:cNvPr id="4" name="Slide Number Placeholder 3">
            <a:extLst>
              <a:ext uri="{FF2B5EF4-FFF2-40B4-BE49-F238E27FC236}">
                <a16:creationId xmlns:a16="http://schemas.microsoft.com/office/drawing/2014/main" id="{6EF35AA6-D952-BCF0-2209-318DD3D657CA}"/>
              </a:ext>
            </a:extLst>
          </p:cNvPr>
          <p:cNvSpPr>
            <a:spLocks noGrp="1"/>
          </p:cNvSpPr>
          <p:nvPr>
            <p:ph type="sldNum" sz="quarter" idx="12"/>
          </p:nvPr>
        </p:nvSpPr>
        <p:spPr/>
        <p:txBody>
          <a:bodyPr/>
          <a:lstStyle/>
          <a:p>
            <a:fld id="{7D218E92-A2D6-4D6E-8A9C-578A3389396D}" type="slidenum">
              <a:rPr lang="en-US" smtClean="0"/>
              <a:pPr/>
              <a:t>32</a:t>
            </a:fld>
            <a:endParaRPr lang="en-US"/>
          </a:p>
        </p:txBody>
      </p:sp>
      <p:pic>
        <p:nvPicPr>
          <p:cNvPr id="8" name="Picture 7">
            <a:extLst>
              <a:ext uri="{FF2B5EF4-FFF2-40B4-BE49-F238E27FC236}">
                <a16:creationId xmlns:a16="http://schemas.microsoft.com/office/drawing/2014/main" id="{AE4BDD96-2B68-4A5F-AE4E-275C0940B522}"/>
              </a:ext>
            </a:extLst>
          </p:cNvPr>
          <p:cNvPicPr>
            <a:picLocks noChangeAspect="1"/>
          </p:cNvPicPr>
          <p:nvPr/>
        </p:nvPicPr>
        <p:blipFill>
          <a:blip r:embed="rId2"/>
          <a:stretch>
            <a:fillRect/>
          </a:stretch>
        </p:blipFill>
        <p:spPr>
          <a:xfrm>
            <a:off x="4171445" y="3951747"/>
            <a:ext cx="4260455" cy="2262126"/>
          </a:xfrm>
          <a:prstGeom prst="rect">
            <a:avLst/>
          </a:prstGeom>
        </p:spPr>
      </p:pic>
    </p:spTree>
    <p:extLst>
      <p:ext uri="{BB962C8B-B14F-4D97-AF65-F5344CB8AC3E}">
        <p14:creationId xmlns:p14="http://schemas.microsoft.com/office/powerpoint/2010/main" val="2634295185"/>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ADDF-48CB-8845-855E-416FEC60A64F}"/>
              </a:ext>
            </a:extLst>
          </p:cNvPr>
          <p:cNvSpPr>
            <a:spLocks noGrp="1"/>
          </p:cNvSpPr>
          <p:nvPr>
            <p:ph type="title"/>
          </p:nvPr>
        </p:nvSpPr>
        <p:spPr>
          <a:xfrm>
            <a:off x="366165" y="304982"/>
            <a:ext cx="8229600" cy="1143000"/>
          </a:xfrm>
        </p:spPr>
        <p:txBody>
          <a:bodyPr vert="horz" lIns="91440" tIns="45720" rIns="91440" bIns="45720" rtlCol="0" anchor="ctr">
            <a:noAutofit/>
          </a:bodyPr>
          <a:lstStyle/>
          <a:p>
            <a:br>
              <a:rPr lang="en-US" sz="4000">
                <a:cs typeface="Calibri"/>
              </a:rPr>
            </a:br>
            <a:r>
              <a:rPr lang="en-US" sz="4000">
                <a:cs typeface="Calibri"/>
              </a:rPr>
              <a:t>Completed Capital Projects</a:t>
            </a:r>
          </a:p>
          <a:p>
            <a:endParaRPr lang="en-US">
              <a:cs typeface="Calibri"/>
            </a:endParaRPr>
          </a:p>
        </p:txBody>
      </p:sp>
      <p:sp>
        <p:nvSpPr>
          <p:cNvPr id="3" name="Content Placeholder 2">
            <a:extLst>
              <a:ext uri="{FF2B5EF4-FFF2-40B4-BE49-F238E27FC236}">
                <a16:creationId xmlns:a16="http://schemas.microsoft.com/office/drawing/2014/main" id="{5A02EF49-CD05-3B08-8A6F-DEE5869BD56F}"/>
              </a:ext>
            </a:extLst>
          </p:cNvPr>
          <p:cNvSpPr>
            <a:spLocks noGrp="1"/>
          </p:cNvSpPr>
          <p:nvPr>
            <p:ph idx="1"/>
          </p:nvPr>
        </p:nvSpPr>
        <p:spPr>
          <a:xfrm>
            <a:off x="457200" y="1600201"/>
            <a:ext cx="8229600" cy="4879989"/>
          </a:xfrm>
        </p:spPr>
        <p:txBody>
          <a:bodyPr vert="horz" lIns="91440" tIns="45720" rIns="91440" bIns="45720" rtlCol="0" anchor="t">
            <a:normAutofit/>
          </a:bodyPr>
          <a:lstStyle/>
          <a:p>
            <a:pPr marL="0" indent="0">
              <a:buNone/>
            </a:pPr>
            <a:r>
              <a:rPr lang="en-US" sz="2000" b="1" u="sng">
                <a:cs typeface="Calibri"/>
              </a:rPr>
              <a:t>2016 General Obligation Bond Projects</a:t>
            </a:r>
            <a:endParaRPr lang="en-US">
              <a:cs typeface="Calibri"/>
            </a:endParaRPr>
          </a:p>
          <a:p>
            <a:pPr marL="0" indent="0" algn="ctr">
              <a:buNone/>
            </a:pPr>
            <a:endParaRPr lang="en-US" sz="2000" b="1" u="sng">
              <a:cs typeface="Calibri"/>
            </a:endParaRPr>
          </a:p>
          <a:p>
            <a:r>
              <a:rPr lang="en-US" sz="2000">
                <a:cs typeface="Calibri"/>
              </a:rPr>
              <a:t>TWP Golf Course Renovations - ($3.25M) Completed 2019</a:t>
            </a:r>
            <a:endParaRPr lang="en-US">
              <a:cs typeface="Calibri"/>
            </a:endParaRPr>
          </a:p>
          <a:p>
            <a:r>
              <a:rPr lang="en-US" sz="2000">
                <a:cs typeface="Calibri"/>
              </a:rPr>
              <a:t>Community Parks Playground Replacements - ($849K) Completed 2020</a:t>
            </a:r>
            <a:endParaRPr lang="en-US">
              <a:cs typeface="Calibri"/>
            </a:endParaRPr>
          </a:p>
          <a:p>
            <a:r>
              <a:rPr lang="en-US" sz="2000">
                <a:cs typeface="Calibri"/>
              </a:rPr>
              <a:t>TWP Special Event Roadway Improvements -  ($1.3M) Completed 2020</a:t>
            </a:r>
            <a:endParaRPr lang="en-US">
              <a:cs typeface="Calibri"/>
            </a:endParaRPr>
          </a:p>
          <a:p>
            <a:r>
              <a:rPr lang="en-US" sz="2000">
                <a:cs typeface="Calibri"/>
              </a:rPr>
              <a:t>TWP Multi-Use Trail Additions - ($970K) Completed 2021</a:t>
            </a:r>
            <a:endParaRPr lang="en-US">
              <a:cs typeface="Calibri"/>
            </a:endParaRPr>
          </a:p>
          <a:p>
            <a:pPr marL="0" indent="0" algn="ctr">
              <a:buNone/>
            </a:pPr>
            <a:endParaRPr lang="en-US" sz="2000">
              <a:cs typeface="Calibri"/>
            </a:endParaRPr>
          </a:p>
          <a:p>
            <a:pPr marL="0" indent="0">
              <a:buNone/>
            </a:pPr>
            <a:r>
              <a:rPr lang="en-US" sz="2000" b="1" u="sng">
                <a:cs typeface="Calibri"/>
              </a:rPr>
              <a:t>2018 &amp; 2020 -  2/3rds Bond Projects</a:t>
            </a:r>
            <a:endParaRPr lang="en-US"/>
          </a:p>
          <a:p>
            <a:pPr marL="0" indent="0" algn="ctr">
              <a:buNone/>
            </a:pPr>
            <a:endParaRPr lang="en-US" sz="2000" b="1" u="sng">
              <a:cs typeface="Calibri"/>
            </a:endParaRPr>
          </a:p>
          <a:p>
            <a:r>
              <a:rPr lang="en-US" sz="2000">
                <a:cs typeface="Calibri"/>
              </a:rPr>
              <a:t>TWP Festival of Lights Displays - ($52K) Completed 2020</a:t>
            </a:r>
            <a:endParaRPr lang="en-US"/>
          </a:p>
          <a:p>
            <a:r>
              <a:rPr lang="en-US" sz="2000">
                <a:cs typeface="Calibri"/>
              </a:rPr>
              <a:t>TWP Pasture Fencing Replacement - ($31K) Completed 2020</a:t>
            </a:r>
          </a:p>
          <a:p>
            <a:r>
              <a:rPr lang="en-US" sz="2000">
                <a:cs typeface="Calibri"/>
              </a:rPr>
              <a:t>TWP Roadway Resurfacing - ($168K) Completed 2020</a:t>
            </a:r>
          </a:p>
          <a:p>
            <a:pPr marL="914400" lvl="2" indent="0">
              <a:buNone/>
            </a:pPr>
            <a:endParaRPr lang="en-US">
              <a:cs typeface="Calibri"/>
            </a:endParaRPr>
          </a:p>
          <a:p>
            <a:pPr lvl="3"/>
            <a:endParaRPr lang="en-US">
              <a:cs typeface="Calibri"/>
            </a:endParaRPr>
          </a:p>
          <a:p>
            <a:pPr lvl="3"/>
            <a:endParaRPr lang="en-US">
              <a:cs typeface="Calibri"/>
            </a:endParaRPr>
          </a:p>
          <a:p>
            <a:pPr lvl="3"/>
            <a:endParaRPr lang="en-US">
              <a:cs typeface="Calibri"/>
            </a:endParaRPr>
          </a:p>
          <a:p>
            <a:pPr lvl="3"/>
            <a:endParaRPr lang="en-US">
              <a:cs typeface="Calibri"/>
            </a:endParaRPr>
          </a:p>
          <a:p>
            <a:pPr lvl="3"/>
            <a:endParaRPr lang="en-US" sz="1600">
              <a:cs typeface="Calibri"/>
            </a:endParaRPr>
          </a:p>
          <a:p>
            <a:endParaRPr lang="en-US" sz="2000">
              <a:cs typeface="Calibri"/>
            </a:endParaRPr>
          </a:p>
        </p:txBody>
      </p:sp>
      <p:sp>
        <p:nvSpPr>
          <p:cNvPr id="4" name="Slide Number Placeholder 3">
            <a:extLst>
              <a:ext uri="{FF2B5EF4-FFF2-40B4-BE49-F238E27FC236}">
                <a16:creationId xmlns:a16="http://schemas.microsoft.com/office/drawing/2014/main" id="{6EF35AA6-D952-BCF0-2209-318DD3D657CA}"/>
              </a:ext>
            </a:extLst>
          </p:cNvPr>
          <p:cNvSpPr>
            <a:spLocks noGrp="1"/>
          </p:cNvSpPr>
          <p:nvPr>
            <p:ph type="sldNum" sz="quarter" idx="12"/>
          </p:nvPr>
        </p:nvSpPr>
        <p:spPr/>
        <p:txBody>
          <a:bodyPr/>
          <a:lstStyle/>
          <a:p>
            <a:fld id="{7D218E92-A2D6-4D6E-8A9C-578A3389396D}" type="slidenum">
              <a:rPr lang="en-US" smtClean="0"/>
              <a:pPr/>
              <a:t>33</a:t>
            </a:fld>
            <a:endParaRPr lang="en-US"/>
          </a:p>
        </p:txBody>
      </p:sp>
    </p:spTree>
    <p:extLst>
      <p:ext uri="{BB962C8B-B14F-4D97-AF65-F5344CB8AC3E}">
        <p14:creationId xmlns:p14="http://schemas.microsoft.com/office/powerpoint/2010/main" val="552233617"/>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ADDF-48CB-8845-855E-416FEC60A64F}"/>
              </a:ext>
            </a:extLst>
          </p:cNvPr>
          <p:cNvSpPr>
            <a:spLocks noGrp="1"/>
          </p:cNvSpPr>
          <p:nvPr>
            <p:ph type="title"/>
          </p:nvPr>
        </p:nvSpPr>
        <p:spPr>
          <a:xfrm>
            <a:off x="366165" y="304982"/>
            <a:ext cx="8229600" cy="1143000"/>
          </a:xfrm>
        </p:spPr>
        <p:txBody>
          <a:bodyPr vert="horz" lIns="91440" tIns="45720" rIns="91440" bIns="45720" rtlCol="0" anchor="ctr">
            <a:noAutofit/>
          </a:bodyPr>
          <a:lstStyle/>
          <a:p>
            <a:br>
              <a:rPr lang="en-US" sz="4000">
                <a:cs typeface="Calibri"/>
              </a:rPr>
            </a:br>
            <a:r>
              <a:rPr lang="en-US" sz="4000">
                <a:cs typeface="Calibri"/>
              </a:rPr>
              <a:t>Completed Capital Projects</a:t>
            </a:r>
          </a:p>
          <a:p>
            <a:endParaRPr lang="en-US">
              <a:cs typeface="Calibri"/>
            </a:endParaRPr>
          </a:p>
        </p:txBody>
      </p:sp>
      <p:sp>
        <p:nvSpPr>
          <p:cNvPr id="3" name="Content Placeholder 2">
            <a:extLst>
              <a:ext uri="{FF2B5EF4-FFF2-40B4-BE49-F238E27FC236}">
                <a16:creationId xmlns:a16="http://schemas.microsoft.com/office/drawing/2014/main" id="{5A02EF49-CD05-3B08-8A6F-DEE5869BD56F}"/>
              </a:ext>
            </a:extLst>
          </p:cNvPr>
          <p:cNvSpPr>
            <a:spLocks noGrp="1"/>
          </p:cNvSpPr>
          <p:nvPr>
            <p:ph idx="1"/>
          </p:nvPr>
        </p:nvSpPr>
        <p:spPr>
          <a:xfrm>
            <a:off x="457200" y="1600201"/>
            <a:ext cx="8229600" cy="4879989"/>
          </a:xfrm>
        </p:spPr>
        <p:txBody>
          <a:bodyPr vert="horz" lIns="91440" tIns="45720" rIns="91440" bIns="45720" rtlCol="0" anchor="t">
            <a:normAutofit/>
          </a:bodyPr>
          <a:lstStyle/>
          <a:p>
            <a:pPr marL="0" indent="0">
              <a:buNone/>
            </a:pPr>
            <a:r>
              <a:rPr lang="en-US" sz="2000" b="1" u="sng">
                <a:cs typeface="Calibri"/>
              </a:rPr>
              <a:t>2018 &amp; 2020 -  2/3rds Bond Projects (continued)</a:t>
            </a:r>
            <a:endParaRPr lang="en-US">
              <a:cs typeface="Calibri"/>
            </a:endParaRPr>
          </a:p>
          <a:p>
            <a:pPr marL="0" indent="0">
              <a:buNone/>
            </a:pPr>
            <a:endParaRPr lang="en-US" sz="2000" b="1" u="sng">
              <a:cs typeface="Calibri"/>
            </a:endParaRPr>
          </a:p>
          <a:p>
            <a:r>
              <a:rPr lang="en-US" sz="2000">
                <a:cs typeface="Calibri"/>
              </a:rPr>
              <a:t>TWP Manor House Kitchen Upfits - ($32K) Completed 2021</a:t>
            </a:r>
          </a:p>
          <a:p>
            <a:r>
              <a:rPr lang="en-US" sz="2000">
                <a:cs typeface="Calibri"/>
              </a:rPr>
              <a:t>TWP Activity &amp; Lap Pool Replastering - ($202K) Completed 2021</a:t>
            </a:r>
          </a:p>
          <a:p>
            <a:r>
              <a:rPr lang="en-US" sz="2000">
                <a:cs typeface="Calibri"/>
              </a:rPr>
              <a:t>TWP Red Barn Renovations - ($197K) Completed 2021</a:t>
            </a:r>
          </a:p>
          <a:p>
            <a:r>
              <a:rPr lang="en-US" sz="2000">
                <a:cs typeface="Calibri"/>
              </a:rPr>
              <a:t>Festival of Lights Displays - ($34K) Completed 2021</a:t>
            </a:r>
          </a:p>
          <a:p>
            <a:r>
              <a:rPr lang="en-US" sz="2000">
                <a:cs typeface="Calibri"/>
              </a:rPr>
              <a:t>Joanie Moser Playground Replacement - ($52K) Completed 2021</a:t>
            </a:r>
          </a:p>
          <a:p>
            <a:r>
              <a:rPr lang="en-US" sz="2000">
                <a:cs typeface="Calibri"/>
              </a:rPr>
              <a:t>Mallard Lake Playground Resurface - ($84K) Completed 2022</a:t>
            </a:r>
          </a:p>
          <a:p>
            <a:r>
              <a:rPr lang="en-US" sz="2000">
                <a:cs typeface="Calibri"/>
              </a:rPr>
              <a:t>TWP IT Network Hub Relocation - ($100K) Completed 2023</a:t>
            </a:r>
          </a:p>
          <a:p>
            <a:pPr marL="0" indent="0">
              <a:buNone/>
            </a:pPr>
            <a:endParaRPr lang="en-US" sz="1500" b="1" u="sng">
              <a:cs typeface="Calibri"/>
            </a:endParaRPr>
          </a:p>
          <a:p>
            <a:pPr marL="0" indent="0">
              <a:buNone/>
            </a:pPr>
            <a:r>
              <a:rPr lang="en-US" sz="2000" b="1" u="sng">
                <a:cs typeface="Calibri"/>
              </a:rPr>
              <a:t>2021 &amp; 2022 </a:t>
            </a:r>
            <a:r>
              <a:rPr lang="en-US" sz="2000" b="1" u="sng" err="1">
                <a:cs typeface="Calibri"/>
              </a:rPr>
              <a:t>PayGo</a:t>
            </a:r>
            <a:r>
              <a:rPr lang="en-US" sz="2000" b="1" u="sng">
                <a:cs typeface="Calibri"/>
              </a:rPr>
              <a:t> Projects </a:t>
            </a:r>
            <a:endParaRPr lang="en-US">
              <a:cs typeface="Calibri"/>
            </a:endParaRPr>
          </a:p>
          <a:p>
            <a:pPr marL="0" indent="0">
              <a:buNone/>
            </a:pPr>
            <a:endParaRPr lang="en-US" sz="2000" b="1" u="sng">
              <a:cs typeface="Calibri"/>
            </a:endParaRPr>
          </a:p>
          <a:p>
            <a:pPr marL="457200" indent="-457200"/>
            <a:r>
              <a:rPr lang="en-US" sz="2000">
                <a:cs typeface="Calibri"/>
              </a:rPr>
              <a:t>Joanie Moser Pickleball Complex - ($331K) Completed 2023</a:t>
            </a:r>
          </a:p>
          <a:p>
            <a:endParaRPr lang="en-US" sz="2000">
              <a:cs typeface="Calibri"/>
            </a:endParaRPr>
          </a:p>
          <a:p>
            <a:pPr marL="1371600" lvl="3" indent="0">
              <a:buNone/>
            </a:pPr>
            <a:endParaRPr lang="en-US" sz="1500">
              <a:cs typeface="Calibri"/>
            </a:endParaRPr>
          </a:p>
          <a:p>
            <a:endParaRPr lang="en-US" sz="2000">
              <a:cs typeface="Calibri"/>
            </a:endParaRPr>
          </a:p>
          <a:p>
            <a:endParaRPr lang="en-US" sz="2000">
              <a:cs typeface="Calibri"/>
            </a:endParaRPr>
          </a:p>
          <a:p>
            <a:pPr marL="914400" lvl="2" indent="0">
              <a:buNone/>
            </a:pPr>
            <a:endParaRPr lang="en-US">
              <a:cs typeface="Calibri"/>
            </a:endParaRPr>
          </a:p>
          <a:p>
            <a:pPr lvl="3"/>
            <a:endParaRPr lang="en-US">
              <a:cs typeface="Calibri"/>
            </a:endParaRPr>
          </a:p>
          <a:p>
            <a:pPr lvl="3"/>
            <a:endParaRPr lang="en-US">
              <a:cs typeface="Calibri"/>
            </a:endParaRPr>
          </a:p>
          <a:p>
            <a:pPr lvl="3"/>
            <a:endParaRPr lang="en-US">
              <a:cs typeface="Calibri"/>
            </a:endParaRPr>
          </a:p>
          <a:p>
            <a:pPr lvl="3"/>
            <a:endParaRPr lang="en-US">
              <a:cs typeface="Calibri"/>
            </a:endParaRPr>
          </a:p>
          <a:p>
            <a:pPr lvl="3"/>
            <a:endParaRPr lang="en-US" sz="1600">
              <a:cs typeface="Calibri"/>
            </a:endParaRPr>
          </a:p>
          <a:p>
            <a:endParaRPr lang="en-US" sz="2000">
              <a:cs typeface="Calibri"/>
            </a:endParaRPr>
          </a:p>
        </p:txBody>
      </p:sp>
      <p:sp>
        <p:nvSpPr>
          <p:cNvPr id="4" name="Slide Number Placeholder 3">
            <a:extLst>
              <a:ext uri="{FF2B5EF4-FFF2-40B4-BE49-F238E27FC236}">
                <a16:creationId xmlns:a16="http://schemas.microsoft.com/office/drawing/2014/main" id="{6EF35AA6-D952-BCF0-2209-318DD3D657CA}"/>
              </a:ext>
            </a:extLst>
          </p:cNvPr>
          <p:cNvSpPr>
            <a:spLocks noGrp="1"/>
          </p:cNvSpPr>
          <p:nvPr>
            <p:ph type="sldNum" sz="quarter" idx="12"/>
          </p:nvPr>
        </p:nvSpPr>
        <p:spPr/>
        <p:txBody>
          <a:bodyPr/>
          <a:lstStyle/>
          <a:p>
            <a:fld id="{7D218E92-A2D6-4D6E-8A9C-578A3389396D}" type="slidenum">
              <a:rPr lang="en-US" smtClean="0"/>
              <a:pPr/>
              <a:t>34</a:t>
            </a:fld>
            <a:endParaRPr lang="en-US"/>
          </a:p>
        </p:txBody>
      </p:sp>
    </p:spTree>
    <p:extLst>
      <p:ext uri="{BB962C8B-B14F-4D97-AF65-F5344CB8AC3E}">
        <p14:creationId xmlns:p14="http://schemas.microsoft.com/office/powerpoint/2010/main" val="363986815"/>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A5E1B-E553-A0C0-F0EC-A41AFD0283D2}"/>
              </a:ext>
            </a:extLst>
          </p:cNvPr>
          <p:cNvSpPr>
            <a:spLocks noGrp="1"/>
          </p:cNvSpPr>
          <p:nvPr>
            <p:ph type="title"/>
          </p:nvPr>
        </p:nvSpPr>
        <p:spPr/>
        <p:txBody>
          <a:bodyPr>
            <a:normAutofit fontScale="90000"/>
          </a:bodyPr>
          <a:lstStyle/>
          <a:p>
            <a:r>
              <a:rPr lang="en-US">
                <a:cs typeface="Calibri"/>
              </a:rPr>
              <a:t>Forsyth County Project Planner - </a:t>
            </a:r>
            <a:br>
              <a:rPr lang="en-US">
                <a:cs typeface="Calibri"/>
              </a:rPr>
            </a:br>
            <a:r>
              <a:rPr lang="en-US">
                <a:cs typeface="Calibri"/>
              </a:rPr>
              <a:t>Parks</a:t>
            </a:r>
            <a:endParaRPr lang="en-US"/>
          </a:p>
        </p:txBody>
      </p:sp>
      <p:sp>
        <p:nvSpPr>
          <p:cNvPr id="4" name="Slide Number Placeholder 3">
            <a:extLst>
              <a:ext uri="{FF2B5EF4-FFF2-40B4-BE49-F238E27FC236}">
                <a16:creationId xmlns:a16="http://schemas.microsoft.com/office/drawing/2014/main" id="{3E64B8E0-10FB-7608-65CD-F69C0605DDFB}"/>
              </a:ext>
            </a:extLst>
          </p:cNvPr>
          <p:cNvSpPr>
            <a:spLocks noGrp="1"/>
          </p:cNvSpPr>
          <p:nvPr>
            <p:ph type="sldNum" sz="quarter" idx="12"/>
          </p:nvPr>
        </p:nvSpPr>
        <p:spPr/>
        <p:txBody>
          <a:bodyPr/>
          <a:lstStyle/>
          <a:p>
            <a:fld id="{7D218E92-A2D6-4D6E-8A9C-578A3389396D}" type="slidenum">
              <a:rPr lang="en-US" smtClean="0"/>
              <a:pPr/>
              <a:t>35</a:t>
            </a:fld>
            <a:endParaRPr lang="en-US"/>
          </a:p>
        </p:txBody>
      </p:sp>
      <p:pic>
        <p:nvPicPr>
          <p:cNvPr id="9" name="Content Placeholder 8">
            <a:extLst>
              <a:ext uri="{FF2B5EF4-FFF2-40B4-BE49-F238E27FC236}">
                <a16:creationId xmlns:a16="http://schemas.microsoft.com/office/drawing/2014/main" id="{1EE3B4F3-DEC5-A448-6D78-80A31D23E325}"/>
              </a:ext>
            </a:extLst>
          </p:cNvPr>
          <p:cNvPicPr>
            <a:picLocks noGrp="1" noChangeAspect="1"/>
          </p:cNvPicPr>
          <p:nvPr>
            <p:ph idx="1"/>
          </p:nvPr>
        </p:nvPicPr>
        <p:blipFill>
          <a:blip r:embed="rId2"/>
          <a:stretch>
            <a:fillRect/>
          </a:stretch>
        </p:blipFill>
        <p:spPr>
          <a:xfrm>
            <a:off x="345935" y="2074059"/>
            <a:ext cx="8340865" cy="3881698"/>
          </a:xfrm>
        </p:spPr>
      </p:pic>
    </p:spTree>
    <p:extLst>
      <p:ext uri="{BB962C8B-B14F-4D97-AF65-F5344CB8AC3E}">
        <p14:creationId xmlns:p14="http://schemas.microsoft.com/office/powerpoint/2010/main" val="2025206269"/>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3FFA18-04AD-4240-8BB3-4D52839D5222}"/>
              </a:ext>
            </a:extLst>
          </p:cNvPr>
          <p:cNvSpPr>
            <a:spLocks noGrp="1"/>
          </p:cNvSpPr>
          <p:nvPr>
            <p:ph idx="1"/>
          </p:nvPr>
        </p:nvSpPr>
        <p:spPr>
          <a:xfrm>
            <a:off x="1028699" y="1897784"/>
            <a:ext cx="7293023" cy="4103771"/>
          </a:xfrm>
        </p:spPr>
        <p:txBody>
          <a:bodyPr vert="horz" lIns="91440" tIns="45720" rIns="91440" bIns="45720" rtlCol="0" anchor="ctr">
            <a:normAutofit/>
          </a:bodyPr>
          <a:lstStyle/>
          <a:p>
            <a:pPr marL="0" indent="0" algn="ctr">
              <a:buNone/>
            </a:pPr>
            <a:r>
              <a:rPr lang="en-US" sz="3600" b="1">
                <a:cs typeface="Calibri"/>
              </a:rPr>
              <a:t>Airport Update</a:t>
            </a:r>
            <a:endParaRPr lang="en-US" sz="3600">
              <a:cs typeface="Calibri"/>
            </a:endParaRPr>
          </a:p>
        </p:txBody>
      </p:sp>
      <p:sp>
        <p:nvSpPr>
          <p:cNvPr id="4" name="Slide Number Placeholder 3">
            <a:extLst>
              <a:ext uri="{FF2B5EF4-FFF2-40B4-BE49-F238E27FC236}">
                <a16:creationId xmlns:a16="http://schemas.microsoft.com/office/drawing/2014/main" id="{3456666D-81C3-7C7C-9E9E-CA3DD6BE159A}"/>
              </a:ext>
            </a:extLst>
          </p:cNvPr>
          <p:cNvSpPr>
            <a:spLocks noGrp="1"/>
          </p:cNvSpPr>
          <p:nvPr>
            <p:ph type="sldNum" sz="quarter" idx="12"/>
          </p:nvPr>
        </p:nvSpPr>
        <p:spPr>
          <a:xfrm>
            <a:off x="8778240" y="6455431"/>
            <a:ext cx="334434" cy="365125"/>
          </a:xfrm>
        </p:spPr>
        <p:txBody>
          <a:bodyPr>
            <a:normAutofit/>
          </a:bodyPr>
          <a:lstStyle/>
          <a:p>
            <a:pPr>
              <a:spcAft>
                <a:spcPts val="600"/>
              </a:spcAft>
            </a:pPr>
            <a:fld id="{7D218E92-A2D6-4D6E-8A9C-578A3389396D}" type="slidenum">
              <a:rPr lang="en-US" sz="1000">
                <a:solidFill>
                  <a:schemeClr val="tx1">
                    <a:lumMod val="50000"/>
                    <a:lumOff val="50000"/>
                  </a:schemeClr>
                </a:solidFill>
              </a:rPr>
              <a:pPr>
                <a:spcAft>
                  <a:spcPts val="600"/>
                </a:spcAft>
              </a:pPr>
              <a:t>36</a:t>
            </a:fld>
            <a:endParaRPr lang="en-US" sz="1000">
              <a:solidFill>
                <a:schemeClr val="tx1">
                  <a:lumMod val="50000"/>
                  <a:lumOff val="50000"/>
                </a:schemeClr>
              </a:solidFill>
            </a:endParaRPr>
          </a:p>
        </p:txBody>
      </p:sp>
    </p:spTree>
    <p:extLst>
      <p:ext uri="{BB962C8B-B14F-4D97-AF65-F5344CB8AC3E}">
        <p14:creationId xmlns:p14="http://schemas.microsoft.com/office/powerpoint/2010/main" val="1321625594"/>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A5E1B-E553-A0C0-F0EC-A41AFD0283D2}"/>
              </a:ext>
            </a:extLst>
          </p:cNvPr>
          <p:cNvSpPr>
            <a:spLocks noGrp="1"/>
          </p:cNvSpPr>
          <p:nvPr>
            <p:ph type="title"/>
          </p:nvPr>
        </p:nvSpPr>
        <p:spPr/>
        <p:txBody>
          <a:bodyPr>
            <a:normAutofit fontScale="90000"/>
          </a:bodyPr>
          <a:lstStyle/>
          <a:p>
            <a:r>
              <a:rPr lang="en-US">
                <a:cs typeface="Calibri"/>
              </a:rPr>
              <a:t>Forsyth County Project Planner </a:t>
            </a:r>
            <a:br>
              <a:rPr lang="en-US">
                <a:cs typeface="Calibri"/>
              </a:rPr>
            </a:br>
            <a:r>
              <a:rPr lang="en-US">
                <a:cs typeface="Calibri"/>
              </a:rPr>
              <a:t>Airport</a:t>
            </a:r>
          </a:p>
        </p:txBody>
      </p:sp>
      <p:sp>
        <p:nvSpPr>
          <p:cNvPr id="4" name="Slide Number Placeholder 3">
            <a:extLst>
              <a:ext uri="{FF2B5EF4-FFF2-40B4-BE49-F238E27FC236}">
                <a16:creationId xmlns:a16="http://schemas.microsoft.com/office/drawing/2014/main" id="{3E64B8E0-10FB-7608-65CD-F69C0605DDFB}"/>
              </a:ext>
            </a:extLst>
          </p:cNvPr>
          <p:cNvSpPr>
            <a:spLocks noGrp="1"/>
          </p:cNvSpPr>
          <p:nvPr>
            <p:ph type="sldNum" sz="quarter" idx="12"/>
          </p:nvPr>
        </p:nvSpPr>
        <p:spPr/>
        <p:txBody>
          <a:bodyPr/>
          <a:lstStyle/>
          <a:p>
            <a:fld id="{7D218E92-A2D6-4D6E-8A9C-578A3389396D}" type="slidenum">
              <a:rPr lang="en-US" smtClean="0"/>
              <a:pPr/>
              <a:t>37</a:t>
            </a:fld>
            <a:endParaRPr lang="en-US"/>
          </a:p>
        </p:txBody>
      </p:sp>
      <p:pic>
        <p:nvPicPr>
          <p:cNvPr id="3" name="Content Placeholder 2">
            <a:extLst>
              <a:ext uri="{FF2B5EF4-FFF2-40B4-BE49-F238E27FC236}">
                <a16:creationId xmlns:a16="http://schemas.microsoft.com/office/drawing/2014/main" id="{A45C5BE6-7659-D2FF-D089-A945F84B5B3B}"/>
              </a:ext>
            </a:extLst>
          </p:cNvPr>
          <p:cNvPicPr>
            <a:picLocks noGrp="1" noChangeAspect="1"/>
          </p:cNvPicPr>
          <p:nvPr>
            <p:ph idx="1"/>
          </p:nvPr>
        </p:nvPicPr>
        <p:blipFill rotWithShape="1">
          <a:blip r:embed="rId2"/>
          <a:srcRect l="3316" t="6609" r="2967" b="39655"/>
          <a:stretch/>
        </p:blipFill>
        <p:spPr>
          <a:xfrm>
            <a:off x="104384" y="1769054"/>
            <a:ext cx="8921497" cy="3406209"/>
          </a:xfrm>
        </p:spPr>
      </p:pic>
    </p:spTree>
    <p:extLst>
      <p:ext uri="{BB962C8B-B14F-4D97-AF65-F5344CB8AC3E}">
        <p14:creationId xmlns:p14="http://schemas.microsoft.com/office/powerpoint/2010/main" val="4248261338"/>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0" name="Rectangle 5139">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Title 1"/>
          <p:cNvSpPr>
            <a:spLocks noGrp="1"/>
          </p:cNvSpPr>
          <p:nvPr>
            <p:ph type="title"/>
          </p:nvPr>
        </p:nvSpPr>
        <p:spPr>
          <a:xfrm>
            <a:off x="441756" y="502400"/>
            <a:ext cx="2525379" cy="1818064"/>
          </a:xfrm>
        </p:spPr>
        <p:txBody>
          <a:bodyPr>
            <a:normAutofit/>
          </a:bodyPr>
          <a:lstStyle/>
          <a:p>
            <a:r>
              <a:rPr lang="en-US" sz="2400"/>
              <a:t>Corporate Hangar Development</a:t>
            </a:r>
            <a:endParaRPr lang="en-US" sz="2400">
              <a:cs typeface="Calibri"/>
            </a:endParaRPr>
          </a:p>
        </p:txBody>
      </p:sp>
      <p:pic>
        <p:nvPicPr>
          <p:cNvPr id="3" name="Picture 2">
            <a:extLst>
              <a:ext uri="{FF2B5EF4-FFF2-40B4-BE49-F238E27FC236}">
                <a16:creationId xmlns:a16="http://schemas.microsoft.com/office/drawing/2014/main" id="{87494082-4CC3-A0C9-50D2-BDAF348E1D34}"/>
              </a:ext>
            </a:extLst>
          </p:cNvPr>
          <p:cNvPicPr>
            <a:picLocks noChangeAspect="1"/>
          </p:cNvPicPr>
          <p:nvPr/>
        </p:nvPicPr>
        <p:blipFill rotWithShape="1">
          <a:blip r:embed="rId3"/>
          <a:srcRect l="220" t="4858" r="-227" b="8015"/>
          <a:stretch/>
        </p:blipFill>
        <p:spPr>
          <a:xfrm>
            <a:off x="3429020" y="0"/>
            <a:ext cx="5727973" cy="2807023"/>
          </a:xfrm>
          <a:prstGeom prst="rect">
            <a:avLst/>
          </a:prstGeom>
        </p:spPr>
      </p:pic>
      <p:sp>
        <p:nvSpPr>
          <p:cNvPr id="5141" name="Rectangle 5140">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2" name="Picture 1">
            <a:extLst>
              <a:ext uri="{FF2B5EF4-FFF2-40B4-BE49-F238E27FC236}">
                <a16:creationId xmlns:a16="http://schemas.microsoft.com/office/drawing/2014/main" id="{2EBF9F49-AA80-65A3-33CE-77FF9A0A2A97}"/>
              </a:ext>
            </a:extLst>
          </p:cNvPr>
          <p:cNvPicPr>
            <a:picLocks noChangeAspect="1"/>
          </p:cNvPicPr>
          <p:nvPr/>
        </p:nvPicPr>
        <p:blipFill rotWithShape="1">
          <a:blip r:embed="rId4"/>
          <a:srcRect l="20725" r="15569" b="3"/>
          <a:stretch/>
        </p:blipFill>
        <p:spPr>
          <a:xfrm>
            <a:off x="20" y="2826737"/>
            <a:ext cx="3424313" cy="4031263"/>
          </a:xfrm>
          <a:prstGeom prst="rect">
            <a:avLst/>
          </a:prstGeom>
        </p:spPr>
      </p:pic>
      <p:sp>
        <p:nvSpPr>
          <p:cNvPr id="5123" name="Content Placeholder 2"/>
          <p:cNvSpPr>
            <a:spLocks noGrp="1"/>
          </p:cNvSpPr>
          <p:nvPr>
            <p:ph idx="1"/>
          </p:nvPr>
        </p:nvSpPr>
        <p:spPr>
          <a:xfrm>
            <a:off x="4087224" y="3429231"/>
            <a:ext cx="4774414" cy="3137014"/>
          </a:xfrm>
        </p:spPr>
        <p:txBody>
          <a:bodyPr vert="horz" lIns="91440" tIns="45720" rIns="91440" bIns="45720" rtlCol="0" anchor="ctr">
            <a:noAutofit/>
          </a:bodyPr>
          <a:lstStyle/>
          <a:p>
            <a:pPr marL="0" indent="0">
              <a:lnSpc>
                <a:spcPct val="90000"/>
              </a:lnSpc>
              <a:buNone/>
            </a:pPr>
            <a:r>
              <a:rPr lang="en-US" sz="1800">
                <a:cs typeface="Calibri"/>
              </a:rPr>
              <a:t>Constructed two new corporate hangars to accommodate demand and to generate revenue at the Airport.</a:t>
            </a:r>
          </a:p>
          <a:p>
            <a:pPr marL="0" indent="0">
              <a:lnSpc>
                <a:spcPct val="90000"/>
              </a:lnSpc>
              <a:buNone/>
            </a:pPr>
            <a:endParaRPr lang="en-US" sz="1800">
              <a:cs typeface="Calibri"/>
            </a:endParaRPr>
          </a:p>
          <a:p>
            <a:pPr marL="0" indent="0">
              <a:lnSpc>
                <a:spcPct val="90000"/>
              </a:lnSpc>
              <a:buNone/>
            </a:pPr>
            <a:r>
              <a:rPr lang="en-US" sz="1800">
                <a:cs typeface="Calibri"/>
              </a:rPr>
              <a:t>Status:  Completed August 2023</a:t>
            </a:r>
          </a:p>
          <a:p>
            <a:pPr marL="0" indent="0">
              <a:lnSpc>
                <a:spcPct val="90000"/>
              </a:lnSpc>
              <a:buNone/>
            </a:pPr>
            <a:endParaRPr lang="en-US" sz="1800">
              <a:cs typeface="Calibri"/>
            </a:endParaRPr>
          </a:p>
          <a:p>
            <a:pPr marL="0" indent="0">
              <a:lnSpc>
                <a:spcPct val="90000"/>
              </a:lnSpc>
              <a:buNone/>
            </a:pPr>
            <a:r>
              <a:rPr lang="en-US" sz="1800">
                <a:cs typeface="Calibri"/>
              </a:rPr>
              <a:t>Total Budget: $10,300,000</a:t>
            </a:r>
          </a:p>
          <a:p>
            <a:pPr marL="0" indent="0">
              <a:lnSpc>
                <a:spcPct val="90000"/>
              </a:lnSpc>
              <a:buNone/>
            </a:pPr>
            <a:r>
              <a:rPr lang="en-US" sz="1800">
                <a:cs typeface="Calibri"/>
              </a:rPr>
              <a:t>Limited Obligation Bonds $7.8M</a:t>
            </a:r>
          </a:p>
          <a:p>
            <a:pPr marL="0" indent="0">
              <a:lnSpc>
                <a:spcPct val="90000"/>
              </a:lnSpc>
              <a:buNone/>
            </a:pPr>
            <a:r>
              <a:rPr lang="en-US" sz="1800">
                <a:cs typeface="Calibri"/>
              </a:rPr>
              <a:t>State Capital Infrastructure Funds $2.5M</a:t>
            </a:r>
          </a:p>
          <a:p>
            <a:pPr>
              <a:lnSpc>
                <a:spcPct val="90000"/>
              </a:lnSpc>
            </a:pPr>
            <a:endParaRPr lang="en-US" sz="1400">
              <a:cs typeface="Calibri"/>
            </a:endParaRPr>
          </a:p>
        </p:txBody>
      </p:sp>
      <p:sp>
        <p:nvSpPr>
          <p:cNvPr id="5142" name="Rectangle 5141">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429"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196343203"/>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Title 1"/>
          <p:cNvSpPr>
            <a:spLocks noGrp="1"/>
          </p:cNvSpPr>
          <p:nvPr>
            <p:ph type="title"/>
          </p:nvPr>
        </p:nvSpPr>
        <p:spPr>
          <a:xfrm>
            <a:off x="571350" y="762001"/>
            <a:ext cx="4000647" cy="1708242"/>
          </a:xfrm>
        </p:spPr>
        <p:txBody>
          <a:bodyPr anchor="ctr">
            <a:normAutofit/>
          </a:bodyPr>
          <a:lstStyle/>
          <a:p>
            <a:r>
              <a:rPr lang="en-US" sz="3500">
                <a:cs typeface="Calibri"/>
              </a:rPr>
              <a:t>Runway 15-33 Rehabilitation</a:t>
            </a:r>
            <a:endParaRPr lang="en-US" sz="3500"/>
          </a:p>
        </p:txBody>
      </p:sp>
      <p:sp>
        <p:nvSpPr>
          <p:cNvPr id="5123" name="Content Placeholder 2"/>
          <p:cNvSpPr>
            <a:spLocks noGrp="1"/>
          </p:cNvSpPr>
          <p:nvPr>
            <p:ph idx="1"/>
          </p:nvPr>
        </p:nvSpPr>
        <p:spPr>
          <a:xfrm>
            <a:off x="571350" y="2470244"/>
            <a:ext cx="4000647" cy="3769835"/>
          </a:xfrm>
        </p:spPr>
        <p:txBody>
          <a:bodyPr vert="horz" lIns="91440" tIns="45720" rIns="91440" bIns="45720" rtlCol="0" anchor="ctr">
            <a:normAutofit/>
          </a:bodyPr>
          <a:lstStyle/>
          <a:p>
            <a:pPr marL="0" indent="0">
              <a:buNone/>
            </a:pPr>
            <a:r>
              <a:rPr lang="en-US" sz="1700">
                <a:cs typeface="Calibri"/>
              </a:rPr>
              <a:t>This project repaired a damaged stormwater pipe and resurfaced the asphalt on the longest runway at Smith Reynolds Airport (Runway 15-33  Length 6,655 feet x 150 feet wide).  The runway was shut down for 28 days.</a:t>
            </a:r>
          </a:p>
          <a:p>
            <a:pPr marL="0" indent="0">
              <a:buNone/>
            </a:pPr>
            <a:endParaRPr lang="en-US" sz="1700">
              <a:cs typeface="Calibri"/>
            </a:endParaRPr>
          </a:p>
          <a:p>
            <a:pPr marL="0" indent="0">
              <a:buNone/>
            </a:pPr>
            <a:r>
              <a:rPr lang="en-US" sz="1700">
                <a:cs typeface="Calibri"/>
              </a:rPr>
              <a:t>Status:  Completed August 2022</a:t>
            </a:r>
          </a:p>
          <a:p>
            <a:pPr marL="0" indent="0">
              <a:buNone/>
            </a:pPr>
            <a:endParaRPr lang="en-US" sz="1700">
              <a:cs typeface="Calibri"/>
            </a:endParaRPr>
          </a:p>
          <a:p>
            <a:pPr marL="0" indent="0">
              <a:buNone/>
            </a:pPr>
            <a:r>
              <a:rPr lang="en-US" sz="1700">
                <a:cs typeface="Calibri"/>
              </a:rPr>
              <a:t>Total Project $7,177,086</a:t>
            </a:r>
          </a:p>
          <a:p>
            <a:pPr marL="0" indent="0">
              <a:buNone/>
            </a:pPr>
            <a:r>
              <a:rPr lang="en-US" sz="1700">
                <a:cs typeface="Calibri"/>
              </a:rPr>
              <a:t>NCDOT Division of Aviation $6,459,377</a:t>
            </a:r>
          </a:p>
          <a:p>
            <a:pPr marL="0" indent="0">
              <a:buNone/>
            </a:pPr>
            <a:r>
              <a:rPr lang="en-US" sz="1700">
                <a:cs typeface="Calibri"/>
              </a:rPr>
              <a:t>Local Match $717,709</a:t>
            </a:r>
          </a:p>
          <a:p>
            <a:pPr marL="0" indent="0">
              <a:buNone/>
            </a:pPr>
            <a:endParaRPr lang="en-US" sz="1700">
              <a:cs typeface="Calibri"/>
            </a:endParaRPr>
          </a:p>
        </p:txBody>
      </p:sp>
      <p:pic>
        <p:nvPicPr>
          <p:cNvPr id="4" name="Picture 3" descr="A picture containing sky, road, outdoor, transport&#10;&#10;Description automatically generated">
            <a:extLst>
              <a:ext uri="{FF2B5EF4-FFF2-40B4-BE49-F238E27FC236}">
                <a16:creationId xmlns:a16="http://schemas.microsoft.com/office/drawing/2014/main" id="{EE6B5338-6481-732B-3CFD-AEA6B9B8FB1A}"/>
              </a:ext>
            </a:extLst>
          </p:cNvPr>
          <p:cNvPicPr>
            <a:picLocks noChangeAspect="1"/>
          </p:cNvPicPr>
          <p:nvPr/>
        </p:nvPicPr>
        <p:blipFill rotWithShape="1">
          <a:blip r:embed="rId3"/>
          <a:srcRect l="43387" r="37538"/>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943370750"/>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Capital Renewal Plan Projects</a:t>
            </a:r>
            <a:endParaRPr lang="en-US"/>
          </a:p>
        </p:txBody>
      </p:sp>
      <p:pic>
        <p:nvPicPr>
          <p:cNvPr id="2" name="Content Placeholder 1">
            <a:extLst>
              <a:ext uri="{FF2B5EF4-FFF2-40B4-BE49-F238E27FC236}">
                <a16:creationId xmlns:a16="http://schemas.microsoft.com/office/drawing/2014/main" id="{861D3983-C36C-A8F7-5200-7ED2703C12D0}"/>
              </a:ext>
            </a:extLst>
          </p:cNvPr>
          <p:cNvPicPr>
            <a:picLocks noGrp="1" noChangeAspect="1"/>
          </p:cNvPicPr>
          <p:nvPr>
            <p:ph idx="1"/>
          </p:nvPr>
        </p:nvPicPr>
        <p:blipFill>
          <a:blip r:embed="rId3"/>
          <a:stretch>
            <a:fillRect/>
          </a:stretch>
        </p:blipFill>
        <p:spPr>
          <a:xfrm>
            <a:off x="290787" y="2889511"/>
            <a:ext cx="8548413" cy="2245133"/>
          </a:xfrm>
        </p:spPr>
      </p:pic>
    </p:spTree>
    <p:extLst>
      <p:ext uri="{BB962C8B-B14F-4D97-AF65-F5344CB8AC3E}">
        <p14:creationId xmlns:p14="http://schemas.microsoft.com/office/powerpoint/2010/main" val="1835196024"/>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57519" y="104948"/>
            <a:ext cx="3576348" cy="1252521"/>
          </a:xfrm>
        </p:spPr>
        <p:txBody>
          <a:bodyPr anchor="b">
            <a:normAutofit/>
          </a:bodyPr>
          <a:lstStyle/>
          <a:p>
            <a:r>
              <a:rPr lang="en-US" sz="2800"/>
              <a:t>Terminal Building Renovations</a:t>
            </a:r>
            <a:endParaRPr lang="en-US" sz="2800">
              <a:cs typeface="Calibri"/>
            </a:endParaRPr>
          </a:p>
        </p:txBody>
      </p:sp>
      <p:sp>
        <p:nvSpPr>
          <p:cNvPr id="5123" name="Content Placeholder 2"/>
          <p:cNvSpPr>
            <a:spLocks noGrp="1"/>
          </p:cNvSpPr>
          <p:nvPr>
            <p:ph idx="1"/>
          </p:nvPr>
        </p:nvSpPr>
        <p:spPr>
          <a:xfrm>
            <a:off x="566599" y="2013931"/>
            <a:ext cx="3667267" cy="3967377"/>
          </a:xfrm>
        </p:spPr>
        <p:txBody>
          <a:bodyPr vert="horz" lIns="91440" tIns="45720" rIns="91440" bIns="45720" rtlCol="0" anchor="t">
            <a:noAutofit/>
          </a:bodyPr>
          <a:lstStyle/>
          <a:p>
            <a:pPr marL="0" indent="0">
              <a:lnSpc>
                <a:spcPct val="90000"/>
              </a:lnSpc>
              <a:buNone/>
            </a:pPr>
            <a:r>
              <a:rPr lang="en-US" sz="1600">
                <a:latin typeface="Calibri"/>
                <a:cs typeface="Times New Roman"/>
              </a:rPr>
              <a:t>The terminal building at Smith Reynolds Airport is an iconic building in Winston-Salem and has served as the front door of the community since it was originally built in 1941. This project will bring back the old style, but at the same time add modern attributes for travelers and tenants.  </a:t>
            </a:r>
            <a:endParaRPr lang="en-US" sz="1600">
              <a:latin typeface="Calibri"/>
              <a:cs typeface="Calibri"/>
            </a:endParaRPr>
          </a:p>
          <a:p>
            <a:pPr marL="0" indent="0">
              <a:lnSpc>
                <a:spcPct val="90000"/>
              </a:lnSpc>
              <a:buNone/>
            </a:pPr>
            <a:endParaRPr lang="en-US" sz="1600">
              <a:latin typeface="Calibri"/>
              <a:cs typeface="Calibri"/>
            </a:endParaRPr>
          </a:p>
          <a:p>
            <a:pPr marL="0" indent="0">
              <a:lnSpc>
                <a:spcPct val="90000"/>
              </a:lnSpc>
              <a:buNone/>
            </a:pPr>
            <a:r>
              <a:rPr lang="en-US" sz="1600">
                <a:latin typeface="Calibri"/>
                <a:cs typeface="Calibri"/>
              </a:rPr>
              <a:t>Status:  Under Construction</a:t>
            </a:r>
          </a:p>
          <a:p>
            <a:pPr marL="0" indent="0">
              <a:lnSpc>
                <a:spcPct val="90000"/>
              </a:lnSpc>
              <a:buNone/>
            </a:pPr>
            <a:r>
              <a:rPr lang="en-US" sz="1600">
                <a:latin typeface="Calibri"/>
                <a:cs typeface="Calibri"/>
              </a:rPr>
              <a:t>Estimated Completion: 4th Quarter 2024</a:t>
            </a:r>
          </a:p>
          <a:p>
            <a:pPr marL="0" indent="0">
              <a:lnSpc>
                <a:spcPct val="90000"/>
              </a:lnSpc>
              <a:buNone/>
            </a:pPr>
            <a:endParaRPr lang="en-US" sz="1600">
              <a:latin typeface="Calibri"/>
              <a:cs typeface="Calibri"/>
            </a:endParaRPr>
          </a:p>
          <a:p>
            <a:pPr marL="0" indent="0">
              <a:lnSpc>
                <a:spcPct val="90000"/>
              </a:lnSpc>
              <a:buNone/>
            </a:pPr>
            <a:r>
              <a:rPr lang="en-US" sz="1600">
                <a:latin typeface="Calibri"/>
                <a:cs typeface="Calibri"/>
              </a:rPr>
              <a:t>Total Budget $12,124,741</a:t>
            </a:r>
          </a:p>
          <a:p>
            <a:pPr marL="0" indent="0">
              <a:lnSpc>
                <a:spcPct val="90000"/>
              </a:lnSpc>
              <a:buNone/>
            </a:pPr>
            <a:r>
              <a:rPr lang="en-US" sz="1600">
                <a:latin typeface="Calibri"/>
                <a:cs typeface="Calibri"/>
              </a:rPr>
              <a:t>$7,124,741 Limited Obligation Funds </a:t>
            </a:r>
          </a:p>
          <a:p>
            <a:pPr marL="0" indent="0">
              <a:lnSpc>
                <a:spcPct val="90000"/>
              </a:lnSpc>
              <a:buNone/>
            </a:pPr>
            <a:r>
              <a:rPr lang="en-US" sz="1600">
                <a:latin typeface="Calibri"/>
                <a:cs typeface="Calibri"/>
              </a:rPr>
              <a:t>$5,000,000 State Capital Infrastructure Funds</a:t>
            </a:r>
            <a:endParaRPr lang="en-US" sz="1600">
              <a:latin typeface="Calibri"/>
            </a:endParaRPr>
          </a:p>
        </p:txBody>
      </p:sp>
      <p:pic>
        <p:nvPicPr>
          <p:cNvPr id="3" name="Picture 2">
            <a:extLst>
              <a:ext uri="{FF2B5EF4-FFF2-40B4-BE49-F238E27FC236}">
                <a16:creationId xmlns:a16="http://schemas.microsoft.com/office/drawing/2014/main" id="{65A5B443-DAE1-6F4A-79D4-479EFADCE3CB}"/>
              </a:ext>
            </a:extLst>
          </p:cNvPr>
          <p:cNvPicPr>
            <a:picLocks noChangeAspect="1"/>
          </p:cNvPicPr>
          <p:nvPr/>
        </p:nvPicPr>
        <p:blipFill rotWithShape="1">
          <a:blip r:embed="rId3"/>
          <a:srcRect l="19941" r="24185" b="-1"/>
          <a:stretch/>
        </p:blipFill>
        <p:spPr>
          <a:xfrm>
            <a:off x="4907756" y="-15447"/>
            <a:ext cx="4233865" cy="3447832"/>
          </a:xfrm>
          <a:prstGeom prst="rect">
            <a:avLst/>
          </a:prstGeom>
        </p:spPr>
      </p:pic>
      <p:pic>
        <p:nvPicPr>
          <p:cNvPr id="2" name="Picture 1">
            <a:extLst>
              <a:ext uri="{FF2B5EF4-FFF2-40B4-BE49-F238E27FC236}">
                <a16:creationId xmlns:a16="http://schemas.microsoft.com/office/drawing/2014/main" id="{D7DDF144-0637-4063-FBD4-24A887256857}"/>
              </a:ext>
            </a:extLst>
          </p:cNvPr>
          <p:cNvPicPr>
            <a:picLocks noChangeAspect="1"/>
          </p:cNvPicPr>
          <p:nvPr/>
        </p:nvPicPr>
        <p:blipFill rotWithShape="1">
          <a:blip r:embed="rId4"/>
          <a:srcRect l="12402" r="7602" b="-3"/>
          <a:stretch/>
        </p:blipFill>
        <p:spPr>
          <a:xfrm>
            <a:off x="4907756" y="3429000"/>
            <a:ext cx="4236243" cy="3429000"/>
          </a:xfrm>
          <a:prstGeom prst="rect">
            <a:avLst/>
          </a:prstGeom>
        </p:spPr>
      </p:pic>
      <p:sp>
        <p:nvSpPr>
          <p:cNvPr id="5128" name="Rectangle 5127">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97519" y="3919233"/>
            <a:ext cx="1664453" cy="4243979"/>
          </a:xfrm>
          <a:prstGeom prst="rect">
            <a:avLst/>
          </a:prstGeom>
          <a:gradFill>
            <a:gsLst>
              <a:gs pos="0">
                <a:schemeClr val="accent5">
                  <a:lumMod val="75000"/>
                </a:schemeClr>
              </a:gs>
              <a:gs pos="86000">
                <a:schemeClr val="accent5">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0" name="Rectangle 5129">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4926" y="0"/>
            <a:ext cx="1027755" cy="6857999"/>
          </a:xfrm>
          <a:prstGeom prst="rect">
            <a:avLst/>
          </a:prstGeom>
          <a:gradFill flip="none" rotWithShape="1">
            <a:gsLst>
              <a:gs pos="0">
                <a:schemeClr val="accent2"/>
              </a:gs>
              <a:gs pos="44000">
                <a:schemeClr val="accent5">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2" name="Rectangle 5131">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2397" y="-11248"/>
            <a:ext cx="4236243" cy="1323214"/>
          </a:xfrm>
          <a:prstGeom prst="rect">
            <a:avLst/>
          </a:prstGeom>
          <a:gradFill flip="none" rotWithShape="1">
            <a:gsLst>
              <a:gs pos="0">
                <a:schemeClr val="accent5"/>
              </a:gs>
              <a:gs pos="52000">
                <a:schemeClr val="accent2">
                  <a:alpha val="0"/>
                </a:schemeClr>
              </a:gs>
            </a:gsLst>
            <a:lin ang="4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134" name="Rectangle 513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096226" y="3593533"/>
            <a:ext cx="2057400" cy="3275713"/>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831532181"/>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01DBB20-DF8B-7DF7-1BBE-560BA20545E8}"/>
              </a:ext>
            </a:extLst>
          </p:cNvPr>
          <p:cNvPicPr>
            <a:picLocks noChangeAspect="1"/>
          </p:cNvPicPr>
          <p:nvPr/>
        </p:nvPicPr>
        <p:blipFill rotWithShape="1">
          <a:blip r:embed="rId3"/>
          <a:srcRect t="3811" r="-2" b="7862"/>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 name="Picture 2">
            <a:extLst>
              <a:ext uri="{FF2B5EF4-FFF2-40B4-BE49-F238E27FC236}">
                <a16:creationId xmlns:a16="http://schemas.microsoft.com/office/drawing/2014/main" id="{4B8F4DC1-02C5-1435-EC5A-A78CB45BDEE8}"/>
              </a:ext>
            </a:extLst>
          </p:cNvPr>
          <p:cNvPicPr>
            <a:picLocks noChangeAspect="1"/>
          </p:cNvPicPr>
          <p:nvPr/>
        </p:nvPicPr>
        <p:blipFill rotWithShape="1">
          <a:blip r:embed="rId4"/>
          <a:srcRect r="-2" b="588"/>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5130" name="Freeform: Shape 512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32" name="Freeform: Shape 513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22" name="Title 1"/>
          <p:cNvSpPr>
            <a:spLocks noGrp="1"/>
          </p:cNvSpPr>
          <p:nvPr>
            <p:ph type="title"/>
          </p:nvPr>
        </p:nvSpPr>
        <p:spPr>
          <a:xfrm>
            <a:off x="336042" y="859536"/>
            <a:ext cx="3624601" cy="1243584"/>
          </a:xfrm>
        </p:spPr>
        <p:txBody>
          <a:bodyPr>
            <a:normAutofit/>
          </a:bodyPr>
          <a:lstStyle/>
          <a:p>
            <a:pPr>
              <a:lnSpc>
                <a:spcPct val="90000"/>
              </a:lnSpc>
            </a:pPr>
            <a:r>
              <a:rPr lang="en-US" sz="2800">
                <a:cs typeface="Calibri"/>
              </a:rPr>
              <a:t>Rental Car and County Vehicle Fleet Wash Station</a:t>
            </a:r>
            <a:endParaRPr lang="en-US" sz="2800"/>
          </a:p>
        </p:txBody>
      </p:sp>
      <p:sp>
        <p:nvSpPr>
          <p:cNvPr id="5134" name="Rectangle 513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136" name="Rectangle 513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8" name="Rectangle 513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23" name="Content Placeholder 2"/>
          <p:cNvSpPr>
            <a:spLocks noGrp="1"/>
          </p:cNvSpPr>
          <p:nvPr>
            <p:ph idx="1"/>
          </p:nvPr>
        </p:nvSpPr>
        <p:spPr>
          <a:xfrm>
            <a:off x="336042" y="2512611"/>
            <a:ext cx="3624602" cy="3664351"/>
          </a:xfrm>
        </p:spPr>
        <p:txBody>
          <a:bodyPr vert="horz" lIns="91440" tIns="45720" rIns="91440" bIns="45720" rtlCol="0">
            <a:normAutofit/>
          </a:bodyPr>
          <a:lstStyle/>
          <a:p>
            <a:pPr marL="0" indent="0">
              <a:lnSpc>
                <a:spcPct val="90000"/>
              </a:lnSpc>
              <a:buNone/>
            </a:pPr>
            <a:endParaRPr lang="en-US" sz="1700">
              <a:cs typeface="Calibri"/>
            </a:endParaRPr>
          </a:p>
          <a:p>
            <a:pPr marL="0" indent="0">
              <a:lnSpc>
                <a:spcPct val="90000"/>
              </a:lnSpc>
              <a:buNone/>
            </a:pPr>
            <a:r>
              <a:rPr lang="en-US" sz="1700">
                <a:cs typeface="Calibri"/>
              </a:rPr>
              <a:t>Construct new vehicle wash station that can accommodate rental car companies at the Airport and County fleet vehicles.  </a:t>
            </a:r>
          </a:p>
          <a:p>
            <a:pPr marL="0" indent="0">
              <a:lnSpc>
                <a:spcPct val="90000"/>
              </a:lnSpc>
              <a:buNone/>
            </a:pPr>
            <a:endParaRPr lang="en-US" sz="1700">
              <a:cs typeface="Calibri"/>
            </a:endParaRPr>
          </a:p>
          <a:p>
            <a:pPr marL="0" indent="0">
              <a:lnSpc>
                <a:spcPct val="90000"/>
              </a:lnSpc>
              <a:buNone/>
            </a:pPr>
            <a:r>
              <a:rPr lang="en-US" sz="1700">
                <a:cs typeface="Calibri"/>
              </a:rPr>
              <a:t>Status:  In the process of executing contract for design.</a:t>
            </a:r>
          </a:p>
          <a:p>
            <a:pPr marL="0" indent="0">
              <a:lnSpc>
                <a:spcPct val="90000"/>
              </a:lnSpc>
              <a:buNone/>
            </a:pPr>
            <a:r>
              <a:rPr lang="en-US" sz="1700">
                <a:cs typeface="Calibri"/>
              </a:rPr>
              <a:t>Estimated Completion:  4th Quarter 2024</a:t>
            </a:r>
          </a:p>
          <a:p>
            <a:pPr marL="0" indent="0">
              <a:lnSpc>
                <a:spcPct val="90000"/>
              </a:lnSpc>
              <a:buNone/>
            </a:pPr>
            <a:endParaRPr lang="en-US" sz="1700">
              <a:cs typeface="Calibri"/>
            </a:endParaRPr>
          </a:p>
          <a:p>
            <a:pPr marL="0" indent="0">
              <a:lnSpc>
                <a:spcPct val="90000"/>
              </a:lnSpc>
              <a:buNone/>
            </a:pPr>
            <a:r>
              <a:rPr lang="en-US" sz="1700">
                <a:cs typeface="Calibri"/>
              </a:rPr>
              <a:t>Total Budget $1,000,000</a:t>
            </a:r>
          </a:p>
          <a:p>
            <a:pPr marL="0" indent="0">
              <a:lnSpc>
                <a:spcPct val="90000"/>
              </a:lnSpc>
              <a:buNone/>
            </a:pPr>
            <a:r>
              <a:rPr lang="en-US" sz="1700">
                <a:cs typeface="Calibri"/>
              </a:rPr>
              <a:t>Local Airport Funds</a:t>
            </a:r>
          </a:p>
          <a:p>
            <a:pPr marL="0" indent="0">
              <a:lnSpc>
                <a:spcPct val="90000"/>
              </a:lnSpc>
              <a:buNone/>
            </a:pPr>
            <a:endParaRPr lang="en-US" sz="1700">
              <a:cs typeface="Calibri"/>
            </a:endParaRPr>
          </a:p>
        </p:txBody>
      </p:sp>
    </p:spTree>
    <p:extLst>
      <p:ext uri="{BB962C8B-B14F-4D97-AF65-F5344CB8AC3E}">
        <p14:creationId xmlns:p14="http://schemas.microsoft.com/office/powerpoint/2010/main" val="1520627712"/>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Title 1"/>
          <p:cNvSpPr>
            <a:spLocks noGrp="1"/>
          </p:cNvSpPr>
          <p:nvPr>
            <p:ph type="title"/>
          </p:nvPr>
        </p:nvSpPr>
        <p:spPr>
          <a:xfrm>
            <a:off x="3490722" y="329184"/>
            <a:ext cx="5170932" cy="1783080"/>
          </a:xfrm>
        </p:spPr>
        <p:txBody>
          <a:bodyPr anchor="b">
            <a:normAutofit/>
          </a:bodyPr>
          <a:lstStyle/>
          <a:p>
            <a:r>
              <a:rPr lang="en-US" sz="4700">
                <a:cs typeface="Calibri"/>
              </a:rPr>
              <a:t>Taxiway Alpha</a:t>
            </a:r>
            <a:endParaRPr lang="en-US" sz="4700"/>
          </a:p>
        </p:txBody>
      </p:sp>
      <p:pic>
        <p:nvPicPr>
          <p:cNvPr id="2" name="Picture 1" descr="A picture containing sky, outdoor, ground, way&#10;&#10;Description automatically generated">
            <a:extLst>
              <a:ext uri="{FF2B5EF4-FFF2-40B4-BE49-F238E27FC236}">
                <a16:creationId xmlns:a16="http://schemas.microsoft.com/office/drawing/2014/main" id="{CFEE0B8A-BFEF-3E07-4A19-BF6F6E004F6B}"/>
              </a:ext>
            </a:extLst>
          </p:cNvPr>
          <p:cNvPicPr>
            <a:picLocks noChangeAspect="1"/>
          </p:cNvPicPr>
          <p:nvPr/>
        </p:nvPicPr>
        <p:blipFill rotWithShape="1">
          <a:blip r:embed="rId3"/>
          <a:srcRect l="4411" r="41383" b="-1"/>
          <a:stretch/>
        </p:blipFill>
        <p:spPr>
          <a:xfrm>
            <a:off x="20" y="10"/>
            <a:ext cx="3030982"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5130"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463186"/>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ky, plane, outdoor, airport&#10;&#10;Description automatically generated">
            <a:extLst>
              <a:ext uri="{FF2B5EF4-FFF2-40B4-BE49-F238E27FC236}">
                <a16:creationId xmlns:a16="http://schemas.microsoft.com/office/drawing/2014/main" id="{F69A9A64-9410-E269-4068-B3C6C9E5F7A7}"/>
              </a:ext>
            </a:extLst>
          </p:cNvPr>
          <p:cNvPicPr>
            <a:picLocks noChangeAspect="1"/>
          </p:cNvPicPr>
          <p:nvPr/>
        </p:nvPicPr>
        <p:blipFill rotWithShape="1">
          <a:blip r:embed="rId4"/>
          <a:srcRect l="16824" r="4894" b="-4"/>
          <a:stretch/>
        </p:blipFill>
        <p:spPr>
          <a:xfrm>
            <a:off x="20" y="4267200"/>
            <a:ext cx="303829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5123" name="Content Placeholder 2"/>
          <p:cNvSpPr>
            <a:spLocks noGrp="1"/>
          </p:cNvSpPr>
          <p:nvPr>
            <p:ph idx="1"/>
          </p:nvPr>
        </p:nvSpPr>
        <p:spPr>
          <a:xfrm>
            <a:off x="3490722" y="2706624"/>
            <a:ext cx="5170932" cy="3483864"/>
          </a:xfrm>
        </p:spPr>
        <p:txBody>
          <a:bodyPr vert="horz" lIns="91440" tIns="45720" rIns="91440" bIns="45720" rtlCol="0" anchor="t">
            <a:normAutofit/>
          </a:bodyPr>
          <a:lstStyle/>
          <a:p>
            <a:pPr marL="0" indent="0">
              <a:lnSpc>
                <a:spcPct val="90000"/>
              </a:lnSpc>
              <a:buNone/>
            </a:pPr>
            <a:r>
              <a:rPr lang="en-US" sz="1600">
                <a:cs typeface="Calibri"/>
              </a:rPr>
              <a:t>Taxiway Alpha runs parallel to Runway 15-33 and is in poor condition.  This project will mill up the existing pavement and replace with new asphalt and markings.</a:t>
            </a:r>
          </a:p>
          <a:p>
            <a:pPr marL="0" indent="0">
              <a:lnSpc>
                <a:spcPct val="90000"/>
              </a:lnSpc>
              <a:buNone/>
            </a:pPr>
            <a:endParaRPr lang="en-US" sz="1600">
              <a:cs typeface="Calibri"/>
            </a:endParaRPr>
          </a:p>
          <a:p>
            <a:pPr marL="0" indent="0">
              <a:lnSpc>
                <a:spcPct val="90000"/>
              </a:lnSpc>
              <a:buNone/>
            </a:pPr>
            <a:r>
              <a:rPr lang="en-US" sz="1600">
                <a:cs typeface="Calibri"/>
              </a:rPr>
              <a:t>Status:  Design is at 90% </a:t>
            </a:r>
          </a:p>
          <a:p>
            <a:pPr marL="0" indent="0">
              <a:lnSpc>
                <a:spcPct val="90000"/>
              </a:lnSpc>
              <a:buNone/>
            </a:pPr>
            <a:r>
              <a:rPr lang="en-US" sz="1600">
                <a:cs typeface="Calibri"/>
              </a:rPr>
              <a:t>Estimated Completion 4th Quarter 2024.</a:t>
            </a:r>
            <a:endParaRPr lang="en-US"/>
          </a:p>
          <a:p>
            <a:pPr marL="0" indent="0">
              <a:lnSpc>
                <a:spcPct val="90000"/>
              </a:lnSpc>
              <a:buNone/>
            </a:pPr>
            <a:endParaRPr lang="en-US" sz="1600">
              <a:cs typeface="Calibri"/>
            </a:endParaRPr>
          </a:p>
          <a:p>
            <a:pPr marL="0" indent="0">
              <a:lnSpc>
                <a:spcPct val="90000"/>
              </a:lnSpc>
              <a:buNone/>
            </a:pPr>
            <a:r>
              <a:rPr lang="en-US" sz="1600">
                <a:cs typeface="Calibri"/>
              </a:rPr>
              <a:t>Total Budget: $6,100,000</a:t>
            </a:r>
          </a:p>
          <a:p>
            <a:pPr marL="0" indent="0">
              <a:lnSpc>
                <a:spcPct val="90000"/>
              </a:lnSpc>
              <a:buNone/>
            </a:pPr>
            <a:r>
              <a:rPr lang="en-US" sz="1600">
                <a:cs typeface="Calibri"/>
              </a:rPr>
              <a:t>North Carolina Department of Transporation (NCDOT) State Aid $5,490,000</a:t>
            </a:r>
          </a:p>
          <a:p>
            <a:pPr marL="0" indent="0">
              <a:lnSpc>
                <a:spcPct val="90000"/>
              </a:lnSpc>
              <a:buNone/>
            </a:pPr>
            <a:r>
              <a:rPr lang="en-US" sz="1600">
                <a:cs typeface="Calibri"/>
              </a:rPr>
              <a:t>Local Airport Match $610,000</a:t>
            </a:r>
          </a:p>
        </p:txBody>
      </p:sp>
    </p:spTree>
    <p:extLst>
      <p:ext uri="{BB962C8B-B14F-4D97-AF65-F5344CB8AC3E}">
        <p14:creationId xmlns:p14="http://schemas.microsoft.com/office/powerpoint/2010/main" val="937875939"/>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360759" y="3752849"/>
            <a:ext cx="2468166" cy="2452687"/>
          </a:xfrm>
        </p:spPr>
        <p:txBody>
          <a:bodyPr anchor="ctr">
            <a:normAutofit/>
          </a:bodyPr>
          <a:lstStyle/>
          <a:p>
            <a:pPr>
              <a:lnSpc>
                <a:spcPct val="90000"/>
              </a:lnSpc>
            </a:pPr>
            <a:r>
              <a:rPr lang="en-US" sz="2900">
                <a:cs typeface="Calibri"/>
              </a:rPr>
              <a:t>4001 N Liberty Street Hangar Improvements</a:t>
            </a:r>
          </a:p>
        </p:txBody>
      </p:sp>
      <p:pic>
        <p:nvPicPr>
          <p:cNvPr id="2" name="Picture 1" descr="A picture containing indoor, plane, ceiling, airplane&#10;&#10;Description automatically generated">
            <a:extLst>
              <a:ext uri="{FF2B5EF4-FFF2-40B4-BE49-F238E27FC236}">
                <a16:creationId xmlns:a16="http://schemas.microsoft.com/office/drawing/2014/main" id="{6C1281E1-71C2-2456-A0E8-82EB6461E5BE}"/>
              </a:ext>
            </a:extLst>
          </p:cNvPr>
          <p:cNvPicPr>
            <a:picLocks noChangeAspect="1"/>
          </p:cNvPicPr>
          <p:nvPr/>
        </p:nvPicPr>
        <p:blipFill rotWithShape="1">
          <a:blip r:embed="rId3"/>
          <a:srcRect t="15710" b="1214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123" name="Content Placeholder 2"/>
          <p:cNvSpPr>
            <a:spLocks noGrp="1"/>
          </p:cNvSpPr>
          <p:nvPr>
            <p:ph idx="1"/>
          </p:nvPr>
        </p:nvSpPr>
        <p:spPr>
          <a:xfrm>
            <a:off x="3167986" y="3752850"/>
            <a:ext cx="5614060" cy="2452687"/>
          </a:xfrm>
        </p:spPr>
        <p:txBody>
          <a:bodyPr vert="horz" lIns="91440" tIns="45720" rIns="91440" bIns="45720" rtlCol="0" anchor="ctr">
            <a:normAutofit/>
          </a:bodyPr>
          <a:lstStyle/>
          <a:p>
            <a:pPr marL="0" indent="0">
              <a:buNone/>
            </a:pPr>
            <a:r>
              <a:rPr lang="en-US" sz="1500">
                <a:cs typeface="Calibri"/>
              </a:rPr>
              <a:t>In April 2021, the Economic Development Administration awarded the County a grant to make infrastructure improvements to the hangar facility North State Aviation is leasing from the County.</a:t>
            </a:r>
          </a:p>
          <a:p>
            <a:pPr marL="0" indent="0">
              <a:buNone/>
            </a:pPr>
            <a:endParaRPr lang="en-US" sz="1500">
              <a:cs typeface="Calibri"/>
            </a:endParaRPr>
          </a:p>
          <a:p>
            <a:pPr marL="0" indent="0">
              <a:buNone/>
            </a:pPr>
            <a:r>
              <a:rPr lang="en-US" sz="1500">
                <a:cs typeface="Calibri"/>
              </a:rPr>
              <a:t>Status:  Bid to the Public</a:t>
            </a:r>
          </a:p>
          <a:p>
            <a:pPr marL="0" indent="0">
              <a:buNone/>
            </a:pPr>
            <a:endParaRPr lang="en-US" sz="1500">
              <a:cs typeface="Calibri"/>
            </a:endParaRPr>
          </a:p>
          <a:p>
            <a:pPr marL="0" indent="0">
              <a:buNone/>
            </a:pPr>
            <a:r>
              <a:rPr lang="en-US" sz="1500">
                <a:cs typeface="Calibri"/>
              </a:rPr>
              <a:t>Total Budget $6,068,015</a:t>
            </a:r>
            <a:endParaRPr lang="en-US" sz="1500"/>
          </a:p>
          <a:p>
            <a:pPr marL="0" indent="0">
              <a:buNone/>
            </a:pPr>
            <a:r>
              <a:rPr lang="en-US" sz="1500">
                <a:cs typeface="Calibri"/>
              </a:rPr>
              <a:t>EDA Funding $4,450,677</a:t>
            </a:r>
          </a:p>
          <a:p>
            <a:pPr marL="0" indent="0">
              <a:buNone/>
            </a:pPr>
            <a:r>
              <a:rPr lang="en-US" sz="1500">
                <a:cs typeface="Calibri"/>
              </a:rPr>
              <a:t>Local Match $1,617,338</a:t>
            </a:r>
          </a:p>
        </p:txBody>
      </p:sp>
    </p:spTree>
    <p:extLst>
      <p:ext uri="{BB962C8B-B14F-4D97-AF65-F5344CB8AC3E}">
        <p14:creationId xmlns:p14="http://schemas.microsoft.com/office/powerpoint/2010/main" val="3773407633"/>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54" name="Rectangle 515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32DBB9A-0962-0C0B-F032-B24E1417B193}"/>
              </a:ext>
            </a:extLst>
          </p:cNvPr>
          <p:cNvPicPr>
            <a:picLocks noChangeAspect="1"/>
          </p:cNvPicPr>
          <p:nvPr/>
        </p:nvPicPr>
        <p:blipFill rotWithShape="1">
          <a:blip r:embed="rId3"/>
          <a:srcRect r="20841" b="2"/>
          <a:stretch/>
        </p:blipFill>
        <p:spPr>
          <a:xfrm>
            <a:off x="1891767" y="10"/>
            <a:ext cx="7252231" cy="6857990"/>
          </a:xfrm>
          <a:prstGeom prst="rect">
            <a:avLst/>
          </a:prstGeom>
        </p:spPr>
      </p:pic>
      <p:sp>
        <p:nvSpPr>
          <p:cNvPr id="5155" name="Rectangle 5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Title 1"/>
          <p:cNvSpPr>
            <a:spLocks noGrp="1"/>
          </p:cNvSpPr>
          <p:nvPr>
            <p:ph type="title"/>
          </p:nvPr>
        </p:nvSpPr>
        <p:spPr>
          <a:xfrm>
            <a:off x="628650" y="365125"/>
            <a:ext cx="2866641" cy="1899912"/>
          </a:xfrm>
        </p:spPr>
        <p:txBody>
          <a:bodyPr>
            <a:normAutofit/>
          </a:bodyPr>
          <a:lstStyle/>
          <a:p>
            <a:r>
              <a:rPr lang="en-US" sz="3500">
                <a:cs typeface="Calibri"/>
              </a:rPr>
              <a:t>Airfield Lighting and Signage</a:t>
            </a:r>
            <a:endParaRPr lang="en-US" sz="3500"/>
          </a:p>
        </p:txBody>
      </p:sp>
      <p:sp>
        <p:nvSpPr>
          <p:cNvPr id="5123" name="Content Placeholder 2"/>
          <p:cNvSpPr>
            <a:spLocks noGrp="1"/>
          </p:cNvSpPr>
          <p:nvPr>
            <p:ph idx="1"/>
          </p:nvPr>
        </p:nvSpPr>
        <p:spPr>
          <a:xfrm>
            <a:off x="628650" y="2434201"/>
            <a:ext cx="2866641" cy="3742762"/>
          </a:xfrm>
        </p:spPr>
        <p:txBody>
          <a:bodyPr vert="horz" lIns="91440" tIns="45720" rIns="91440" bIns="45720" rtlCol="0" anchor="t">
            <a:normAutofit/>
          </a:bodyPr>
          <a:lstStyle/>
          <a:p>
            <a:pPr marL="0" indent="0">
              <a:lnSpc>
                <a:spcPct val="90000"/>
              </a:lnSpc>
              <a:buNone/>
            </a:pPr>
            <a:r>
              <a:rPr lang="en-US" sz="1700">
                <a:cs typeface="Calibri"/>
              </a:rPr>
              <a:t>The existing airfield has 525 lights and 114 lighted signs and this project will upgrade and replace the existing system.</a:t>
            </a:r>
          </a:p>
          <a:p>
            <a:pPr marL="0" indent="0">
              <a:lnSpc>
                <a:spcPct val="90000"/>
              </a:lnSpc>
              <a:buNone/>
            </a:pPr>
            <a:endParaRPr lang="en-US" sz="1700">
              <a:cs typeface="Calibri"/>
            </a:endParaRPr>
          </a:p>
          <a:p>
            <a:pPr marL="0" indent="0">
              <a:lnSpc>
                <a:spcPct val="90000"/>
              </a:lnSpc>
              <a:buNone/>
            </a:pPr>
            <a:r>
              <a:rPr lang="en-US" sz="1700">
                <a:cs typeface="Calibri"/>
              </a:rPr>
              <a:t>Status:  Under Design </a:t>
            </a:r>
          </a:p>
          <a:p>
            <a:pPr marL="0" indent="0">
              <a:lnSpc>
                <a:spcPct val="90000"/>
              </a:lnSpc>
              <a:buNone/>
            </a:pPr>
            <a:r>
              <a:rPr lang="en-US" sz="1700">
                <a:cs typeface="Calibri"/>
              </a:rPr>
              <a:t>Completion 3rd Quarter 2025</a:t>
            </a:r>
          </a:p>
          <a:p>
            <a:pPr marL="0" indent="0">
              <a:lnSpc>
                <a:spcPct val="90000"/>
              </a:lnSpc>
              <a:buNone/>
            </a:pPr>
            <a:endParaRPr lang="en-US" sz="1700">
              <a:cs typeface="Calibri"/>
            </a:endParaRPr>
          </a:p>
          <a:p>
            <a:pPr marL="0" indent="0">
              <a:lnSpc>
                <a:spcPct val="90000"/>
              </a:lnSpc>
              <a:buNone/>
            </a:pPr>
            <a:r>
              <a:rPr lang="en-US" sz="1700">
                <a:cs typeface="Calibri"/>
              </a:rPr>
              <a:t>Total Budget $4,000,000</a:t>
            </a:r>
          </a:p>
          <a:p>
            <a:pPr marL="0" indent="0">
              <a:lnSpc>
                <a:spcPct val="90000"/>
              </a:lnSpc>
              <a:buNone/>
            </a:pPr>
            <a:r>
              <a:rPr lang="en-US" sz="1700">
                <a:cs typeface="Calibri"/>
              </a:rPr>
              <a:t>NCDOT Division of Aviation $3,600,000</a:t>
            </a:r>
          </a:p>
          <a:p>
            <a:pPr marL="0" indent="0">
              <a:lnSpc>
                <a:spcPct val="90000"/>
              </a:lnSpc>
              <a:buNone/>
            </a:pPr>
            <a:r>
              <a:rPr lang="en-US" sz="1700">
                <a:cs typeface="Calibri"/>
              </a:rPr>
              <a:t>Airport local match $400,000</a:t>
            </a:r>
          </a:p>
        </p:txBody>
      </p:sp>
    </p:spTree>
    <p:extLst>
      <p:ext uri="{BB962C8B-B14F-4D97-AF65-F5344CB8AC3E}">
        <p14:creationId xmlns:p14="http://schemas.microsoft.com/office/powerpoint/2010/main" val="3947698422"/>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Title 1"/>
          <p:cNvSpPr>
            <a:spLocks noGrp="1"/>
          </p:cNvSpPr>
          <p:nvPr>
            <p:ph type="title"/>
          </p:nvPr>
        </p:nvSpPr>
        <p:spPr>
          <a:xfrm>
            <a:off x="480060" y="325369"/>
            <a:ext cx="3276451" cy="1956841"/>
          </a:xfrm>
        </p:spPr>
        <p:txBody>
          <a:bodyPr anchor="b">
            <a:normAutofit/>
          </a:bodyPr>
          <a:lstStyle/>
          <a:p>
            <a:r>
              <a:rPr lang="en-US" sz="4300">
                <a:cs typeface="Calibri"/>
              </a:rPr>
              <a:t>Taxilane Lima and Ramp</a:t>
            </a:r>
          </a:p>
        </p:txBody>
      </p:sp>
      <p:sp>
        <p:nvSpPr>
          <p:cNvPr id="51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Content Placeholder 2"/>
          <p:cNvSpPr>
            <a:spLocks noGrp="1"/>
          </p:cNvSpPr>
          <p:nvPr>
            <p:ph idx="1"/>
          </p:nvPr>
        </p:nvSpPr>
        <p:spPr>
          <a:xfrm>
            <a:off x="480060" y="2872899"/>
            <a:ext cx="3182691" cy="3320668"/>
          </a:xfrm>
        </p:spPr>
        <p:txBody>
          <a:bodyPr vert="horz" lIns="91440" tIns="45720" rIns="91440" bIns="45720" rtlCol="0" anchor="t">
            <a:normAutofit/>
          </a:bodyPr>
          <a:lstStyle/>
          <a:p>
            <a:pPr marL="0" indent="0">
              <a:lnSpc>
                <a:spcPct val="90000"/>
              </a:lnSpc>
              <a:buNone/>
            </a:pPr>
            <a:r>
              <a:rPr lang="en-US" sz="1300">
                <a:cs typeface="Calibri"/>
              </a:rPr>
              <a:t>This project will create a new </a:t>
            </a:r>
            <a:r>
              <a:rPr lang="en-US" sz="1300" err="1">
                <a:cs typeface="Calibri"/>
              </a:rPr>
              <a:t>taxilane</a:t>
            </a:r>
            <a:r>
              <a:rPr lang="en-US" sz="1300">
                <a:cs typeface="Calibri"/>
              </a:rPr>
              <a:t> north of Runway 4-22 and will allow for new hangar development.   The </a:t>
            </a:r>
            <a:r>
              <a:rPr lang="en-US" sz="1300" err="1">
                <a:cs typeface="Calibri"/>
              </a:rPr>
              <a:t>taxilane</a:t>
            </a:r>
            <a:r>
              <a:rPr lang="en-US" sz="1300">
                <a:cs typeface="Calibri"/>
              </a:rPr>
              <a:t> and associated ramp will include improvements to Brushy Fork Creek which will slow down the volume of water after a storm event (dry pond).</a:t>
            </a:r>
          </a:p>
          <a:p>
            <a:pPr marL="0" indent="0">
              <a:lnSpc>
                <a:spcPct val="90000"/>
              </a:lnSpc>
              <a:buNone/>
            </a:pPr>
            <a:endParaRPr lang="en-US" sz="1300">
              <a:cs typeface="Calibri"/>
            </a:endParaRPr>
          </a:p>
          <a:p>
            <a:pPr marL="0" indent="0">
              <a:lnSpc>
                <a:spcPct val="90000"/>
              </a:lnSpc>
              <a:buNone/>
            </a:pPr>
            <a:r>
              <a:rPr lang="en-US" sz="1300">
                <a:cs typeface="Calibri"/>
              </a:rPr>
              <a:t>Status:  Finalizing Environmental Assessment (EA).  Public Meetings</a:t>
            </a:r>
          </a:p>
          <a:p>
            <a:pPr marL="0" indent="0">
              <a:lnSpc>
                <a:spcPct val="90000"/>
              </a:lnSpc>
              <a:buNone/>
            </a:pPr>
            <a:r>
              <a:rPr lang="en-US" sz="1300">
                <a:cs typeface="Calibri"/>
              </a:rPr>
              <a:t>Completion 3rd Quarter 2025</a:t>
            </a:r>
          </a:p>
          <a:p>
            <a:pPr marL="0" indent="0">
              <a:lnSpc>
                <a:spcPct val="90000"/>
              </a:lnSpc>
              <a:buNone/>
            </a:pPr>
            <a:endParaRPr lang="en-US" sz="1300">
              <a:cs typeface="Calibri"/>
            </a:endParaRPr>
          </a:p>
          <a:p>
            <a:pPr marL="0" indent="0">
              <a:lnSpc>
                <a:spcPct val="90000"/>
              </a:lnSpc>
              <a:buNone/>
            </a:pPr>
            <a:r>
              <a:rPr lang="en-US" sz="1300">
                <a:cs typeface="Calibri"/>
              </a:rPr>
              <a:t>Total Project Cost $14,000,000</a:t>
            </a:r>
          </a:p>
          <a:p>
            <a:pPr marL="0" indent="0">
              <a:lnSpc>
                <a:spcPct val="90000"/>
              </a:lnSpc>
              <a:buNone/>
            </a:pPr>
            <a:r>
              <a:rPr lang="en-US" sz="1300">
                <a:cs typeface="Calibri"/>
              </a:rPr>
              <a:t>Funded by State Transportation Investment at 100%</a:t>
            </a:r>
          </a:p>
        </p:txBody>
      </p:sp>
      <p:pic>
        <p:nvPicPr>
          <p:cNvPr id="2" name="Picture 1" descr="Map&#10;&#10;Description automatically generated">
            <a:extLst>
              <a:ext uri="{FF2B5EF4-FFF2-40B4-BE49-F238E27FC236}">
                <a16:creationId xmlns:a16="http://schemas.microsoft.com/office/drawing/2014/main" id="{90C006D8-5EC6-5AFA-54CE-14B340DF07A0}"/>
              </a:ext>
            </a:extLst>
          </p:cNvPr>
          <p:cNvPicPr>
            <a:picLocks noChangeAspect="1"/>
          </p:cNvPicPr>
          <p:nvPr/>
        </p:nvPicPr>
        <p:blipFill rotWithShape="1">
          <a:blip r:embed="rId3"/>
          <a:srcRect l="17829" r="32898" b="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02477944"/>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115719BB-48A7-4AF4-BB91-DC82E0DF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30" name="Freeform: Shape 5129">
            <a:extLst>
              <a:ext uri="{FF2B5EF4-FFF2-40B4-BE49-F238E27FC236}">
                <a16:creationId xmlns:a16="http://schemas.microsoft.com/office/drawing/2014/main" id="{10973A55-5440-4A99-B526-B5812E462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32" name="Freeform: Shape 5131">
            <a:extLst>
              <a:ext uri="{FF2B5EF4-FFF2-40B4-BE49-F238E27FC236}">
                <a16:creationId xmlns:a16="http://schemas.microsoft.com/office/drawing/2014/main" id="{A9682493-588A-4D52-98F6-FBBD80C07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4027"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2" name="Title 1"/>
          <p:cNvSpPr>
            <a:spLocks noGrp="1"/>
          </p:cNvSpPr>
          <p:nvPr>
            <p:ph type="title"/>
          </p:nvPr>
        </p:nvSpPr>
        <p:spPr>
          <a:xfrm>
            <a:off x="329184" y="859536"/>
            <a:ext cx="3624602" cy="1170432"/>
          </a:xfrm>
        </p:spPr>
        <p:txBody>
          <a:bodyPr anchor="b">
            <a:normAutofit/>
          </a:bodyPr>
          <a:lstStyle/>
          <a:p>
            <a:pPr>
              <a:lnSpc>
                <a:spcPct val="90000"/>
              </a:lnSpc>
            </a:pPr>
            <a:r>
              <a:rPr lang="en-US" sz="2600">
                <a:cs typeface="Calibri"/>
              </a:rPr>
              <a:t>Maintenance Repair and Overhaul (MRO) Hangar</a:t>
            </a:r>
          </a:p>
        </p:txBody>
      </p:sp>
      <p:sp>
        <p:nvSpPr>
          <p:cNvPr id="5134" name="Rectangle 5133">
            <a:extLst>
              <a:ext uri="{FF2B5EF4-FFF2-40B4-BE49-F238E27FC236}">
                <a16:creationId xmlns:a16="http://schemas.microsoft.com/office/drawing/2014/main" id="{FBEC5A7A-ADE4-48D9-B89C-2BA1C911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8283"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36" name="Rectangle 513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119" y="2185062"/>
            <a:ext cx="37033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3" name="Content Placeholder 2"/>
          <p:cNvSpPr>
            <a:spLocks noGrp="1"/>
          </p:cNvSpPr>
          <p:nvPr>
            <p:ph idx="1"/>
          </p:nvPr>
        </p:nvSpPr>
        <p:spPr>
          <a:xfrm>
            <a:off x="329184" y="2512611"/>
            <a:ext cx="3624602" cy="3664351"/>
          </a:xfrm>
        </p:spPr>
        <p:txBody>
          <a:bodyPr vert="horz" lIns="91440" tIns="45720" rIns="91440" bIns="45720" rtlCol="0" anchor="t">
            <a:normAutofit/>
          </a:bodyPr>
          <a:lstStyle/>
          <a:p>
            <a:pPr marL="0" indent="0">
              <a:lnSpc>
                <a:spcPct val="90000"/>
              </a:lnSpc>
              <a:buNone/>
            </a:pPr>
            <a:r>
              <a:rPr lang="en-US" sz="1400">
                <a:cs typeface="Calibri"/>
              </a:rPr>
              <a:t>Construct new MRO Hangar to accommodate aircraft such as B737s and Airbus 320s.  The proposed building would have three bays and would measure approximately 60,000 square feet and have offices and shop space.</a:t>
            </a:r>
          </a:p>
          <a:p>
            <a:pPr marL="0" indent="0">
              <a:lnSpc>
                <a:spcPct val="90000"/>
              </a:lnSpc>
              <a:buNone/>
            </a:pPr>
            <a:endParaRPr lang="en-US" sz="1400">
              <a:cs typeface="Calibri"/>
            </a:endParaRPr>
          </a:p>
          <a:p>
            <a:pPr marL="0" indent="0">
              <a:lnSpc>
                <a:spcPct val="90000"/>
              </a:lnSpc>
              <a:buNone/>
            </a:pPr>
            <a:r>
              <a:rPr lang="en-US" sz="1400">
                <a:cs typeface="Calibri"/>
              </a:rPr>
              <a:t>Status:  Selected Design/Build Firm and waiting for Environmental Assessment (EA) to be approved for adjacent </a:t>
            </a:r>
            <a:r>
              <a:rPr lang="en-US" sz="1400" err="1">
                <a:cs typeface="Calibri"/>
              </a:rPr>
              <a:t>taxilane</a:t>
            </a:r>
            <a:r>
              <a:rPr lang="en-US" sz="1400">
                <a:cs typeface="Calibri"/>
              </a:rPr>
              <a:t> and ramp.</a:t>
            </a:r>
          </a:p>
          <a:p>
            <a:pPr marL="0" indent="0">
              <a:lnSpc>
                <a:spcPct val="90000"/>
              </a:lnSpc>
              <a:buNone/>
            </a:pPr>
            <a:endParaRPr lang="en-US" sz="1400">
              <a:cs typeface="Calibri"/>
            </a:endParaRPr>
          </a:p>
          <a:p>
            <a:pPr marL="0" indent="0">
              <a:lnSpc>
                <a:spcPct val="90000"/>
              </a:lnSpc>
              <a:buNone/>
            </a:pPr>
            <a:r>
              <a:rPr lang="en-US" sz="1400">
                <a:cs typeface="Calibri"/>
              </a:rPr>
              <a:t>Estimated Competition: 3rd Quarter 2025</a:t>
            </a:r>
          </a:p>
          <a:p>
            <a:pPr marL="0" indent="0">
              <a:lnSpc>
                <a:spcPct val="90000"/>
              </a:lnSpc>
              <a:buNone/>
            </a:pPr>
            <a:endParaRPr lang="en-US" sz="1400">
              <a:cs typeface="Calibri"/>
            </a:endParaRPr>
          </a:p>
          <a:p>
            <a:pPr marL="0" indent="0">
              <a:lnSpc>
                <a:spcPct val="90000"/>
              </a:lnSpc>
              <a:buNone/>
            </a:pPr>
            <a:r>
              <a:rPr lang="en-US" sz="1400">
                <a:cs typeface="Calibri"/>
              </a:rPr>
              <a:t>Total Budget $14,900,000</a:t>
            </a:r>
            <a:endParaRPr lang="en-US" sz="1400"/>
          </a:p>
          <a:p>
            <a:pPr marL="0" indent="0">
              <a:lnSpc>
                <a:spcPct val="90000"/>
              </a:lnSpc>
              <a:buNone/>
            </a:pPr>
            <a:r>
              <a:rPr lang="en-US" sz="1400">
                <a:cs typeface="Calibri"/>
              </a:rPr>
              <a:t>State Capital Infrastructure Funds (SCIF) 100%</a:t>
            </a:r>
          </a:p>
          <a:p>
            <a:pPr>
              <a:lnSpc>
                <a:spcPct val="90000"/>
              </a:lnSpc>
            </a:pPr>
            <a:endParaRPr lang="en-US" sz="1400">
              <a:cs typeface="Calibri"/>
            </a:endParaRPr>
          </a:p>
        </p:txBody>
      </p:sp>
      <p:pic>
        <p:nvPicPr>
          <p:cNvPr id="2" name="Picture 1">
            <a:extLst>
              <a:ext uri="{FF2B5EF4-FFF2-40B4-BE49-F238E27FC236}">
                <a16:creationId xmlns:a16="http://schemas.microsoft.com/office/drawing/2014/main" id="{4E55304C-2706-59D8-8293-651AE68BB421}"/>
              </a:ext>
            </a:extLst>
          </p:cNvPr>
          <p:cNvPicPr>
            <a:picLocks noChangeAspect="1"/>
          </p:cNvPicPr>
          <p:nvPr/>
        </p:nvPicPr>
        <p:blipFill>
          <a:blip r:embed="rId3"/>
          <a:stretch>
            <a:fillRect/>
          </a:stretch>
        </p:blipFill>
        <p:spPr>
          <a:xfrm>
            <a:off x="5075602" y="517600"/>
            <a:ext cx="3633376" cy="2743200"/>
          </a:xfrm>
          <a:prstGeom prst="rect">
            <a:avLst/>
          </a:prstGeom>
        </p:spPr>
      </p:pic>
      <p:pic>
        <p:nvPicPr>
          <p:cNvPr id="4" name="Picture 3">
            <a:extLst>
              <a:ext uri="{FF2B5EF4-FFF2-40B4-BE49-F238E27FC236}">
                <a16:creationId xmlns:a16="http://schemas.microsoft.com/office/drawing/2014/main" id="{2E03E876-5722-905A-187F-10A5C6A4CF16}"/>
              </a:ext>
            </a:extLst>
          </p:cNvPr>
          <p:cNvPicPr>
            <a:picLocks noChangeAspect="1"/>
          </p:cNvPicPr>
          <p:nvPr/>
        </p:nvPicPr>
        <p:blipFill>
          <a:blip r:embed="rId4"/>
          <a:stretch>
            <a:fillRect/>
          </a:stretch>
        </p:blipFill>
        <p:spPr>
          <a:xfrm>
            <a:off x="4965192" y="3605799"/>
            <a:ext cx="3854196" cy="2389601"/>
          </a:xfrm>
          <a:prstGeom prst="rect">
            <a:avLst/>
          </a:prstGeom>
        </p:spPr>
      </p:pic>
    </p:spTree>
    <p:extLst>
      <p:ext uri="{BB962C8B-B14F-4D97-AF65-F5344CB8AC3E}">
        <p14:creationId xmlns:p14="http://schemas.microsoft.com/office/powerpoint/2010/main" val="2470443803"/>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8" name="Rectangle 513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8" name="Rectangle 512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Title 1"/>
          <p:cNvSpPr>
            <a:spLocks noGrp="1"/>
          </p:cNvSpPr>
          <p:nvPr>
            <p:ph type="title"/>
          </p:nvPr>
        </p:nvSpPr>
        <p:spPr>
          <a:xfrm>
            <a:off x="630936" y="548640"/>
            <a:ext cx="2700645" cy="5431536"/>
          </a:xfrm>
        </p:spPr>
        <p:txBody>
          <a:bodyPr>
            <a:normAutofit/>
          </a:bodyPr>
          <a:lstStyle/>
          <a:p>
            <a:r>
              <a:rPr lang="en-US" sz="4700">
                <a:cs typeface="Calibri"/>
              </a:rPr>
              <a:t>Other Capital Projects</a:t>
            </a:r>
          </a:p>
        </p:txBody>
      </p:sp>
      <p:sp>
        <p:nvSpPr>
          <p:cNvPr id="513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Content Placeholder 2"/>
          <p:cNvSpPr>
            <a:spLocks noGrp="1"/>
          </p:cNvSpPr>
          <p:nvPr>
            <p:ph idx="1"/>
          </p:nvPr>
        </p:nvSpPr>
        <p:spPr>
          <a:xfrm>
            <a:off x="3844813" y="552091"/>
            <a:ext cx="4668251" cy="5431536"/>
          </a:xfrm>
        </p:spPr>
        <p:txBody>
          <a:bodyPr vert="horz" lIns="91440" tIns="45720" rIns="91440" bIns="45720" rtlCol="0" anchor="ctr">
            <a:normAutofit/>
          </a:bodyPr>
          <a:lstStyle/>
          <a:p>
            <a:pPr marL="0" indent="0">
              <a:lnSpc>
                <a:spcPct val="90000"/>
              </a:lnSpc>
              <a:buNone/>
            </a:pPr>
            <a:r>
              <a:rPr lang="en-US" sz="1600">
                <a:cs typeface="Calibri"/>
              </a:rPr>
              <a:t>Piedmont Propulsion "Pit" - Public Bid</a:t>
            </a:r>
          </a:p>
          <a:p>
            <a:pPr marL="0" indent="0">
              <a:lnSpc>
                <a:spcPct val="90000"/>
              </a:lnSpc>
              <a:buNone/>
            </a:pPr>
            <a:endParaRPr lang="en-US" sz="1600">
              <a:cs typeface="Calibri"/>
            </a:endParaRPr>
          </a:p>
          <a:p>
            <a:pPr marL="0" indent="0">
              <a:lnSpc>
                <a:spcPct val="90000"/>
              </a:lnSpc>
              <a:buNone/>
            </a:pPr>
            <a:r>
              <a:rPr lang="en-US" sz="1600">
                <a:cs typeface="Calibri"/>
              </a:rPr>
              <a:t>Brushy Fork Creek Mitigation – Design Firm Selected</a:t>
            </a:r>
          </a:p>
          <a:p>
            <a:pPr lvl="1">
              <a:lnSpc>
                <a:spcPct val="90000"/>
              </a:lnSpc>
              <a:buFont typeface="Calibri" pitchFamily="34" charset="0"/>
              <a:buChar char="-"/>
            </a:pPr>
            <a:r>
              <a:rPr lang="en-US" sz="1600">
                <a:cs typeface="Calibri"/>
              </a:rPr>
              <a:t>NC Land &amp; Water Grant ($300k) </a:t>
            </a:r>
          </a:p>
          <a:p>
            <a:pPr lvl="1">
              <a:lnSpc>
                <a:spcPct val="90000"/>
              </a:lnSpc>
              <a:buFont typeface="Calibri" pitchFamily="34" charset="0"/>
              <a:buChar char="-"/>
            </a:pPr>
            <a:r>
              <a:rPr lang="en-US" sz="1600">
                <a:cs typeface="Calibri"/>
              </a:rPr>
              <a:t>County Grant Match ($90k) </a:t>
            </a:r>
            <a:endParaRPr lang="en-US"/>
          </a:p>
          <a:p>
            <a:pPr lvl="1">
              <a:lnSpc>
                <a:spcPct val="90000"/>
              </a:lnSpc>
              <a:buFont typeface="Calibri" pitchFamily="34" charset="0"/>
              <a:buChar char="-"/>
            </a:pPr>
            <a:r>
              <a:rPr lang="en-US" sz="1600">
                <a:cs typeface="Calibri"/>
              </a:rPr>
              <a:t>City (&lt; 300K)</a:t>
            </a:r>
          </a:p>
          <a:p>
            <a:pPr lvl="1">
              <a:lnSpc>
                <a:spcPct val="90000"/>
              </a:lnSpc>
              <a:buFont typeface="Calibri" pitchFamily="34" charset="0"/>
              <a:buChar char="-"/>
            </a:pPr>
            <a:endParaRPr lang="en-US" sz="1600">
              <a:cs typeface="Calibri"/>
            </a:endParaRPr>
          </a:p>
          <a:p>
            <a:pPr marL="0" indent="0">
              <a:lnSpc>
                <a:spcPct val="90000"/>
              </a:lnSpc>
              <a:buNone/>
            </a:pPr>
            <a:r>
              <a:rPr lang="en-US" sz="1600">
                <a:cs typeface="Calibri"/>
              </a:rPr>
              <a:t>3820 Hangar Doors – Under Design</a:t>
            </a:r>
          </a:p>
          <a:p>
            <a:pPr marL="0" indent="0">
              <a:lnSpc>
                <a:spcPct val="90000"/>
              </a:lnSpc>
              <a:buNone/>
            </a:pPr>
            <a:endParaRPr lang="en-US" sz="1600">
              <a:cs typeface="Calibri"/>
            </a:endParaRPr>
          </a:p>
          <a:p>
            <a:pPr marL="0" indent="0">
              <a:lnSpc>
                <a:spcPct val="90000"/>
              </a:lnSpc>
              <a:buNone/>
            </a:pPr>
            <a:r>
              <a:rPr lang="en-US" sz="1600">
                <a:cs typeface="Calibri"/>
              </a:rPr>
              <a:t>Engineering Material Arresting System (EMAS) Restoration – Under consideration for funding STI Prioritization 7 NCDOT</a:t>
            </a:r>
          </a:p>
          <a:p>
            <a:pPr marL="0" indent="0">
              <a:lnSpc>
                <a:spcPct val="90000"/>
              </a:lnSpc>
              <a:buNone/>
            </a:pPr>
            <a:endParaRPr lang="en-US" sz="1600">
              <a:cs typeface="Calibri"/>
            </a:endParaRPr>
          </a:p>
          <a:p>
            <a:pPr marL="0" indent="0">
              <a:lnSpc>
                <a:spcPct val="90000"/>
              </a:lnSpc>
              <a:buNone/>
            </a:pPr>
            <a:r>
              <a:rPr lang="en-US" sz="1600">
                <a:cs typeface="Calibri"/>
              </a:rPr>
              <a:t>Landfill Redevelopment – Reviewing Proposals</a:t>
            </a:r>
          </a:p>
          <a:p>
            <a:pPr marL="0" indent="0">
              <a:lnSpc>
                <a:spcPct val="90000"/>
              </a:lnSpc>
              <a:buNone/>
            </a:pPr>
            <a:endParaRPr lang="en-US" sz="1600">
              <a:cs typeface="Calibri"/>
            </a:endParaRPr>
          </a:p>
        </p:txBody>
      </p:sp>
    </p:spTree>
    <p:extLst>
      <p:ext uri="{BB962C8B-B14F-4D97-AF65-F5344CB8AC3E}">
        <p14:creationId xmlns:p14="http://schemas.microsoft.com/office/powerpoint/2010/main" val="4112354226"/>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A5E1B-E553-A0C0-F0EC-A41AFD0283D2}"/>
              </a:ext>
            </a:extLst>
          </p:cNvPr>
          <p:cNvSpPr>
            <a:spLocks noGrp="1"/>
          </p:cNvSpPr>
          <p:nvPr>
            <p:ph type="title"/>
          </p:nvPr>
        </p:nvSpPr>
        <p:spPr/>
        <p:txBody>
          <a:bodyPr>
            <a:normAutofit fontScale="90000"/>
          </a:bodyPr>
          <a:lstStyle/>
          <a:p>
            <a:r>
              <a:rPr lang="en-US">
                <a:cs typeface="Calibri"/>
              </a:rPr>
              <a:t>Forsyth County Project Planner </a:t>
            </a:r>
            <a:br>
              <a:rPr lang="en-US">
                <a:cs typeface="Calibri"/>
              </a:rPr>
            </a:br>
            <a:r>
              <a:rPr lang="en-US">
                <a:cs typeface="Calibri"/>
              </a:rPr>
              <a:t>Airport</a:t>
            </a:r>
          </a:p>
        </p:txBody>
      </p:sp>
      <p:sp>
        <p:nvSpPr>
          <p:cNvPr id="4" name="Slide Number Placeholder 3">
            <a:extLst>
              <a:ext uri="{FF2B5EF4-FFF2-40B4-BE49-F238E27FC236}">
                <a16:creationId xmlns:a16="http://schemas.microsoft.com/office/drawing/2014/main" id="{3E64B8E0-10FB-7608-65CD-F69C0605DDFB}"/>
              </a:ext>
            </a:extLst>
          </p:cNvPr>
          <p:cNvSpPr>
            <a:spLocks noGrp="1"/>
          </p:cNvSpPr>
          <p:nvPr>
            <p:ph type="sldNum" sz="quarter" idx="12"/>
          </p:nvPr>
        </p:nvSpPr>
        <p:spPr/>
        <p:txBody>
          <a:bodyPr/>
          <a:lstStyle/>
          <a:p>
            <a:fld id="{7D218E92-A2D6-4D6E-8A9C-578A3389396D}" type="slidenum">
              <a:rPr lang="en-US" smtClean="0"/>
              <a:pPr/>
              <a:t>48</a:t>
            </a:fld>
            <a:endParaRPr lang="en-US"/>
          </a:p>
        </p:txBody>
      </p:sp>
      <p:pic>
        <p:nvPicPr>
          <p:cNvPr id="3" name="Content Placeholder 2">
            <a:extLst>
              <a:ext uri="{FF2B5EF4-FFF2-40B4-BE49-F238E27FC236}">
                <a16:creationId xmlns:a16="http://schemas.microsoft.com/office/drawing/2014/main" id="{A45C5BE6-7659-D2FF-D089-A945F84B5B3B}"/>
              </a:ext>
            </a:extLst>
          </p:cNvPr>
          <p:cNvPicPr>
            <a:picLocks noGrp="1" noChangeAspect="1"/>
          </p:cNvPicPr>
          <p:nvPr>
            <p:ph idx="1"/>
          </p:nvPr>
        </p:nvPicPr>
        <p:blipFill rotWithShape="1">
          <a:blip r:embed="rId2"/>
          <a:srcRect l="3316" t="6609" r="2967" b="39655"/>
          <a:stretch/>
        </p:blipFill>
        <p:spPr>
          <a:xfrm>
            <a:off x="104384" y="1769054"/>
            <a:ext cx="8921497" cy="3406209"/>
          </a:xfrm>
        </p:spPr>
      </p:pic>
    </p:spTree>
    <p:extLst>
      <p:ext uri="{BB962C8B-B14F-4D97-AF65-F5344CB8AC3E}">
        <p14:creationId xmlns:p14="http://schemas.microsoft.com/office/powerpoint/2010/main" val="4252173917"/>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3FFA18-04AD-4240-8BB3-4D52839D5222}"/>
              </a:ext>
            </a:extLst>
          </p:cNvPr>
          <p:cNvSpPr>
            <a:spLocks noGrp="1"/>
          </p:cNvSpPr>
          <p:nvPr>
            <p:ph idx="1"/>
          </p:nvPr>
        </p:nvSpPr>
        <p:spPr>
          <a:xfrm>
            <a:off x="1028699" y="1897784"/>
            <a:ext cx="7293023" cy="4103771"/>
          </a:xfrm>
        </p:spPr>
        <p:txBody>
          <a:bodyPr vert="horz" lIns="91440" tIns="45720" rIns="91440" bIns="45720" rtlCol="0" anchor="ctr">
            <a:normAutofit/>
          </a:bodyPr>
          <a:lstStyle/>
          <a:p>
            <a:pPr marL="0" indent="0" algn="ctr">
              <a:buNone/>
            </a:pPr>
            <a:r>
              <a:rPr lang="en-US" sz="3600" b="1">
                <a:cs typeface="Calibri"/>
              </a:rPr>
              <a:t>Economic Development Update</a:t>
            </a:r>
            <a:endParaRPr lang="en-US" sz="3600">
              <a:cs typeface="Calibri"/>
            </a:endParaRPr>
          </a:p>
        </p:txBody>
      </p:sp>
      <p:sp>
        <p:nvSpPr>
          <p:cNvPr id="4" name="Slide Number Placeholder 3">
            <a:extLst>
              <a:ext uri="{FF2B5EF4-FFF2-40B4-BE49-F238E27FC236}">
                <a16:creationId xmlns:a16="http://schemas.microsoft.com/office/drawing/2014/main" id="{3456666D-81C3-7C7C-9E9E-CA3DD6BE159A}"/>
              </a:ext>
            </a:extLst>
          </p:cNvPr>
          <p:cNvSpPr>
            <a:spLocks noGrp="1"/>
          </p:cNvSpPr>
          <p:nvPr>
            <p:ph type="sldNum" sz="quarter" idx="12"/>
          </p:nvPr>
        </p:nvSpPr>
        <p:spPr>
          <a:xfrm>
            <a:off x="8778240" y="6455431"/>
            <a:ext cx="334434" cy="365125"/>
          </a:xfrm>
        </p:spPr>
        <p:txBody>
          <a:bodyPr>
            <a:normAutofit/>
          </a:bodyPr>
          <a:lstStyle/>
          <a:p>
            <a:pPr>
              <a:spcAft>
                <a:spcPts val="600"/>
              </a:spcAft>
            </a:pPr>
            <a:fld id="{7D218E92-A2D6-4D6E-8A9C-578A3389396D}" type="slidenum">
              <a:rPr lang="en-US" sz="1000">
                <a:solidFill>
                  <a:schemeClr val="tx1">
                    <a:lumMod val="50000"/>
                    <a:lumOff val="50000"/>
                  </a:schemeClr>
                </a:solidFill>
              </a:rPr>
              <a:pPr>
                <a:spcAft>
                  <a:spcPts val="600"/>
                </a:spcAft>
              </a:pPr>
              <a:t>49</a:t>
            </a:fld>
            <a:endParaRPr lang="en-US" sz="1000">
              <a:solidFill>
                <a:schemeClr val="tx1">
                  <a:lumMod val="50000"/>
                  <a:lumOff val="50000"/>
                </a:schemeClr>
              </a:solidFill>
            </a:endParaRPr>
          </a:p>
        </p:txBody>
      </p:sp>
    </p:spTree>
    <p:extLst>
      <p:ext uri="{BB962C8B-B14F-4D97-AF65-F5344CB8AC3E}">
        <p14:creationId xmlns:p14="http://schemas.microsoft.com/office/powerpoint/2010/main" val="1326144282"/>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t>Reroofing Projects</a:t>
            </a:r>
          </a:p>
        </p:txBody>
      </p:sp>
      <p:sp>
        <p:nvSpPr>
          <p:cNvPr id="5123" name="Content Placeholder 2"/>
          <p:cNvSpPr>
            <a:spLocks noGrp="1"/>
          </p:cNvSpPr>
          <p:nvPr>
            <p:ph idx="1"/>
          </p:nvPr>
        </p:nvSpPr>
        <p:spPr>
          <a:xfrm>
            <a:off x="457200" y="1600200"/>
            <a:ext cx="8382000" cy="4678462"/>
          </a:xfrm>
        </p:spPr>
        <p:txBody>
          <a:bodyPr vert="horz" lIns="91440" tIns="45720" rIns="91440" bIns="45720" rtlCol="0" anchor="t">
            <a:noAutofit/>
          </a:bodyPr>
          <a:lstStyle/>
          <a:p>
            <a:r>
              <a:rPr lang="en-US" sz="2000">
                <a:cs typeface="Calibri"/>
              </a:rPr>
              <a:t>DSS Reroofing</a:t>
            </a:r>
          </a:p>
          <a:p>
            <a:pPr lvl="1"/>
            <a:r>
              <a:rPr lang="en-US" sz="2000">
                <a:cs typeface="Calibri"/>
              </a:rPr>
              <a:t>REI Engineers was selected to provide design services for the project. Anticipate bidding the project Q1 2024.</a:t>
            </a:r>
          </a:p>
          <a:p>
            <a:pPr lvl="1"/>
            <a:r>
              <a:rPr lang="en-US" sz="2000">
                <a:cs typeface="Calibri"/>
              </a:rPr>
              <a:t>Budget $2M</a:t>
            </a:r>
          </a:p>
          <a:p>
            <a:r>
              <a:rPr lang="en-US" sz="2000">
                <a:cs typeface="Calibri"/>
              </a:rPr>
              <a:t>Walkertown Library Reroofing</a:t>
            </a:r>
          </a:p>
          <a:p>
            <a:pPr lvl="1"/>
            <a:r>
              <a:rPr lang="en-US" sz="2000">
                <a:cs typeface="Calibri"/>
              </a:rPr>
              <a:t>Atlas Engineering selected to provide design services for the project. Anticipate bidding the project Q1 2024.</a:t>
            </a:r>
          </a:p>
          <a:p>
            <a:pPr lvl="1"/>
            <a:r>
              <a:rPr lang="en-US" sz="2000">
                <a:cs typeface="Calibri"/>
              </a:rPr>
              <a:t>Budget $450k</a:t>
            </a:r>
          </a:p>
          <a:p>
            <a:r>
              <a:rPr lang="en-US" sz="2000">
                <a:cs typeface="Calibri"/>
              </a:rPr>
              <a:t>Youth Detention Center Reroofing</a:t>
            </a:r>
          </a:p>
          <a:p>
            <a:pPr lvl="1"/>
            <a:r>
              <a:rPr lang="en-US" sz="2000">
                <a:cs typeface="Calibri"/>
              </a:rPr>
              <a:t>Project was designed by Wolf Trail Engineering and is currently out to bid. Anticipate work starting Q1 2024.</a:t>
            </a:r>
          </a:p>
          <a:p>
            <a:pPr lvl="1"/>
            <a:r>
              <a:rPr lang="en-US" sz="2000">
                <a:cs typeface="Calibri"/>
              </a:rPr>
              <a:t>Budget $450k</a:t>
            </a:r>
          </a:p>
          <a:p>
            <a:pPr lvl="1"/>
            <a:endParaRPr lang="en-US" sz="2200">
              <a:cs typeface="Calibri"/>
            </a:endParaRPr>
          </a:p>
          <a:p>
            <a:endParaRPr lang="en-US" sz="2600">
              <a:cs typeface="Calibri"/>
            </a:endParaRPr>
          </a:p>
        </p:txBody>
      </p:sp>
    </p:spTree>
    <p:extLst>
      <p:ext uri="{BB962C8B-B14F-4D97-AF65-F5344CB8AC3E}">
        <p14:creationId xmlns:p14="http://schemas.microsoft.com/office/powerpoint/2010/main" val="1737821089"/>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t>Tanglewood Business Park</a:t>
            </a:r>
          </a:p>
        </p:txBody>
      </p:sp>
      <p:sp>
        <p:nvSpPr>
          <p:cNvPr id="5123" name="Content Placeholder 2"/>
          <p:cNvSpPr>
            <a:spLocks noGrp="1"/>
          </p:cNvSpPr>
          <p:nvPr>
            <p:ph idx="1"/>
          </p:nvPr>
        </p:nvSpPr>
        <p:spPr>
          <a:xfrm>
            <a:off x="457200" y="1600200"/>
            <a:ext cx="3953516" cy="4678462"/>
          </a:xfrm>
        </p:spPr>
        <p:txBody>
          <a:bodyPr vert="horz" lIns="91440" tIns="45720" rIns="91440" bIns="45720" rtlCol="0" anchor="t">
            <a:noAutofit/>
          </a:bodyPr>
          <a:lstStyle/>
          <a:p>
            <a:r>
              <a:rPr lang="en-US" sz="2600">
                <a:cs typeface="Calibri"/>
              </a:rPr>
              <a:t>County owned parcel south of Tanglewood Park</a:t>
            </a:r>
          </a:p>
          <a:p>
            <a:r>
              <a:rPr lang="en-US" sz="2600">
                <a:cs typeface="Calibri"/>
              </a:rPr>
              <a:t>Identified highest and best use as Business Park</a:t>
            </a:r>
          </a:p>
          <a:p>
            <a:pPr lvl="1"/>
            <a:r>
              <a:rPr lang="en-US" sz="2200">
                <a:cs typeface="Calibri"/>
              </a:rPr>
              <a:t>Adjacent to current industrial use</a:t>
            </a:r>
          </a:p>
          <a:p>
            <a:pPr lvl="1"/>
            <a:r>
              <a:rPr lang="en-US" sz="2200">
                <a:cs typeface="Calibri"/>
              </a:rPr>
              <a:t>Potential for rail access</a:t>
            </a:r>
          </a:p>
          <a:p>
            <a:r>
              <a:rPr lang="en-US" sz="2600">
                <a:cs typeface="Calibri"/>
              </a:rPr>
              <a:t>Completed feasibility study and concept plan in 2016</a:t>
            </a:r>
          </a:p>
          <a:p>
            <a:pPr lvl="1"/>
            <a:endParaRPr lang="en-US" sz="2200">
              <a:cs typeface="Calibri"/>
            </a:endParaRPr>
          </a:p>
        </p:txBody>
      </p:sp>
      <p:pic>
        <p:nvPicPr>
          <p:cNvPr id="2" name="Picture 1">
            <a:extLst>
              <a:ext uri="{FF2B5EF4-FFF2-40B4-BE49-F238E27FC236}">
                <a16:creationId xmlns:a16="http://schemas.microsoft.com/office/drawing/2014/main" id="{4E1ED001-A996-92EC-7A20-CBD702AAB276}"/>
              </a:ext>
            </a:extLst>
          </p:cNvPr>
          <p:cNvPicPr>
            <a:picLocks noChangeAspect="1"/>
          </p:cNvPicPr>
          <p:nvPr/>
        </p:nvPicPr>
        <p:blipFill>
          <a:blip r:embed="rId3"/>
          <a:stretch>
            <a:fillRect/>
          </a:stretch>
        </p:blipFill>
        <p:spPr>
          <a:xfrm>
            <a:off x="4758571" y="1595113"/>
            <a:ext cx="4116849" cy="5041422"/>
          </a:xfrm>
          <a:prstGeom prst="rect">
            <a:avLst/>
          </a:prstGeom>
        </p:spPr>
      </p:pic>
    </p:spTree>
    <p:extLst>
      <p:ext uri="{BB962C8B-B14F-4D97-AF65-F5344CB8AC3E}">
        <p14:creationId xmlns:p14="http://schemas.microsoft.com/office/powerpoint/2010/main" val="1647697001"/>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t>Tanglewood Business Park</a:t>
            </a:r>
          </a:p>
        </p:txBody>
      </p:sp>
      <p:sp>
        <p:nvSpPr>
          <p:cNvPr id="5123" name="Content Placeholder 2"/>
          <p:cNvSpPr>
            <a:spLocks noGrp="1"/>
          </p:cNvSpPr>
          <p:nvPr>
            <p:ph idx="1"/>
          </p:nvPr>
        </p:nvSpPr>
        <p:spPr>
          <a:xfrm>
            <a:off x="457200" y="1600200"/>
            <a:ext cx="8310242" cy="4678462"/>
          </a:xfrm>
        </p:spPr>
        <p:txBody>
          <a:bodyPr vert="horz" lIns="91440" tIns="45720" rIns="91440" bIns="45720" rtlCol="0" anchor="t">
            <a:noAutofit/>
          </a:bodyPr>
          <a:lstStyle/>
          <a:p>
            <a:r>
              <a:rPr lang="en-US" sz="2600">
                <a:cs typeface="Calibri"/>
              </a:rPr>
              <a:t>Goal is to create an employment center compatible with surrounding area</a:t>
            </a:r>
          </a:p>
          <a:p>
            <a:pPr lvl="1"/>
            <a:r>
              <a:rPr lang="en-US" sz="2200">
                <a:cs typeface="Calibri"/>
              </a:rPr>
              <a:t>Industrial Park</a:t>
            </a:r>
          </a:p>
          <a:p>
            <a:pPr lvl="1"/>
            <a:r>
              <a:rPr lang="en-US" sz="2200">
                <a:cs typeface="Calibri"/>
              </a:rPr>
              <a:t>Residential Communities</a:t>
            </a:r>
          </a:p>
          <a:p>
            <a:pPr lvl="1"/>
            <a:r>
              <a:rPr lang="en-US" sz="2200">
                <a:cs typeface="Calibri"/>
              </a:rPr>
              <a:t>Tanglewood Park</a:t>
            </a:r>
          </a:p>
          <a:p>
            <a:r>
              <a:rPr lang="en-US" sz="2600">
                <a:cs typeface="Calibri"/>
              </a:rPr>
              <a:t>Currently zoned both residential and general industrial</a:t>
            </a:r>
          </a:p>
          <a:p>
            <a:pPr lvl="1"/>
            <a:r>
              <a:rPr lang="en-US" sz="2200">
                <a:cs typeface="Calibri"/>
              </a:rPr>
              <a:t>County developed and recorded Protective Covenants further limiting uses on the property</a:t>
            </a:r>
          </a:p>
          <a:p>
            <a:r>
              <a:rPr lang="en-US" sz="2600">
                <a:cs typeface="Calibri"/>
              </a:rPr>
              <a:t>Greater Winston-Salem, Inc marketing  property</a:t>
            </a:r>
          </a:p>
          <a:p>
            <a:pPr lvl="1"/>
            <a:r>
              <a:rPr lang="en-US" sz="2200">
                <a:cs typeface="Calibri"/>
              </a:rPr>
              <a:t>Restricted to clean, high-tech manufacturing, research and office</a:t>
            </a:r>
          </a:p>
          <a:p>
            <a:endParaRPr lang="en-US" sz="2600">
              <a:cs typeface="Calibri"/>
            </a:endParaRPr>
          </a:p>
          <a:p>
            <a:endParaRPr lang="en-US" sz="2600">
              <a:cs typeface="Calibri"/>
            </a:endParaRPr>
          </a:p>
          <a:p>
            <a:pPr lvl="1"/>
            <a:endParaRPr lang="en-US" sz="2200">
              <a:cs typeface="Calibri"/>
            </a:endParaRPr>
          </a:p>
          <a:p>
            <a:pPr lvl="1"/>
            <a:endParaRPr lang="en-US" sz="2200">
              <a:cs typeface="Calibri"/>
            </a:endParaRPr>
          </a:p>
        </p:txBody>
      </p:sp>
    </p:spTree>
    <p:extLst>
      <p:ext uri="{BB962C8B-B14F-4D97-AF65-F5344CB8AC3E}">
        <p14:creationId xmlns:p14="http://schemas.microsoft.com/office/powerpoint/2010/main" val="2771323325"/>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t>TBP Development Activity to Date</a:t>
            </a:r>
          </a:p>
        </p:txBody>
      </p:sp>
      <p:sp>
        <p:nvSpPr>
          <p:cNvPr id="5123" name="Content Placeholder 2"/>
          <p:cNvSpPr>
            <a:spLocks noGrp="1"/>
          </p:cNvSpPr>
          <p:nvPr>
            <p:ph idx="1"/>
          </p:nvPr>
        </p:nvSpPr>
        <p:spPr>
          <a:xfrm>
            <a:off x="457200" y="1600200"/>
            <a:ext cx="8310242" cy="4678462"/>
          </a:xfrm>
        </p:spPr>
        <p:txBody>
          <a:bodyPr vert="horz" lIns="91440" tIns="45720" rIns="91440" bIns="45720" rtlCol="0" anchor="t">
            <a:noAutofit/>
          </a:bodyPr>
          <a:lstStyle/>
          <a:p>
            <a:r>
              <a:rPr lang="en-US" sz="2600">
                <a:cs typeface="Calibri"/>
              </a:rPr>
              <a:t>Conducted pre-development due diligence</a:t>
            </a:r>
          </a:p>
          <a:p>
            <a:pPr lvl="1"/>
            <a:r>
              <a:rPr lang="en-US" sz="2200">
                <a:cs typeface="Calibri"/>
              </a:rPr>
              <a:t>Phase I</a:t>
            </a:r>
          </a:p>
          <a:p>
            <a:pPr lvl="1"/>
            <a:r>
              <a:rPr lang="en-US" sz="2200">
                <a:cs typeface="Calibri"/>
              </a:rPr>
              <a:t>Wetlands</a:t>
            </a:r>
          </a:p>
          <a:p>
            <a:pPr lvl="1"/>
            <a:r>
              <a:rPr lang="en-US" sz="2200">
                <a:cs typeface="Calibri"/>
              </a:rPr>
              <a:t>Geo Tech</a:t>
            </a:r>
          </a:p>
          <a:p>
            <a:pPr lvl="1"/>
            <a:r>
              <a:rPr lang="en-US" sz="2200">
                <a:cs typeface="Calibri"/>
              </a:rPr>
              <a:t>Surveys</a:t>
            </a:r>
          </a:p>
          <a:p>
            <a:r>
              <a:rPr lang="en-US" sz="2600">
                <a:cs typeface="Calibri"/>
              </a:rPr>
              <a:t>County partnered with City/County Utilities to construct lift station on property</a:t>
            </a:r>
            <a:endParaRPr lang="en-US"/>
          </a:p>
          <a:p>
            <a:pPr lvl="1"/>
            <a:r>
              <a:rPr lang="en-US" sz="2200">
                <a:cs typeface="Calibri"/>
              </a:rPr>
              <a:t>Would serve TBP and surrounding sub-basin</a:t>
            </a:r>
          </a:p>
          <a:p>
            <a:r>
              <a:rPr lang="en-US" sz="2600">
                <a:cs typeface="Calibri"/>
              </a:rPr>
              <a:t>Constructed a stub entrance to property from Idols Rd, crossing the rail tracks</a:t>
            </a:r>
          </a:p>
          <a:p>
            <a:pPr lvl="1"/>
            <a:r>
              <a:rPr lang="en-US" sz="2200">
                <a:cs typeface="Calibri"/>
              </a:rPr>
              <a:t>Ties into temporary construction road running from Topsider Drive to lift station</a:t>
            </a:r>
          </a:p>
          <a:p>
            <a:pPr lvl="1"/>
            <a:endParaRPr lang="en-US" sz="2200">
              <a:cs typeface="Calibri"/>
            </a:endParaRPr>
          </a:p>
          <a:p>
            <a:endParaRPr lang="en-US" sz="2600">
              <a:cs typeface="Calibri"/>
            </a:endParaRPr>
          </a:p>
          <a:p>
            <a:pPr lvl="1"/>
            <a:endParaRPr lang="en-US" sz="2200">
              <a:cs typeface="Calibri"/>
            </a:endParaRPr>
          </a:p>
          <a:p>
            <a:pPr lvl="1"/>
            <a:endParaRPr lang="en-US" sz="2200">
              <a:cs typeface="Calibri"/>
            </a:endParaRPr>
          </a:p>
        </p:txBody>
      </p:sp>
    </p:spTree>
    <p:extLst>
      <p:ext uri="{BB962C8B-B14F-4D97-AF65-F5344CB8AC3E}">
        <p14:creationId xmlns:p14="http://schemas.microsoft.com/office/powerpoint/2010/main" val="922647682"/>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C4776-BD96-D1B3-8C87-03244619B8FD}"/>
              </a:ext>
            </a:extLst>
          </p:cNvPr>
          <p:cNvSpPr>
            <a:spLocks noGrp="1"/>
          </p:cNvSpPr>
          <p:nvPr>
            <p:ph type="title"/>
          </p:nvPr>
        </p:nvSpPr>
        <p:spPr/>
        <p:txBody>
          <a:bodyPr>
            <a:normAutofit/>
          </a:bodyPr>
          <a:lstStyle/>
          <a:p>
            <a:r>
              <a:rPr lang="en-US">
                <a:cs typeface="Calibri"/>
              </a:rPr>
              <a:t>TBP Next Steps</a:t>
            </a:r>
            <a:endParaRPr lang="en-US"/>
          </a:p>
        </p:txBody>
      </p:sp>
      <p:sp>
        <p:nvSpPr>
          <p:cNvPr id="3" name="Content Placeholder 2">
            <a:extLst>
              <a:ext uri="{FF2B5EF4-FFF2-40B4-BE49-F238E27FC236}">
                <a16:creationId xmlns:a16="http://schemas.microsoft.com/office/drawing/2014/main" id="{15B6E2B8-CF4F-2377-9991-A65041409EF8}"/>
              </a:ext>
            </a:extLst>
          </p:cNvPr>
          <p:cNvSpPr>
            <a:spLocks noGrp="1"/>
          </p:cNvSpPr>
          <p:nvPr>
            <p:ph idx="1"/>
          </p:nvPr>
        </p:nvSpPr>
        <p:spPr/>
        <p:txBody>
          <a:bodyPr vert="horz" lIns="91440" tIns="45720" rIns="91440" bIns="45720" rtlCol="0" anchor="t">
            <a:normAutofit fontScale="77500" lnSpcReduction="20000"/>
          </a:bodyPr>
          <a:lstStyle/>
          <a:p>
            <a:r>
              <a:rPr lang="en-US" sz="3000">
                <a:cs typeface="Calibri"/>
              </a:rPr>
              <a:t>Received $2.4M for sewer and water infrastructure from State</a:t>
            </a:r>
          </a:p>
          <a:p>
            <a:pPr lvl="1"/>
            <a:r>
              <a:rPr lang="en-US" sz="2600">
                <a:cs typeface="Calibri"/>
              </a:rPr>
              <a:t>Current contract with Highfill Engineering to determine location, size, and cost estimate for sewer outfall line</a:t>
            </a:r>
          </a:p>
          <a:p>
            <a:pPr lvl="1"/>
            <a:r>
              <a:rPr lang="en-US" sz="2600">
                <a:cs typeface="Calibri"/>
              </a:rPr>
              <a:t>Move forward with construction to serve park and surrounding sub-basin development</a:t>
            </a:r>
          </a:p>
          <a:p>
            <a:pPr lvl="1"/>
            <a:endParaRPr lang="en-US" sz="2600">
              <a:cs typeface="Calibri"/>
            </a:endParaRPr>
          </a:p>
          <a:p>
            <a:r>
              <a:rPr lang="en-US" sz="3000">
                <a:cs typeface="Calibri"/>
              </a:rPr>
              <a:t>Determine strategy for development</a:t>
            </a:r>
            <a:endParaRPr lang="en-US" sz="2600">
              <a:cs typeface="Calibri"/>
            </a:endParaRPr>
          </a:p>
          <a:p>
            <a:pPr lvl="1"/>
            <a:r>
              <a:rPr lang="en-US" sz="2600">
                <a:cs typeface="Calibri"/>
              </a:rPr>
              <a:t>Finalize layout or remain open?</a:t>
            </a:r>
          </a:p>
          <a:p>
            <a:pPr lvl="1"/>
            <a:r>
              <a:rPr lang="en-US" sz="2600">
                <a:cs typeface="Calibri"/>
              </a:rPr>
              <a:t>Extend utilities internally?</a:t>
            </a:r>
          </a:p>
          <a:p>
            <a:pPr lvl="1"/>
            <a:r>
              <a:rPr lang="en-US" sz="2600">
                <a:cs typeface="Calibri"/>
              </a:rPr>
              <a:t>Clear and grade sites?</a:t>
            </a:r>
          </a:p>
          <a:p>
            <a:pPr lvl="1"/>
            <a:endParaRPr lang="en-US" sz="2600">
              <a:cs typeface="Calibri"/>
            </a:endParaRPr>
          </a:p>
          <a:p>
            <a:r>
              <a:rPr lang="en-US" sz="3000">
                <a:cs typeface="Calibri"/>
              </a:rPr>
              <a:t>Funds for development</a:t>
            </a:r>
          </a:p>
          <a:p>
            <a:pPr lvl="1"/>
            <a:r>
              <a:rPr lang="en-US" sz="2600">
                <a:cs typeface="Calibri"/>
              </a:rPr>
              <a:t>Approximately $360k remaining from previous County appropriations</a:t>
            </a:r>
          </a:p>
          <a:p>
            <a:pPr lvl="1"/>
            <a:r>
              <a:rPr lang="en-US" sz="2600">
                <a:cs typeface="Calibri"/>
              </a:rPr>
              <a:t>Applying for grant from </a:t>
            </a:r>
            <a:r>
              <a:rPr lang="en-US" sz="2600" err="1">
                <a:cs typeface="Calibri"/>
              </a:rPr>
              <a:t>GoldenLEAF</a:t>
            </a:r>
            <a:r>
              <a:rPr lang="en-US" sz="2600">
                <a:cs typeface="Calibri"/>
              </a:rPr>
              <a:t> to fund site development costs</a:t>
            </a:r>
          </a:p>
        </p:txBody>
      </p:sp>
      <p:sp>
        <p:nvSpPr>
          <p:cNvPr id="4" name="Slide Number Placeholder 3">
            <a:extLst>
              <a:ext uri="{FF2B5EF4-FFF2-40B4-BE49-F238E27FC236}">
                <a16:creationId xmlns:a16="http://schemas.microsoft.com/office/drawing/2014/main" id="{65E2066F-73DF-40E5-F5A2-AC287A420B96}"/>
              </a:ext>
            </a:extLst>
          </p:cNvPr>
          <p:cNvSpPr>
            <a:spLocks noGrp="1"/>
          </p:cNvSpPr>
          <p:nvPr>
            <p:ph type="sldNum" sz="quarter" idx="12"/>
          </p:nvPr>
        </p:nvSpPr>
        <p:spPr/>
        <p:txBody>
          <a:bodyPr/>
          <a:lstStyle/>
          <a:p>
            <a:fld id="{7D218E92-A2D6-4D6E-8A9C-578A3389396D}" type="slidenum">
              <a:rPr lang="en-US" smtClean="0"/>
              <a:pPr/>
              <a:t>53</a:t>
            </a:fld>
            <a:endParaRPr lang="en-US"/>
          </a:p>
        </p:txBody>
      </p:sp>
    </p:spTree>
    <p:extLst>
      <p:ext uri="{BB962C8B-B14F-4D97-AF65-F5344CB8AC3E}">
        <p14:creationId xmlns:p14="http://schemas.microsoft.com/office/powerpoint/2010/main" val="1619387356"/>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C4776-BD96-D1B3-8C87-03244619B8FD}"/>
              </a:ext>
            </a:extLst>
          </p:cNvPr>
          <p:cNvSpPr>
            <a:spLocks noGrp="1"/>
          </p:cNvSpPr>
          <p:nvPr>
            <p:ph type="title"/>
          </p:nvPr>
        </p:nvSpPr>
        <p:spPr/>
        <p:txBody>
          <a:bodyPr/>
          <a:lstStyle/>
          <a:p>
            <a:r>
              <a:rPr lang="en-US">
                <a:cs typeface="Calibri"/>
              </a:rPr>
              <a:t>Employment Center Identification</a:t>
            </a:r>
            <a:endParaRPr lang="en-US"/>
          </a:p>
        </p:txBody>
      </p:sp>
      <p:sp>
        <p:nvSpPr>
          <p:cNvPr id="3" name="Content Placeholder 2">
            <a:extLst>
              <a:ext uri="{FF2B5EF4-FFF2-40B4-BE49-F238E27FC236}">
                <a16:creationId xmlns:a16="http://schemas.microsoft.com/office/drawing/2014/main" id="{15B6E2B8-CF4F-2377-9991-A65041409EF8}"/>
              </a:ext>
            </a:extLst>
          </p:cNvPr>
          <p:cNvSpPr>
            <a:spLocks noGrp="1"/>
          </p:cNvSpPr>
          <p:nvPr>
            <p:ph idx="1"/>
          </p:nvPr>
        </p:nvSpPr>
        <p:spPr/>
        <p:txBody>
          <a:bodyPr vert="horz" lIns="91440" tIns="45720" rIns="91440" bIns="45720" rtlCol="0" anchor="t">
            <a:normAutofit/>
          </a:bodyPr>
          <a:lstStyle/>
          <a:p>
            <a:r>
              <a:rPr lang="en-US" sz="2800">
                <a:cs typeface="Calibri"/>
              </a:rPr>
              <a:t>Staff presented constraints on future employment center development at Winter Work Session</a:t>
            </a:r>
          </a:p>
          <a:p>
            <a:pPr lvl="1"/>
            <a:r>
              <a:rPr lang="en-US" sz="2500">
                <a:cs typeface="Calibri"/>
              </a:rPr>
              <a:t>Access to sewer largest constraint</a:t>
            </a:r>
          </a:p>
          <a:p>
            <a:r>
              <a:rPr lang="en-US" sz="2800">
                <a:cs typeface="Calibri"/>
              </a:rPr>
              <a:t>State Budget contains $20M for sewer development in Southeast Forsyth</a:t>
            </a:r>
          </a:p>
          <a:p>
            <a:r>
              <a:rPr lang="en-US" sz="2800">
                <a:cs typeface="Calibri"/>
              </a:rPr>
              <a:t>CED, Planning, and Utilities analyzing areas with highest potential</a:t>
            </a:r>
          </a:p>
          <a:p>
            <a:pPr lvl="1"/>
            <a:r>
              <a:rPr lang="en-US" sz="2500">
                <a:cs typeface="Calibri"/>
              </a:rPr>
              <a:t>5 areas identified in Southeast Forsyth Area Plan Update</a:t>
            </a:r>
          </a:p>
        </p:txBody>
      </p:sp>
      <p:sp>
        <p:nvSpPr>
          <p:cNvPr id="4" name="Slide Number Placeholder 3">
            <a:extLst>
              <a:ext uri="{FF2B5EF4-FFF2-40B4-BE49-F238E27FC236}">
                <a16:creationId xmlns:a16="http://schemas.microsoft.com/office/drawing/2014/main" id="{65E2066F-73DF-40E5-F5A2-AC287A420B96}"/>
              </a:ext>
            </a:extLst>
          </p:cNvPr>
          <p:cNvSpPr>
            <a:spLocks noGrp="1"/>
          </p:cNvSpPr>
          <p:nvPr>
            <p:ph type="sldNum" sz="quarter" idx="12"/>
          </p:nvPr>
        </p:nvSpPr>
        <p:spPr/>
        <p:txBody>
          <a:bodyPr/>
          <a:lstStyle/>
          <a:p>
            <a:fld id="{7D218E92-A2D6-4D6E-8A9C-578A3389396D}" type="slidenum">
              <a:rPr lang="en-US" smtClean="0"/>
              <a:pPr/>
              <a:t>54</a:t>
            </a:fld>
            <a:endParaRPr lang="en-US"/>
          </a:p>
        </p:txBody>
      </p:sp>
    </p:spTree>
    <p:extLst>
      <p:ext uri="{BB962C8B-B14F-4D97-AF65-F5344CB8AC3E}">
        <p14:creationId xmlns:p14="http://schemas.microsoft.com/office/powerpoint/2010/main" val="2008778992"/>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D974-BAF8-AC9D-CA4D-8403AE596F96}"/>
              </a:ext>
            </a:extLst>
          </p:cNvPr>
          <p:cNvSpPr>
            <a:spLocks noGrp="1"/>
          </p:cNvSpPr>
          <p:nvPr>
            <p:ph type="title"/>
          </p:nvPr>
        </p:nvSpPr>
        <p:spPr/>
        <p:txBody>
          <a:bodyPr/>
          <a:lstStyle/>
          <a:p>
            <a:r>
              <a:rPr lang="en-US">
                <a:cs typeface="Calibri"/>
              </a:rPr>
              <a:t>Potential Employment Centers</a:t>
            </a:r>
            <a:endParaRPr lang="en-US"/>
          </a:p>
        </p:txBody>
      </p:sp>
      <p:pic>
        <p:nvPicPr>
          <p:cNvPr id="5" name="Content Placeholder 4">
            <a:extLst>
              <a:ext uri="{FF2B5EF4-FFF2-40B4-BE49-F238E27FC236}">
                <a16:creationId xmlns:a16="http://schemas.microsoft.com/office/drawing/2014/main" id="{ABB08343-1D87-4CA6-C42E-C85232B88DE1}"/>
              </a:ext>
            </a:extLst>
          </p:cNvPr>
          <p:cNvPicPr>
            <a:picLocks noGrp="1" noChangeAspect="1"/>
          </p:cNvPicPr>
          <p:nvPr>
            <p:ph idx="1"/>
          </p:nvPr>
        </p:nvPicPr>
        <p:blipFill>
          <a:blip r:embed="rId2"/>
          <a:stretch>
            <a:fillRect/>
          </a:stretch>
        </p:blipFill>
        <p:spPr>
          <a:xfrm>
            <a:off x="741590" y="1764219"/>
            <a:ext cx="7722325" cy="4525963"/>
          </a:xfrm>
        </p:spPr>
      </p:pic>
      <p:sp>
        <p:nvSpPr>
          <p:cNvPr id="4" name="Slide Number Placeholder 3">
            <a:extLst>
              <a:ext uri="{FF2B5EF4-FFF2-40B4-BE49-F238E27FC236}">
                <a16:creationId xmlns:a16="http://schemas.microsoft.com/office/drawing/2014/main" id="{C45C7AC0-52A6-640D-37DA-62408AA3C830}"/>
              </a:ext>
            </a:extLst>
          </p:cNvPr>
          <p:cNvSpPr>
            <a:spLocks noGrp="1"/>
          </p:cNvSpPr>
          <p:nvPr>
            <p:ph type="sldNum" sz="quarter" idx="12"/>
          </p:nvPr>
        </p:nvSpPr>
        <p:spPr/>
        <p:txBody>
          <a:bodyPr/>
          <a:lstStyle/>
          <a:p>
            <a:fld id="{7D218E92-A2D6-4D6E-8A9C-578A3389396D}" type="slidenum">
              <a:rPr lang="en-US" smtClean="0"/>
              <a:pPr/>
              <a:t>55</a:t>
            </a:fld>
            <a:endParaRPr lang="en-US"/>
          </a:p>
        </p:txBody>
      </p:sp>
    </p:spTree>
    <p:extLst>
      <p:ext uri="{BB962C8B-B14F-4D97-AF65-F5344CB8AC3E}">
        <p14:creationId xmlns:p14="http://schemas.microsoft.com/office/powerpoint/2010/main" val="1093319710"/>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1C18E-2316-68C9-6790-1C96C5AEA7DF}"/>
              </a:ext>
            </a:extLst>
          </p:cNvPr>
          <p:cNvSpPr>
            <a:spLocks noGrp="1"/>
          </p:cNvSpPr>
          <p:nvPr>
            <p:ph type="title"/>
          </p:nvPr>
        </p:nvSpPr>
        <p:spPr/>
        <p:txBody>
          <a:bodyPr/>
          <a:lstStyle/>
          <a:p>
            <a:r>
              <a:rPr lang="en-US" err="1">
                <a:cs typeface="Calibri"/>
              </a:rPr>
              <a:t>Wallburg</a:t>
            </a:r>
            <a:r>
              <a:rPr lang="en-US">
                <a:cs typeface="Calibri"/>
              </a:rPr>
              <a:t> Road Area</a:t>
            </a:r>
          </a:p>
        </p:txBody>
      </p:sp>
      <p:sp>
        <p:nvSpPr>
          <p:cNvPr id="3" name="Content Placeholder 2">
            <a:extLst>
              <a:ext uri="{FF2B5EF4-FFF2-40B4-BE49-F238E27FC236}">
                <a16:creationId xmlns:a16="http://schemas.microsoft.com/office/drawing/2014/main" id="{D8248023-700E-64FF-6467-B79BD96253DD}"/>
              </a:ext>
            </a:extLst>
          </p:cNvPr>
          <p:cNvSpPr>
            <a:spLocks noGrp="1"/>
          </p:cNvSpPr>
          <p:nvPr>
            <p:ph idx="1"/>
          </p:nvPr>
        </p:nvSpPr>
        <p:spPr>
          <a:xfrm>
            <a:off x="457200" y="1600201"/>
            <a:ext cx="4159905" cy="4525963"/>
          </a:xfrm>
        </p:spPr>
        <p:txBody>
          <a:bodyPr vert="horz" lIns="91440" tIns="45720" rIns="91440" bIns="45720" rtlCol="0" anchor="t">
            <a:normAutofit/>
          </a:bodyPr>
          <a:lstStyle/>
          <a:p>
            <a:r>
              <a:rPr lang="en-US" sz="2500">
                <a:cs typeface="Calibri"/>
              </a:rPr>
              <a:t>Approximately 250 acres</a:t>
            </a:r>
          </a:p>
          <a:p>
            <a:r>
              <a:rPr lang="en-US" sz="2500">
                <a:cs typeface="Calibri"/>
              </a:rPr>
              <a:t>Adjacent to existing business parks</a:t>
            </a:r>
            <a:endParaRPr lang="en-US">
              <a:cs typeface="Calibri"/>
            </a:endParaRPr>
          </a:p>
          <a:p>
            <a:pPr lvl="1"/>
            <a:r>
              <a:rPr lang="en-US" sz="1700">
                <a:cs typeface="Calibri"/>
              </a:rPr>
              <a:t>Union Cross Business Park </a:t>
            </a:r>
          </a:p>
          <a:p>
            <a:pPr lvl="1"/>
            <a:r>
              <a:rPr lang="en-US" sz="1700">
                <a:cs typeface="Calibri"/>
              </a:rPr>
              <a:t>Ardagh Distribution facility</a:t>
            </a:r>
          </a:p>
          <a:p>
            <a:r>
              <a:rPr lang="en-US" sz="2500">
                <a:cs typeface="Calibri"/>
              </a:rPr>
              <a:t>Proximate to Hwy 311/I-74</a:t>
            </a:r>
          </a:p>
          <a:p>
            <a:r>
              <a:rPr lang="en-US" sz="2500">
                <a:cs typeface="Calibri"/>
              </a:rPr>
              <a:t>Currently zoned large lot residential/agricultural</a:t>
            </a:r>
          </a:p>
          <a:p>
            <a:r>
              <a:rPr lang="en-US" sz="2500">
                <a:cs typeface="Calibri"/>
              </a:rPr>
              <a:t>Preliminary engineering completed for lift station</a:t>
            </a:r>
          </a:p>
        </p:txBody>
      </p:sp>
      <p:sp>
        <p:nvSpPr>
          <p:cNvPr id="4" name="Slide Number Placeholder 3">
            <a:extLst>
              <a:ext uri="{FF2B5EF4-FFF2-40B4-BE49-F238E27FC236}">
                <a16:creationId xmlns:a16="http://schemas.microsoft.com/office/drawing/2014/main" id="{63649B64-06EB-45DF-F879-96E9E9520DDE}"/>
              </a:ext>
            </a:extLst>
          </p:cNvPr>
          <p:cNvSpPr>
            <a:spLocks noGrp="1"/>
          </p:cNvSpPr>
          <p:nvPr>
            <p:ph type="sldNum" sz="quarter" idx="12"/>
          </p:nvPr>
        </p:nvSpPr>
        <p:spPr/>
        <p:txBody>
          <a:bodyPr/>
          <a:lstStyle/>
          <a:p>
            <a:fld id="{7D218E92-A2D6-4D6E-8A9C-578A3389396D}" type="slidenum">
              <a:rPr lang="en-US" smtClean="0"/>
              <a:pPr/>
              <a:t>56</a:t>
            </a:fld>
            <a:endParaRPr lang="en-US"/>
          </a:p>
        </p:txBody>
      </p:sp>
      <p:pic>
        <p:nvPicPr>
          <p:cNvPr id="7" name="Picture 6">
            <a:extLst>
              <a:ext uri="{FF2B5EF4-FFF2-40B4-BE49-F238E27FC236}">
                <a16:creationId xmlns:a16="http://schemas.microsoft.com/office/drawing/2014/main" id="{B0943315-36F0-0722-93DE-84A741787E42}"/>
              </a:ext>
            </a:extLst>
          </p:cNvPr>
          <p:cNvPicPr>
            <a:picLocks noChangeAspect="1"/>
          </p:cNvPicPr>
          <p:nvPr/>
        </p:nvPicPr>
        <p:blipFill>
          <a:blip r:embed="rId2"/>
          <a:stretch>
            <a:fillRect/>
          </a:stretch>
        </p:blipFill>
        <p:spPr>
          <a:xfrm>
            <a:off x="4604804" y="1713818"/>
            <a:ext cx="4260365" cy="4147940"/>
          </a:xfrm>
          <a:prstGeom prst="rect">
            <a:avLst/>
          </a:prstGeom>
        </p:spPr>
      </p:pic>
    </p:spTree>
    <p:extLst>
      <p:ext uri="{BB962C8B-B14F-4D97-AF65-F5344CB8AC3E}">
        <p14:creationId xmlns:p14="http://schemas.microsoft.com/office/powerpoint/2010/main" val="4172874033"/>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C4776-BD96-D1B3-8C87-03244619B8FD}"/>
              </a:ext>
            </a:extLst>
          </p:cNvPr>
          <p:cNvSpPr>
            <a:spLocks noGrp="1"/>
          </p:cNvSpPr>
          <p:nvPr>
            <p:ph type="title"/>
          </p:nvPr>
        </p:nvSpPr>
        <p:spPr/>
        <p:txBody>
          <a:bodyPr/>
          <a:lstStyle/>
          <a:p>
            <a:r>
              <a:rPr lang="en-US">
                <a:cs typeface="Calibri"/>
              </a:rPr>
              <a:t>Employment Center ID Next Steps</a:t>
            </a:r>
            <a:endParaRPr lang="en-US"/>
          </a:p>
        </p:txBody>
      </p:sp>
      <p:sp>
        <p:nvSpPr>
          <p:cNvPr id="3" name="Content Placeholder 2">
            <a:extLst>
              <a:ext uri="{FF2B5EF4-FFF2-40B4-BE49-F238E27FC236}">
                <a16:creationId xmlns:a16="http://schemas.microsoft.com/office/drawing/2014/main" id="{15B6E2B8-CF4F-2377-9991-A65041409EF8}"/>
              </a:ext>
            </a:extLst>
          </p:cNvPr>
          <p:cNvSpPr>
            <a:spLocks noGrp="1"/>
          </p:cNvSpPr>
          <p:nvPr>
            <p:ph idx="1"/>
          </p:nvPr>
        </p:nvSpPr>
        <p:spPr/>
        <p:txBody>
          <a:bodyPr vert="horz" lIns="91440" tIns="45720" rIns="91440" bIns="45720" rtlCol="0" anchor="t">
            <a:normAutofit/>
          </a:bodyPr>
          <a:lstStyle/>
          <a:p>
            <a:r>
              <a:rPr lang="en-US" sz="3000">
                <a:cs typeface="Calibri"/>
              </a:rPr>
              <a:t>Accept funds from State</a:t>
            </a:r>
          </a:p>
          <a:p>
            <a:r>
              <a:rPr lang="en-US" sz="3000">
                <a:cs typeface="Calibri"/>
              </a:rPr>
              <a:t>Staff continue to analyze highest potential among sites</a:t>
            </a:r>
          </a:p>
          <a:p>
            <a:r>
              <a:rPr lang="en-US" sz="3000">
                <a:cs typeface="Calibri"/>
              </a:rPr>
              <a:t>Explore possibility of land acquisition</a:t>
            </a:r>
          </a:p>
          <a:p>
            <a:r>
              <a:rPr lang="en-US" sz="3000">
                <a:cs typeface="Calibri"/>
              </a:rPr>
              <a:t>Bring recommendations to Board of Commissioners</a:t>
            </a:r>
          </a:p>
          <a:p>
            <a:pPr lvl="1"/>
            <a:r>
              <a:rPr lang="en-US">
                <a:cs typeface="Calibri"/>
              </a:rPr>
              <a:t>Partnerships with City/County Utilities Commission for Design, Engineering, and Development</a:t>
            </a:r>
          </a:p>
        </p:txBody>
      </p:sp>
      <p:sp>
        <p:nvSpPr>
          <p:cNvPr id="4" name="Slide Number Placeholder 3">
            <a:extLst>
              <a:ext uri="{FF2B5EF4-FFF2-40B4-BE49-F238E27FC236}">
                <a16:creationId xmlns:a16="http://schemas.microsoft.com/office/drawing/2014/main" id="{65E2066F-73DF-40E5-F5A2-AC287A420B96}"/>
              </a:ext>
            </a:extLst>
          </p:cNvPr>
          <p:cNvSpPr>
            <a:spLocks noGrp="1"/>
          </p:cNvSpPr>
          <p:nvPr>
            <p:ph type="sldNum" sz="quarter" idx="12"/>
          </p:nvPr>
        </p:nvSpPr>
        <p:spPr/>
        <p:txBody>
          <a:bodyPr/>
          <a:lstStyle/>
          <a:p>
            <a:fld id="{7D218E92-A2D6-4D6E-8A9C-578A3389396D}" type="slidenum">
              <a:rPr lang="en-US" smtClean="0"/>
              <a:pPr/>
              <a:t>57</a:t>
            </a:fld>
            <a:endParaRPr lang="en-US"/>
          </a:p>
        </p:txBody>
      </p:sp>
    </p:spTree>
    <p:extLst>
      <p:ext uri="{BB962C8B-B14F-4D97-AF65-F5344CB8AC3E}">
        <p14:creationId xmlns:p14="http://schemas.microsoft.com/office/powerpoint/2010/main" val="2369507706"/>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A7465-5C81-1953-7613-9EE9B16CE424}"/>
              </a:ext>
            </a:extLst>
          </p:cNvPr>
          <p:cNvSpPr>
            <a:spLocks noGrp="1"/>
          </p:cNvSpPr>
          <p:nvPr>
            <p:ph type="title"/>
          </p:nvPr>
        </p:nvSpPr>
        <p:spPr>
          <a:xfrm>
            <a:off x="1028699" y="294538"/>
            <a:ext cx="7421963" cy="1033669"/>
          </a:xfrm>
        </p:spPr>
        <p:txBody>
          <a:bodyPr>
            <a:normAutofit/>
          </a:bodyPr>
          <a:lstStyle/>
          <a:p>
            <a:r>
              <a:rPr lang="en-US" sz="3500">
                <a:solidFill>
                  <a:srgbClr val="FFFFFF"/>
                </a:solidFill>
                <a:cs typeface="Calibri"/>
              </a:rPr>
              <a:t>Winston-Salem/Forsyth County Utilities</a:t>
            </a:r>
          </a:p>
        </p:txBody>
      </p:sp>
      <p:sp>
        <p:nvSpPr>
          <p:cNvPr id="3" name="Content Placeholder 2">
            <a:extLst>
              <a:ext uri="{FF2B5EF4-FFF2-40B4-BE49-F238E27FC236}">
                <a16:creationId xmlns:a16="http://schemas.microsoft.com/office/drawing/2014/main" id="{B632FBF0-62CE-2B09-CC7F-BA396D81E749}"/>
              </a:ext>
            </a:extLst>
          </p:cNvPr>
          <p:cNvSpPr>
            <a:spLocks noGrp="1"/>
          </p:cNvSpPr>
          <p:nvPr>
            <p:ph idx="1"/>
          </p:nvPr>
        </p:nvSpPr>
        <p:spPr>
          <a:xfrm>
            <a:off x="1028699" y="2318197"/>
            <a:ext cx="7293023" cy="3683358"/>
          </a:xfrm>
        </p:spPr>
        <p:txBody>
          <a:bodyPr anchor="ctr">
            <a:normAutofit/>
          </a:bodyPr>
          <a:lstStyle/>
          <a:p>
            <a:endParaRPr lang="en-US" sz="1700"/>
          </a:p>
        </p:txBody>
      </p:sp>
      <p:sp>
        <p:nvSpPr>
          <p:cNvPr id="4" name="Slide Number Placeholder 3">
            <a:extLst>
              <a:ext uri="{FF2B5EF4-FFF2-40B4-BE49-F238E27FC236}">
                <a16:creationId xmlns:a16="http://schemas.microsoft.com/office/drawing/2014/main" id="{AA3B23E8-89C4-D2A4-2761-17B3057B8581}"/>
              </a:ext>
            </a:extLst>
          </p:cNvPr>
          <p:cNvSpPr>
            <a:spLocks noGrp="1"/>
          </p:cNvSpPr>
          <p:nvPr>
            <p:ph type="sldNum" sz="quarter" idx="12"/>
          </p:nvPr>
        </p:nvSpPr>
        <p:spPr>
          <a:xfrm>
            <a:off x="8778240" y="6455431"/>
            <a:ext cx="334434" cy="365125"/>
          </a:xfrm>
        </p:spPr>
        <p:txBody>
          <a:bodyPr>
            <a:normAutofit/>
          </a:bodyPr>
          <a:lstStyle/>
          <a:p>
            <a:pPr>
              <a:spcAft>
                <a:spcPts val="600"/>
              </a:spcAft>
            </a:pPr>
            <a:fld id="{7D218E92-A2D6-4D6E-8A9C-578A3389396D}" type="slidenum">
              <a:rPr lang="en-US" sz="1000">
                <a:solidFill>
                  <a:schemeClr val="tx1">
                    <a:lumMod val="50000"/>
                    <a:lumOff val="50000"/>
                  </a:schemeClr>
                </a:solidFill>
              </a:rPr>
              <a:pPr>
                <a:spcAft>
                  <a:spcPts val="600"/>
                </a:spcAft>
              </a:pPr>
              <a:t>58</a:t>
            </a:fld>
            <a:endParaRPr lang="en-US" sz="1000">
              <a:solidFill>
                <a:schemeClr val="tx1">
                  <a:lumMod val="50000"/>
                  <a:lumOff val="50000"/>
                </a:schemeClr>
              </a:solidFill>
            </a:endParaRPr>
          </a:p>
        </p:txBody>
      </p:sp>
      <p:pic>
        <p:nvPicPr>
          <p:cNvPr id="6" name="Content Placeholder 1">
            <a:extLst>
              <a:ext uri="{FF2B5EF4-FFF2-40B4-BE49-F238E27FC236}">
                <a16:creationId xmlns:a16="http://schemas.microsoft.com/office/drawing/2014/main" id="{B32E86DC-AF2E-2383-2783-6027565B13C5}"/>
              </a:ext>
            </a:extLst>
          </p:cNvPr>
          <p:cNvPicPr>
            <a:picLocks noChangeAspect="1"/>
          </p:cNvPicPr>
          <p:nvPr/>
        </p:nvPicPr>
        <p:blipFill>
          <a:blip r:embed="rId2"/>
          <a:stretch>
            <a:fillRect/>
          </a:stretch>
        </p:blipFill>
        <p:spPr>
          <a:xfrm>
            <a:off x="284217" y="2229516"/>
            <a:ext cx="8720677" cy="3440307"/>
          </a:xfrm>
          <a:prstGeom prst="rect">
            <a:avLst/>
          </a:prstGeom>
        </p:spPr>
      </p:pic>
      <p:pic>
        <p:nvPicPr>
          <p:cNvPr id="8" name="Picture 7">
            <a:extLst>
              <a:ext uri="{FF2B5EF4-FFF2-40B4-BE49-F238E27FC236}">
                <a16:creationId xmlns:a16="http://schemas.microsoft.com/office/drawing/2014/main" id="{5157F14E-8020-D17F-3C23-C7051D932F6D}"/>
              </a:ext>
            </a:extLst>
          </p:cNvPr>
          <p:cNvPicPr>
            <a:picLocks noChangeAspect="1"/>
          </p:cNvPicPr>
          <p:nvPr/>
        </p:nvPicPr>
        <p:blipFill>
          <a:blip r:embed="rId3"/>
          <a:stretch>
            <a:fillRect/>
          </a:stretch>
        </p:blipFill>
        <p:spPr>
          <a:xfrm>
            <a:off x="6372324" y="5753557"/>
            <a:ext cx="2213228" cy="1022381"/>
          </a:xfrm>
          <a:prstGeom prst="rect">
            <a:avLst/>
          </a:prstGeom>
        </p:spPr>
      </p:pic>
    </p:spTree>
    <p:extLst>
      <p:ext uri="{BB962C8B-B14F-4D97-AF65-F5344CB8AC3E}">
        <p14:creationId xmlns:p14="http://schemas.microsoft.com/office/powerpoint/2010/main" val="1431151025"/>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D7EA-E986-1FC2-5780-259E13D96989}"/>
              </a:ext>
            </a:extLst>
          </p:cNvPr>
          <p:cNvSpPr>
            <a:spLocks noGrp="1"/>
          </p:cNvSpPr>
          <p:nvPr>
            <p:ph type="title"/>
          </p:nvPr>
        </p:nvSpPr>
        <p:spPr/>
        <p:txBody>
          <a:bodyPr/>
          <a:lstStyle/>
          <a:p>
            <a:r>
              <a:rPr lang="en-US">
                <a:cs typeface="Calibri"/>
              </a:rPr>
              <a:t>Active Capital Projects</a:t>
            </a:r>
            <a:endParaRPr lang="en-US"/>
          </a:p>
        </p:txBody>
      </p:sp>
      <p:sp>
        <p:nvSpPr>
          <p:cNvPr id="3" name="Content Placeholder 2">
            <a:extLst>
              <a:ext uri="{FF2B5EF4-FFF2-40B4-BE49-F238E27FC236}">
                <a16:creationId xmlns:a16="http://schemas.microsoft.com/office/drawing/2014/main" id="{01911CF1-5F27-5675-6863-1FE314C1590F}"/>
              </a:ext>
            </a:extLst>
          </p:cNvPr>
          <p:cNvSpPr>
            <a:spLocks noGrp="1"/>
          </p:cNvSpPr>
          <p:nvPr>
            <p:ph idx="1"/>
          </p:nvPr>
        </p:nvSpPr>
        <p:spPr/>
        <p:txBody>
          <a:bodyPr vert="horz" lIns="91440" tIns="45720" rIns="91440" bIns="45720" rtlCol="0" anchor="t">
            <a:normAutofit/>
          </a:bodyPr>
          <a:lstStyle/>
          <a:p>
            <a:r>
              <a:rPr lang="en-US">
                <a:cs typeface="Calibri"/>
              </a:rPr>
              <a:t>Number of projects: 48</a:t>
            </a:r>
          </a:p>
          <a:p>
            <a:pPr lvl="1"/>
            <a:r>
              <a:rPr lang="en-US">
                <a:cs typeface="Calibri"/>
              </a:rPr>
              <a:t>Design: 26</a:t>
            </a:r>
          </a:p>
          <a:p>
            <a:pPr lvl="1"/>
            <a:r>
              <a:rPr lang="en-US">
                <a:cs typeface="Calibri"/>
              </a:rPr>
              <a:t>Bidding: 5</a:t>
            </a:r>
          </a:p>
          <a:p>
            <a:pPr lvl="1"/>
            <a:r>
              <a:rPr lang="en-US">
                <a:cs typeface="Calibri"/>
              </a:rPr>
              <a:t>Construction: 17</a:t>
            </a:r>
          </a:p>
          <a:p>
            <a:r>
              <a:rPr lang="en-US">
                <a:cs typeface="Calibri"/>
              </a:rPr>
              <a:t>Spent during FY23: $79M</a:t>
            </a:r>
          </a:p>
          <a:p>
            <a:r>
              <a:rPr lang="en-US">
                <a:cs typeface="Calibri"/>
              </a:rPr>
              <a:t>Estimated spending for FY24: $97M</a:t>
            </a:r>
            <a:endParaRPr lang="en-US"/>
          </a:p>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EB99CC44-7745-C067-A2AC-FD5926894CB2}"/>
              </a:ext>
            </a:extLst>
          </p:cNvPr>
          <p:cNvSpPr>
            <a:spLocks noGrp="1"/>
          </p:cNvSpPr>
          <p:nvPr>
            <p:ph type="sldNum" sz="quarter" idx="12"/>
          </p:nvPr>
        </p:nvSpPr>
        <p:spPr/>
        <p:txBody>
          <a:bodyPr/>
          <a:lstStyle/>
          <a:p>
            <a:fld id="{7D218E92-A2D6-4D6E-8A9C-578A3389396D}" type="slidenum">
              <a:rPr lang="en-US" smtClean="0"/>
              <a:pPr/>
              <a:t>59</a:t>
            </a:fld>
            <a:endParaRPr lang="en-US"/>
          </a:p>
        </p:txBody>
      </p:sp>
    </p:spTree>
    <p:extLst>
      <p:ext uri="{BB962C8B-B14F-4D97-AF65-F5344CB8AC3E}">
        <p14:creationId xmlns:p14="http://schemas.microsoft.com/office/powerpoint/2010/main" val="2281340529"/>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t>LEDC Projects</a:t>
            </a:r>
          </a:p>
        </p:txBody>
      </p:sp>
      <p:sp>
        <p:nvSpPr>
          <p:cNvPr id="5123" name="Content Placeholder 2"/>
          <p:cNvSpPr>
            <a:spLocks noGrp="1"/>
          </p:cNvSpPr>
          <p:nvPr>
            <p:ph idx="1"/>
          </p:nvPr>
        </p:nvSpPr>
        <p:spPr>
          <a:xfrm>
            <a:off x="457200" y="1600200"/>
            <a:ext cx="8382000" cy="4678462"/>
          </a:xfrm>
        </p:spPr>
        <p:txBody>
          <a:bodyPr vert="horz" lIns="91440" tIns="45720" rIns="91440" bIns="45720" rtlCol="0" anchor="t">
            <a:noAutofit/>
          </a:bodyPr>
          <a:lstStyle/>
          <a:p>
            <a:r>
              <a:rPr lang="en-US" sz="2600">
                <a:cs typeface="Calibri"/>
              </a:rPr>
              <a:t>Elevator Modernization Project</a:t>
            </a:r>
            <a:endParaRPr lang="en-US"/>
          </a:p>
          <a:p>
            <a:pPr lvl="1"/>
            <a:r>
              <a:rPr lang="en-US" sz="2200">
                <a:cs typeface="Calibri"/>
              </a:rPr>
              <a:t>ArchSTUDIO7 is proposed to be selected for the project to provide design services</a:t>
            </a:r>
          </a:p>
          <a:p>
            <a:pPr lvl="1"/>
            <a:r>
              <a:rPr lang="en-US" sz="2200">
                <a:cs typeface="Calibri"/>
              </a:rPr>
              <a:t>Project includes the modernization of 8 elevators and 2 dumbwaiters.</a:t>
            </a:r>
          </a:p>
          <a:p>
            <a:pPr lvl="1"/>
            <a:r>
              <a:rPr lang="en-US" sz="2200">
                <a:cs typeface="Calibri"/>
              </a:rPr>
              <a:t>Budget $2,500,000 from special appropriation and $250,000 from 2/3 Bonds</a:t>
            </a:r>
          </a:p>
          <a:p>
            <a:r>
              <a:rPr lang="en-US" sz="2600">
                <a:cs typeface="Calibri"/>
              </a:rPr>
              <a:t>Lock Replacement Project</a:t>
            </a:r>
          </a:p>
          <a:p>
            <a:pPr lvl="1"/>
            <a:r>
              <a:rPr lang="en-US" sz="2200">
                <a:cs typeface="Calibri"/>
              </a:rPr>
              <a:t>Project is currently out to bid; will replace locks on swinging doors with a new surface mounted lock body that will reduce inmates' capabilities of jamming the lock assembly.</a:t>
            </a:r>
          </a:p>
          <a:p>
            <a:pPr lvl="1"/>
            <a:r>
              <a:rPr lang="en-US" sz="2200">
                <a:cs typeface="Calibri"/>
              </a:rPr>
              <a:t>Budget $2M from Courthouse Project Savings</a:t>
            </a:r>
          </a:p>
          <a:p>
            <a:pPr lvl="1"/>
            <a:endParaRPr lang="en-US" sz="2200">
              <a:cs typeface="Calibri"/>
            </a:endParaRPr>
          </a:p>
          <a:p>
            <a:endParaRPr lang="en-US" sz="2600">
              <a:cs typeface="Calibri"/>
            </a:endParaRPr>
          </a:p>
        </p:txBody>
      </p:sp>
    </p:spTree>
    <p:extLst>
      <p:ext uri="{BB962C8B-B14F-4D97-AF65-F5344CB8AC3E}">
        <p14:creationId xmlns:p14="http://schemas.microsoft.com/office/powerpoint/2010/main" val="974452307"/>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7B98-7C37-852B-E47A-72B9F452D21C}"/>
              </a:ext>
            </a:extLst>
          </p:cNvPr>
          <p:cNvSpPr>
            <a:spLocks noGrp="1"/>
          </p:cNvSpPr>
          <p:nvPr>
            <p:ph type="title"/>
          </p:nvPr>
        </p:nvSpPr>
        <p:spPr/>
        <p:txBody>
          <a:bodyPr/>
          <a:lstStyle/>
          <a:p>
            <a:r>
              <a:rPr lang="en-US">
                <a:cs typeface="Calibri"/>
              </a:rPr>
              <a:t>WSFC Utilities Project Planner</a:t>
            </a:r>
            <a:endParaRPr lang="en-US"/>
          </a:p>
        </p:txBody>
      </p:sp>
      <p:sp>
        <p:nvSpPr>
          <p:cNvPr id="4" name="Slide Number Placeholder 3">
            <a:extLst>
              <a:ext uri="{FF2B5EF4-FFF2-40B4-BE49-F238E27FC236}">
                <a16:creationId xmlns:a16="http://schemas.microsoft.com/office/drawing/2014/main" id="{FDAABCF9-67AA-F07D-FA6F-70058630E866}"/>
              </a:ext>
            </a:extLst>
          </p:cNvPr>
          <p:cNvSpPr>
            <a:spLocks noGrp="1"/>
          </p:cNvSpPr>
          <p:nvPr>
            <p:ph type="sldNum" sz="quarter" idx="12"/>
          </p:nvPr>
        </p:nvSpPr>
        <p:spPr/>
        <p:txBody>
          <a:bodyPr/>
          <a:lstStyle/>
          <a:p>
            <a:fld id="{7D218E92-A2D6-4D6E-8A9C-578A3389396D}" type="slidenum">
              <a:rPr lang="en-US" smtClean="0"/>
              <a:pPr/>
              <a:t>60</a:t>
            </a:fld>
            <a:endParaRPr lang="en-US"/>
          </a:p>
        </p:txBody>
      </p:sp>
      <p:pic>
        <p:nvPicPr>
          <p:cNvPr id="41" name="Content Placeholder 40">
            <a:extLst>
              <a:ext uri="{FF2B5EF4-FFF2-40B4-BE49-F238E27FC236}">
                <a16:creationId xmlns:a16="http://schemas.microsoft.com/office/drawing/2014/main" id="{6ECE6454-1068-78E5-C0C6-4DB171D5279C}"/>
              </a:ext>
            </a:extLst>
          </p:cNvPr>
          <p:cNvPicPr>
            <a:picLocks noGrp="1" noChangeAspect="1"/>
          </p:cNvPicPr>
          <p:nvPr>
            <p:ph idx="1"/>
          </p:nvPr>
        </p:nvPicPr>
        <p:blipFill>
          <a:blip r:embed="rId2"/>
          <a:stretch>
            <a:fillRect/>
          </a:stretch>
        </p:blipFill>
        <p:spPr>
          <a:xfrm>
            <a:off x="167571" y="2412673"/>
            <a:ext cx="8808857" cy="1773533"/>
          </a:xfrm>
        </p:spPr>
      </p:pic>
    </p:spTree>
    <p:extLst>
      <p:ext uri="{BB962C8B-B14F-4D97-AF65-F5344CB8AC3E}">
        <p14:creationId xmlns:p14="http://schemas.microsoft.com/office/powerpoint/2010/main" val="3443239931"/>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Highway 65 Water Line Extension</a:t>
            </a:r>
          </a:p>
        </p:txBody>
      </p:sp>
      <p:pic>
        <p:nvPicPr>
          <p:cNvPr id="9" name="Content Placeholder 8">
            <a:extLst>
              <a:ext uri="{FF2B5EF4-FFF2-40B4-BE49-F238E27FC236}">
                <a16:creationId xmlns:a16="http://schemas.microsoft.com/office/drawing/2014/main" id="{CB34A73D-70C8-5AE9-C79B-146E8E331654}"/>
              </a:ext>
            </a:extLst>
          </p:cNvPr>
          <p:cNvPicPr>
            <a:picLocks noGrp="1" noChangeAspect="1"/>
          </p:cNvPicPr>
          <p:nvPr>
            <p:ph idx="1"/>
          </p:nvPr>
        </p:nvPicPr>
        <p:blipFill>
          <a:blip r:embed="rId3"/>
          <a:stretch>
            <a:fillRect/>
          </a:stretch>
        </p:blipFill>
        <p:spPr>
          <a:xfrm>
            <a:off x="1224969" y="1616021"/>
            <a:ext cx="6701971" cy="5127125"/>
          </a:xfrm>
        </p:spPr>
      </p:pic>
    </p:spTree>
    <p:extLst>
      <p:ext uri="{BB962C8B-B14F-4D97-AF65-F5344CB8AC3E}">
        <p14:creationId xmlns:p14="http://schemas.microsoft.com/office/powerpoint/2010/main" val="3057740968"/>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t>Highway 65 Water Line Extension</a:t>
            </a:r>
          </a:p>
        </p:txBody>
      </p:sp>
      <p:sp>
        <p:nvSpPr>
          <p:cNvPr id="5123" name="Content Placeholder 2"/>
          <p:cNvSpPr>
            <a:spLocks noGrp="1"/>
          </p:cNvSpPr>
          <p:nvPr>
            <p:ph idx="1"/>
          </p:nvPr>
        </p:nvSpPr>
        <p:spPr>
          <a:xfrm>
            <a:off x="457200" y="1600200"/>
            <a:ext cx="8382000" cy="4678462"/>
          </a:xfrm>
        </p:spPr>
        <p:txBody>
          <a:bodyPr vert="horz" lIns="91440" tIns="45720" rIns="91440" bIns="45720" rtlCol="0" anchor="t">
            <a:noAutofit/>
          </a:bodyPr>
          <a:lstStyle/>
          <a:p>
            <a:r>
              <a:rPr lang="en-US" sz="2000">
                <a:latin typeface="Arial"/>
                <a:cs typeface="Arial"/>
              </a:rPr>
              <a:t>Forsyth County applied for a Community Development Block Grant to extend water along Highway 65.</a:t>
            </a:r>
            <a:endParaRPr lang="en-US" sz="2000">
              <a:cs typeface="Calibri"/>
            </a:endParaRPr>
          </a:p>
          <a:p>
            <a:endParaRPr lang="en-US" sz="2000">
              <a:latin typeface="Arial"/>
              <a:cs typeface="Arial"/>
            </a:endParaRPr>
          </a:p>
          <a:p>
            <a:r>
              <a:rPr lang="en-US" sz="2000">
                <a:latin typeface="Arial"/>
                <a:cs typeface="Arial"/>
              </a:rPr>
              <a:t>WSFC Utilities agreed to administer the project with the understanding the waterline would be conveyed to the City of Winston-Salem for ownership and maintenance once complete.</a:t>
            </a:r>
            <a:endParaRPr lang="en-US" sz="2000">
              <a:cs typeface="Calibri"/>
            </a:endParaRPr>
          </a:p>
          <a:p>
            <a:endParaRPr lang="en-US" sz="2000">
              <a:latin typeface="Arial"/>
              <a:cs typeface="Arial"/>
            </a:endParaRPr>
          </a:p>
          <a:p>
            <a:r>
              <a:rPr lang="en-US" sz="2000">
                <a:latin typeface="Arial"/>
                <a:cs typeface="Arial"/>
              </a:rPr>
              <a:t>In lieu of CDBG, the City of Winston-Salem received $3.1 million to fund this project from North Carolina’s American Rescue Plan Act funds (federal funding which necessitates additional project requirements).</a:t>
            </a:r>
          </a:p>
          <a:p>
            <a:endParaRPr lang="en-US" sz="2000">
              <a:latin typeface="Arial"/>
              <a:cs typeface="Arial"/>
            </a:endParaRPr>
          </a:p>
          <a:p>
            <a:r>
              <a:rPr lang="en-US" sz="2000">
                <a:latin typeface="Arial"/>
                <a:cs typeface="Arial"/>
              </a:rPr>
              <a:t>Hazen and Sawyer was selected for design, bidding, and construction administration services.</a:t>
            </a:r>
            <a:endParaRPr lang="en-US" sz="2000"/>
          </a:p>
          <a:p>
            <a:endParaRPr lang="en-US" sz="2600">
              <a:cs typeface="Calibri"/>
            </a:endParaRPr>
          </a:p>
          <a:p>
            <a:endParaRPr lang="en-US" sz="2600">
              <a:cs typeface="Calibri"/>
            </a:endParaRPr>
          </a:p>
        </p:txBody>
      </p:sp>
    </p:spTree>
    <p:extLst>
      <p:ext uri="{BB962C8B-B14F-4D97-AF65-F5344CB8AC3E}">
        <p14:creationId xmlns:p14="http://schemas.microsoft.com/office/powerpoint/2010/main" val="4027076205"/>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1552D-70C6-8724-5815-92C0B66CDBC0}"/>
              </a:ext>
            </a:extLst>
          </p:cNvPr>
          <p:cNvSpPr>
            <a:spLocks noGrp="1"/>
          </p:cNvSpPr>
          <p:nvPr>
            <p:ph type="title"/>
          </p:nvPr>
        </p:nvSpPr>
        <p:spPr/>
        <p:txBody>
          <a:bodyPr/>
          <a:lstStyle/>
          <a:p>
            <a:r>
              <a:rPr lang="en-US">
                <a:cs typeface="Calibri"/>
              </a:rPr>
              <a:t>Highway 65 Water Line Extension</a:t>
            </a:r>
            <a:endParaRPr lang="en-US"/>
          </a:p>
        </p:txBody>
      </p:sp>
      <p:sp>
        <p:nvSpPr>
          <p:cNvPr id="3" name="Content Placeholder 2">
            <a:extLst>
              <a:ext uri="{FF2B5EF4-FFF2-40B4-BE49-F238E27FC236}">
                <a16:creationId xmlns:a16="http://schemas.microsoft.com/office/drawing/2014/main" id="{08500158-8016-243D-EFA3-AD5628FAEA4E}"/>
              </a:ext>
            </a:extLst>
          </p:cNvPr>
          <p:cNvSpPr>
            <a:spLocks noGrp="1"/>
          </p:cNvSpPr>
          <p:nvPr>
            <p:ph idx="1"/>
          </p:nvPr>
        </p:nvSpPr>
        <p:spPr/>
        <p:txBody>
          <a:bodyPr vert="horz" lIns="91440" tIns="45720" rIns="91440" bIns="45720" rtlCol="0" anchor="t">
            <a:normAutofit/>
          </a:bodyPr>
          <a:lstStyle/>
          <a:p>
            <a:r>
              <a:rPr lang="en-US" sz="2000">
                <a:latin typeface="Arial"/>
                <a:cs typeface="Calibri"/>
              </a:rPr>
              <a:t>Survey and geotechnical work have been completed</a:t>
            </a:r>
          </a:p>
          <a:p>
            <a:r>
              <a:rPr lang="en-US" sz="2000">
                <a:latin typeface="Arial"/>
                <a:cs typeface="Calibri"/>
              </a:rPr>
              <a:t>90% construction drawings and specifications are due November 2023</a:t>
            </a:r>
            <a:endParaRPr lang="en-US" sz="2000">
              <a:latin typeface="Calibri"/>
              <a:cs typeface="Calibri"/>
            </a:endParaRPr>
          </a:p>
          <a:p>
            <a:r>
              <a:rPr lang="en-US" sz="2000">
                <a:latin typeface="Arial"/>
                <a:cs typeface="Arial"/>
              </a:rPr>
              <a:t>Project critical path depends on permitting (one stream crossing)</a:t>
            </a:r>
          </a:p>
          <a:p>
            <a:r>
              <a:rPr lang="en-US" sz="2000">
                <a:latin typeface="Arial"/>
                <a:cs typeface="Arial"/>
              </a:rPr>
              <a:t>Advertise project in April 2024</a:t>
            </a:r>
          </a:p>
          <a:p>
            <a:r>
              <a:rPr lang="en-US" sz="2000">
                <a:latin typeface="Arial"/>
                <a:cs typeface="Arial"/>
              </a:rPr>
              <a:t>Issue Notice to Proceed to Contractor August 2024</a:t>
            </a:r>
            <a:endParaRPr lang="en-US" sz="2000">
              <a:cs typeface="Calibri"/>
            </a:endParaRPr>
          </a:p>
          <a:p>
            <a:r>
              <a:rPr lang="en-US" sz="2000">
                <a:latin typeface="Arial"/>
                <a:cs typeface="Arial"/>
              </a:rPr>
              <a:t>Construction complete Spring/Summer 2025</a:t>
            </a:r>
            <a:endParaRPr lang="en-US" sz="2000"/>
          </a:p>
          <a:p>
            <a:endParaRPr lang="en-US">
              <a:cs typeface="Calibri"/>
            </a:endParaRPr>
          </a:p>
        </p:txBody>
      </p:sp>
      <p:sp>
        <p:nvSpPr>
          <p:cNvPr id="4" name="Slide Number Placeholder 3">
            <a:extLst>
              <a:ext uri="{FF2B5EF4-FFF2-40B4-BE49-F238E27FC236}">
                <a16:creationId xmlns:a16="http://schemas.microsoft.com/office/drawing/2014/main" id="{4079405E-EB03-A30D-57AE-E36C05842B2F}"/>
              </a:ext>
            </a:extLst>
          </p:cNvPr>
          <p:cNvSpPr>
            <a:spLocks noGrp="1"/>
          </p:cNvSpPr>
          <p:nvPr>
            <p:ph type="sldNum" sz="quarter" idx="12"/>
          </p:nvPr>
        </p:nvSpPr>
        <p:spPr/>
        <p:txBody>
          <a:bodyPr/>
          <a:lstStyle/>
          <a:p>
            <a:fld id="{7D218E92-A2D6-4D6E-8A9C-578A3389396D}" type="slidenum">
              <a:rPr lang="en-US" smtClean="0"/>
              <a:pPr/>
              <a:t>63</a:t>
            </a:fld>
            <a:endParaRPr lang="en-US"/>
          </a:p>
        </p:txBody>
      </p:sp>
      <p:pic>
        <p:nvPicPr>
          <p:cNvPr id="5" name="Picture 4">
            <a:extLst>
              <a:ext uri="{FF2B5EF4-FFF2-40B4-BE49-F238E27FC236}">
                <a16:creationId xmlns:a16="http://schemas.microsoft.com/office/drawing/2014/main" id="{0946676B-8303-94F2-6634-AFDEB7DE377B}"/>
              </a:ext>
            </a:extLst>
          </p:cNvPr>
          <p:cNvPicPr>
            <a:picLocks noChangeAspect="1"/>
          </p:cNvPicPr>
          <p:nvPr/>
        </p:nvPicPr>
        <p:blipFill>
          <a:blip r:embed="rId2"/>
          <a:stretch>
            <a:fillRect/>
          </a:stretch>
        </p:blipFill>
        <p:spPr>
          <a:xfrm>
            <a:off x="4698393" y="4566695"/>
            <a:ext cx="4069547" cy="1781674"/>
          </a:xfrm>
          <a:prstGeom prst="rect">
            <a:avLst/>
          </a:prstGeom>
        </p:spPr>
      </p:pic>
    </p:spTree>
    <p:extLst>
      <p:ext uri="{BB962C8B-B14F-4D97-AF65-F5344CB8AC3E}">
        <p14:creationId xmlns:p14="http://schemas.microsoft.com/office/powerpoint/2010/main" val="2141593246"/>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EBC5F-4A13-08F9-2EDC-2802F70DC710}"/>
              </a:ext>
            </a:extLst>
          </p:cNvPr>
          <p:cNvSpPr>
            <a:spLocks noGrp="1"/>
          </p:cNvSpPr>
          <p:nvPr>
            <p:ph type="title"/>
          </p:nvPr>
        </p:nvSpPr>
        <p:spPr/>
        <p:txBody>
          <a:bodyPr/>
          <a:lstStyle/>
          <a:p>
            <a:r>
              <a:rPr lang="en-US">
                <a:cs typeface="Calibri"/>
              </a:rPr>
              <a:t>Tanglewood Force Main Relocation</a:t>
            </a:r>
            <a:endParaRPr lang="en-US"/>
          </a:p>
        </p:txBody>
      </p:sp>
      <p:sp>
        <p:nvSpPr>
          <p:cNvPr id="3" name="Content Placeholder 2">
            <a:extLst>
              <a:ext uri="{FF2B5EF4-FFF2-40B4-BE49-F238E27FC236}">
                <a16:creationId xmlns:a16="http://schemas.microsoft.com/office/drawing/2014/main" id="{9E1ACB81-6AAE-D2C4-E9E6-2739BEF22C71}"/>
              </a:ext>
            </a:extLst>
          </p:cNvPr>
          <p:cNvSpPr>
            <a:spLocks noGrp="1"/>
          </p:cNvSpPr>
          <p:nvPr>
            <p:ph idx="1"/>
          </p:nvPr>
        </p:nvSpPr>
        <p:spPr/>
        <p:txBody>
          <a:bodyPr vert="horz" lIns="91440" tIns="45720" rIns="91440" bIns="45720" rtlCol="0" anchor="t">
            <a:normAutofit/>
          </a:bodyPr>
          <a:lstStyle/>
          <a:p>
            <a:r>
              <a:rPr lang="en-US" sz="2000">
                <a:latin typeface="Arial"/>
                <a:cs typeface="Arial"/>
              </a:rPr>
              <a:t>The existing sanitary sewer force main leaving the Tanglewood Lift Station has deteriorated and needs to be replaced. </a:t>
            </a:r>
            <a:endParaRPr lang="en-US">
              <a:cs typeface="Calibri"/>
            </a:endParaRPr>
          </a:p>
          <a:p>
            <a:r>
              <a:rPr lang="en-US" sz="2000">
                <a:latin typeface="Arial"/>
                <a:cs typeface="Arial"/>
              </a:rPr>
              <a:t>Five alternative routes were evaluated based on cost, total length, risk, environmental impacts, and property owner impacts.</a:t>
            </a:r>
            <a:endParaRPr lang="en-US"/>
          </a:p>
          <a:p>
            <a:r>
              <a:rPr lang="en-US" sz="2000">
                <a:latin typeface="Arial"/>
                <a:cs typeface="Arial"/>
              </a:rPr>
              <a:t>Property owners were notified in June that surveying would begin</a:t>
            </a:r>
            <a:endParaRPr lang="en-US">
              <a:cs typeface="Calibri"/>
            </a:endParaRPr>
          </a:p>
          <a:p>
            <a:r>
              <a:rPr lang="en-US" sz="2000">
                <a:latin typeface="Arial"/>
                <a:cs typeface="Arial"/>
              </a:rPr>
              <a:t>Field survey is complete.</a:t>
            </a:r>
            <a:endParaRPr lang="en-US"/>
          </a:p>
          <a:p>
            <a:r>
              <a:rPr lang="en-US" sz="2000">
                <a:latin typeface="Arial"/>
                <a:cs typeface="Arial"/>
              </a:rPr>
              <a:t>90% construction drawings and specifications are due November 2023.</a:t>
            </a:r>
            <a:endParaRPr lang="en-US"/>
          </a:p>
          <a:p>
            <a:r>
              <a:rPr lang="en-US" sz="2000">
                <a:latin typeface="Arial"/>
                <a:cs typeface="Arial"/>
              </a:rPr>
              <a:t>Easement acquisition spring 2024.</a:t>
            </a:r>
            <a:endParaRPr lang="en-US">
              <a:cs typeface="Calibri"/>
            </a:endParaRPr>
          </a:p>
          <a:p>
            <a:r>
              <a:rPr lang="en-US" sz="2000">
                <a:latin typeface="Arial"/>
                <a:cs typeface="Arial"/>
              </a:rPr>
              <a:t>Advertise construction project for bids summer 2024.</a:t>
            </a:r>
          </a:p>
          <a:p>
            <a:r>
              <a:rPr lang="en-US" sz="2000">
                <a:latin typeface="Arial"/>
                <a:cs typeface="Arial"/>
              </a:rPr>
              <a:t>Project funded through utility fund (sewer rates)</a:t>
            </a:r>
          </a:p>
          <a:p>
            <a:endParaRPr lang="en-US">
              <a:latin typeface="Calibri"/>
              <a:cs typeface="Calibri"/>
            </a:endParaRPr>
          </a:p>
        </p:txBody>
      </p:sp>
      <p:sp>
        <p:nvSpPr>
          <p:cNvPr id="4" name="Slide Number Placeholder 3">
            <a:extLst>
              <a:ext uri="{FF2B5EF4-FFF2-40B4-BE49-F238E27FC236}">
                <a16:creationId xmlns:a16="http://schemas.microsoft.com/office/drawing/2014/main" id="{F94CE327-7AE9-E916-2F34-678D4FBEF9DB}"/>
              </a:ext>
            </a:extLst>
          </p:cNvPr>
          <p:cNvSpPr>
            <a:spLocks noGrp="1"/>
          </p:cNvSpPr>
          <p:nvPr>
            <p:ph type="sldNum" sz="quarter" idx="12"/>
          </p:nvPr>
        </p:nvSpPr>
        <p:spPr/>
        <p:txBody>
          <a:bodyPr/>
          <a:lstStyle/>
          <a:p>
            <a:fld id="{7D218E92-A2D6-4D6E-8A9C-578A3389396D}" type="slidenum">
              <a:rPr lang="en-US" smtClean="0"/>
              <a:pPr/>
              <a:t>64</a:t>
            </a:fld>
            <a:endParaRPr lang="en-US"/>
          </a:p>
        </p:txBody>
      </p:sp>
    </p:spTree>
    <p:extLst>
      <p:ext uri="{BB962C8B-B14F-4D97-AF65-F5344CB8AC3E}">
        <p14:creationId xmlns:p14="http://schemas.microsoft.com/office/powerpoint/2010/main" val="3206316964"/>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AC8BA-4CAF-0B96-2EC1-34F3BEC8B155}"/>
              </a:ext>
            </a:extLst>
          </p:cNvPr>
          <p:cNvSpPr>
            <a:spLocks noGrp="1"/>
          </p:cNvSpPr>
          <p:nvPr>
            <p:ph type="title"/>
          </p:nvPr>
        </p:nvSpPr>
        <p:spPr/>
        <p:txBody>
          <a:bodyPr/>
          <a:lstStyle/>
          <a:p>
            <a:r>
              <a:rPr lang="en-US">
                <a:cs typeface="Calibri"/>
              </a:rPr>
              <a:t>Tanglewood Force Main Relocation</a:t>
            </a:r>
            <a:endParaRPr lang="en-US"/>
          </a:p>
        </p:txBody>
      </p:sp>
      <p:pic>
        <p:nvPicPr>
          <p:cNvPr id="5" name="Content Placeholder 4">
            <a:extLst>
              <a:ext uri="{FF2B5EF4-FFF2-40B4-BE49-F238E27FC236}">
                <a16:creationId xmlns:a16="http://schemas.microsoft.com/office/drawing/2014/main" id="{83C523C2-BE02-7317-D76A-3091E033BC73}"/>
              </a:ext>
            </a:extLst>
          </p:cNvPr>
          <p:cNvPicPr>
            <a:picLocks noGrp="1" noChangeAspect="1"/>
          </p:cNvPicPr>
          <p:nvPr>
            <p:ph idx="1"/>
          </p:nvPr>
        </p:nvPicPr>
        <p:blipFill>
          <a:blip r:embed="rId2"/>
          <a:stretch>
            <a:fillRect/>
          </a:stretch>
        </p:blipFill>
        <p:spPr>
          <a:xfrm>
            <a:off x="609253" y="1639751"/>
            <a:ext cx="7917584" cy="5119215"/>
          </a:xfrm>
        </p:spPr>
      </p:pic>
      <p:sp>
        <p:nvSpPr>
          <p:cNvPr id="4" name="Slide Number Placeholder 3">
            <a:extLst>
              <a:ext uri="{FF2B5EF4-FFF2-40B4-BE49-F238E27FC236}">
                <a16:creationId xmlns:a16="http://schemas.microsoft.com/office/drawing/2014/main" id="{D3AC2C0C-7DC3-3A8D-8C2B-F57C1DF3ACC3}"/>
              </a:ext>
            </a:extLst>
          </p:cNvPr>
          <p:cNvSpPr>
            <a:spLocks noGrp="1"/>
          </p:cNvSpPr>
          <p:nvPr>
            <p:ph type="sldNum" sz="quarter" idx="12"/>
          </p:nvPr>
        </p:nvSpPr>
        <p:spPr/>
        <p:txBody>
          <a:bodyPr/>
          <a:lstStyle/>
          <a:p>
            <a:fld id="{7D218E92-A2D6-4D6E-8A9C-578A3389396D}" type="slidenum">
              <a:rPr lang="en-US" smtClean="0"/>
              <a:pPr/>
              <a:t>65</a:t>
            </a:fld>
            <a:endParaRPr lang="en-US"/>
          </a:p>
        </p:txBody>
      </p:sp>
    </p:spTree>
    <p:extLst>
      <p:ext uri="{BB962C8B-B14F-4D97-AF65-F5344CB8AC3E}">
        <p14:creationId xmlns:p14="http://schemas.microsoft.com/office/powerpoint/2010/main" val="1990361196"/>
      </p:ext>
    </p:extLst>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FFCC4-B0F5-8F98-9B10-8822CA141732}"/>
              </a:ext>
            </a:extLst>
          </p:cNvPr>
          <p:cNvSpPr>
            <a:spLocks noGrp="1"/>
          </p:cNvSpPr>
          <p:nvPr>
            <p:ph type="title"/>
          </p:nvPr>
        </p:nvSpPr>
        <p:spPr/>
        <p:txBody>
          <a:bodyPr/>
          <a:lstStyle/>
          <a:p>
            <a:r>
              <a:rPr lang="en-US">
                <a:cs typeface="Calibri"/>
              </a:rPr>
              <a:t>Advanced Meter Upgrade Program</a:t>
            </a:r>
            <a:endParaRPr lang="en-US" err="1"/>
          </a:p>
        </p:txBody>
      </p:sp>
      <p:sp>
        <p:nvSpPr>
          <p:cNvPr id="3" name="Content Placeholder 2">
            <a:extLst>
              <a:ext uri="{FF2B5EF4-FFF2-40B4-BE49-F238E27FC236}">
                <a16:creationId xmlns:a16="http://schemas.microsoft.com/office/drawing/2014/main" id="{B65F11CE-215D-69B9-D066-2FDE7486EC7D}"/>
              </a:ext>
            </a:extLst>
          </p:cNvPr>
          <p:cNvSpPr>
            <a:spLocks noGrp="1"/>
          </p:cNvSpPr>
          <p:nvPr>
            <p:ph idx="1"/>
          </p:nvPr>
        </p:nvSpPr>
        <p:spPr/>
        <p:txBody>
          <a:bodyPr vert="horz" lIns="91440" tIns="45720" rIns="91440" bIns="45720" rtlCol="0" anchor="t">
            <a:noAutofit/>
          </a:bodyPr>
          <a:lstStyle/>
          <a:p>
            <a:r>
              <a:rPr lang="en-US" sz="2400">
                <a:cs typeface="Calibri"/>
              </a:rPr>
              <a:t>Also called Water Savvy</a:t>
            </a:r>
          </a:p>
          <a:p>
            <a:r>
              <a:rPr lang="en-US" sz="2400">
                <a:cs typeface="Calibri"/>
              </a:rPr>
              <a:t>Installation of over 136,000 new smart water meters as well as the installation of 28 base station towers</a:t>
            </a:r>
          </a:p>
          <a:p>
            <a:r>
              <a:rPr lang="en-US" sz="2500">
                <a:cs typeface="Calibri"/>
              </a:rPr>
              <a:t>Project will improve data and customer experience, customers will be able to monitor their usage, pay their bills and set up alerts for leaks through a customer portal</a:t>
            </a:r>
          </a:p>
          <a:p>
            <a:r>
              <a:rPr lang="en-US" sz="2400">
                <a:cs typeface="Calibri"/>
              </a:rPr>
              <a:t>Base station tower installation was completed last year and over 39,000 meters have been changed to date</a:t>
            </a:r>
          </a:p>
          <a:p>
            <a:endParaRPr lang="en-US" sz="2400">
              <a:cs typeface="Calibri"/>
            </a:endParaRPr>
          </a:p>
          <a:p>
            <a:r>
              <a:rPr lang="en-US" sz="2400">
                <a:cs typeface="Calibri"/>
              </a:rPr>
              <a:t>Project funded through utility fund (water rates)</a:t>
            </a:r>
          </a:p>
        </p:txBody>
      </p:sp>
      <p:sp>
        <p:nvSpPr>
          <p:cNvPr id="4" name="Slide Number Placeholder 3">
            <a:extLst>
              <a:ext uri="{FF2B5EF4-FFF2-40B4-BE49-F238E27FC236}">
                <a16:creationId xmlns:a16="http://schemas.microsoft.com/office/drawing/2014/main" id="{9AD27F0B-02FE-4C3C-E1D4-66AAAEEE452E}"/>
              </a:ext>
            </a:extLst>
          </p:cNvPr>
          <p:cNvSpPr>
            <a:spLocks noGrp="1"/>
          </p:cNvSpPr>
          <p:nvPr>
            <p:ph type="sldNum" sz="quarter" idx="12"/>
          </p:nvPr>
        </p:nvSpPr>
        <p:spPr/>
        <p:txBody>
          <a:bodyPr/>
          <a:lstStyle/>
          <a:p>
            <a:fld id="{7D218E92-A2D6-4D6E-8A9C-578A3389396D}" type="slidenum">
              <a:rPr lang="en-US" smtClean="0"/>
              <a:pPr/>
              <a:t>66</a:t>
            </a:fld>
            <a:endParaRPr lang="en-US"/>
          </a:p>
        </p:txBody>
      </p:sp>
      <p:pic>
        <p:nvPicPr>
          <p:cNvPr id="6" name="Picture 5">
            <a:extLst>
              <a:ext uri="{FF2B5EF4-FFF2-40B4-BE49-F238E27FC236}">
                <a16:creationId xmlns:a16="http://schemas.microsoft.com/office/drawing/2014/main" id="{E1FD3AB5-804D-97E0-A268-43C0E5EAC30A}"/>
              </a:ext>
            </a:extLst>
          </p:cNvPr>
          <p:cNvPicPr>
            <a:picLocks noChangeAspect="1"/>
          </p:cNvPicPr>
          <p:nvPr/>
        </p:nvPicPr>
        <p:blipFill rotWithShape="1">
          <a:blip r:embed="rId2"/>
          <a:srcRect l="-222" t="4545" r="333" b="-4545"/>
          <a:stretch/>
        </p:blipFill>
        <p:spPr>
          <a:xfrm>
            <a:off x="439855" y="5463277"/>
            <a:ext cx="8265691" cy="1012470"/>
          </a:xfrm>
          <a:prstGeom prst="rect">
            <a:avLst/>
          </a:prstGeom>
        </p:spPr>
      </p:pic>
    </p:spTree>
    <p:extLst>
      <p:ext uri="{BB962C8B-B14F-4D97-AF65-F5344CB8AC3E}">
        <p14:creationId xmlns:p14="http://schemas.microsoft.com/office/powerpoint/2010/main" val="4181891364"/>
      </p:ext>
    </p:extLst>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A1586-6B35-A17C-3915-170899F1E615}"/>
              </a:ext>
            </a:extLst>
          </p:cNvPr>
          <p:cNvSpPr>
            <a:spLocks noGrp="1"/>
          </p:cNvSpPr>
          <p:nvPr>
            <p:ph type="title"/>
          </p:nvPr>
        </p:nvSpPr>
        <p:spPr/>
        <p:txBody>
          <a:bodyPr/>
          <a:lstStyle/>
          <a:p>
            <a:r>
              <a:rPr lang="en-US">
                <a:cs typeface="Calibri"/>
              </a:rPr>
              <a:t>Advanced Meter Upgrade Program</a:t>
            </a:r>
            <a:endParaRPr lang="en-US"/>
          </a:p>
        </p:txBody>
      </p:sp>
      <p:pic>
        <p:nvPicPr>
          <p:cNvPr id="5" name="Content Placeholder 4">
            <a:extLst>
              <a:ext uri="{FF2B5EF4-FFF2-40B4-BE49-F238E27FC236}">
                <a16:creationId xmlns:a16="http://schemas.microsoft.com/office/drawing/2014/main" id="{05BDB9B3-FCD7-3E1A-BABF-1C3FE3889477}"/>
              </a:ext>
            </a:extLst>
          </p:cNvPr>
          <p:cNvPicPr>
            <a:picLocks noGrp="1" noChangeAspect="1"/>
          </p:cNvPicPr>
          <p:nvPr>
            <p:ph idx="1"/>
          </p:nvPr>
        </p:nvPicPr>
        <p:blipFill>
          <a:blip r:embed="rId2"/>
          <a:stretch>
            <a:fillRect/>
          </a:stretch>
        </p:blipFill>
        <p:spPr>
          <a:xfrm>
            <a:off x="1632393" y="1600201"/>
            <a:ext cx="5879214" cy="4525963"/>
          </a:xfrm>
        </p:spPr>
      </p:pic>
      <p:sp>
        <p:nvSpPr>
          <p:cNvPr id="4" name="Slide Number Placeholder 3">
            <a:extLst>
              <a:ext uri="{FF2B5EF4-FFF2-40B4-BE49-F238E27FC236}">
                <a16:creationId xmlns:a16="http://schemas.microsoft.com/office/drawing/2014/main" id="{2E3894F8-43CA-7F83-602F-B6DFF31060B1}"/>
              </a:ext>
            </a:extLst>
          </p:cNvPr>
          <p:cNvSpPr>
            <a:spLocks noGrp="1"/>
          </p:cNvSpPr>
          <p:nvPr>
            <p:ph type="sldNum" sz="quarter" idx="12"/>
          </p:nvPr>
        </p:nvSpPr>
        <p:spPr/>
        <p:txBody>
          <a:bodyPr/>
          <a:lstStyle/>
          <a:p>
            <a:fld id="{7D218E92-A2D6-4D6E-8A9C-578A3389396D}" type="slidenum">
              <a:rPr lang="en-US" smtClean="0"/>
              <a:pPr/>
              <a:t>67</a:t>
            </a:fld>
            <a:endParaRPr lang="en-US"/>
          </a:p>
        </p:txBody>
      </p:sp>
    </p:spTree>
    <p:extLst>
      <p:ext uri="{BB962C8B-B14F-4D97-AF65-F5344CB8AC3E}">
        <p14:creationId xmlns:p14="http://schemas.microsoft.com/office/powerpoint/2010/main" val="2845208226"/>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7B98-7C37-852B-E47A-72B9F452D21C}"/>
              </a:ext>
            </a:extLst>
          </p:cNvPr>
          <p:cNvSpPr>
            <a:spLocks noGrp="1"/>
          </p:cNvSpPr>
          <p:nvPr>
            <p:ph type="title"/>
          </p:nvPr>
        </p:nvSpPr>
        <p:spPr/>
        <p:txBody>
          <a:bodyPr/>
          <a:lstStyle/>
          <a:p>
            <a:r>
              <a:rPr lang="en-US">
                <a:cs typeface="Calibri"/>
              </a:rPr>
              <a:t>WSFC Utilities Project Planner</a:t>
            </a:r>
            <a:endParaRPr lang="en-US"/>
          </a:p>
        </p:txBody>
      </p:sp>
      <p:sp>
        <p:nvSpPr>
          <p:cNvPr id="4" name="Slide Number Placeholder 3">
            <a:extLst>
              <a:ext uri="{FF2B5EF4-FFF2-40B4-BE49-F238E27FC236}">
                <a16:creationId xmlns:a16="http://schemas.microsoft.com/office/drawing/2014/main" id="{FDAABCF9-67AA-F07D-FA6F-70058630E866}"/>
              </a:ext>
            </a:extLst>
          </p:cNvPr>
          <p:cNvSpPr>
            <a:spLocks noGrp="1"/>
          </p:cNvSpPr>
          <p:nvPr>
            <p:ph type="sldNum" sz="quarter" idx="12"/>
          </p:nvPr>
        </p:nvSpPr>
        <p:spPr/>
        <p:txBody>
          <a:bodyPr/>
          <a:lstStyle/>
          <a:p>
            <a:fld id="{7D218E92-A2D6-4D6E-8A9C-578A3389396D}" type="slidenum">
              <a:rPr lang="en-US" smtClean="0"/>
              <a:pPr/>
              <a:t>68</a:t>
            </a:fld>
            <a:endParaRPr lang="en-US"/>
          </a:p>
        </p:txBody>
      </p:sp>
      <p:pic>
        <p:nvPicPr>
          <p:cNvPr id="41" name="Content Placeholder 40">
            <a:extLst>
              <a:ext uri="{FF2B5EF4-FFF2-40B4-BE49-F238E27FC236}">
                <a16:creationId xmlns:a16="http://schemas.microsoft.com/office/drawing/2014/main" id="{6ECE6454-1068-78E5-C0C6-4DB171D5279C}"/>
              </a:ext>
            </a:extLst>
          </p:cNvPr>
          <p:cNvPicPr>
            <a:picLocks noGrp="1" noChangeAspect="1"/>
          </p:cNvPicPr>
          <p:nvPr>
            <p:ph idx="1"/>
          </p:nvPr>
        </p:nvPicPr>
        <p:blipFill>
          <a:blip r:embed="rId2"/>
          <a:stretch>
            <a:fillRect/>
          </a:stretch>
        </p:blipFill>
        <p:spPr>
          <a:xfrm>
            <a:off x="167571" y="2412673"/>
            <a:ext cx="8808857" cy="1773533"/>
          </a:xfrm>
        </p:spPr>
      </p:pic>
    </p:spTree>
    <p:extLst>
      <p:ext uri="{BB962C8B-B14F-4D97-AF65-F5344CB8AC3E}">
        <p14:creationId xmlns:p14="http://schemas.microsoft.com/office/powerpoint/2010/main" val="2281399393"/>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61725-7D9E-2D59-BE0A-773D5839AE1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40188B5-A718-ED5F-4A9F-F7CD90373981}"/>
              </a:ext>
            </a:extLst>
          </p:cNvPr>
          <p:cNvPicPr>
            <a:picLocks noGrp="1" noChangeAspect="1"/>
          </p:cNvPicPr>
          <p:nvPr>
            <p:ph idx="1"/>
          </p:nvPr>
        </p:nvPicPr>
        <p:blipFill>
          <a:blip r:embed="rId2"/>
          <a:stretch>
            <a:fillRect/>
          </a:stretch>
        </p:blipFill>
        <p:spPr>
          <a:xfrm>
            <a:off x="313920" y="565032"/>
            <a:ext cx="8576545" cy="5932067"/>
          </a:xfrm>
        </p:spPr>
      </p:pic>
      <p:sp>
        <p:nvSpPr>
          <p:cNvPr id="4" name="Slide Number Placeholder 3">
            <a:extLst>
              <a:ext uri="{FF2B5EF4-FFF2-40B4-BE49-F238E27FC236}">
                <a16:creationId xmlns:a16="http://schemas.microsoft.com/office/drawing/2014/main" id="{8DF72C80-6644-4959-A290-D108F654765F}"/>
              </a:ext>
            </a:extLst>
          </p:cNvPr>
          <p:cNvSpPr>
            <a:spLocks noGrp="1"/>
          </p:cNvSpPr>
          <p:nvPr>
            <p:ph type="sldNum" sz="quarter" idx="12"/>
          </p:nvPr>
        </p:nvSpPr>
        <p:spPr/>
        <p:txBody>
          <a:bodyPr/>
          <a:lstStyle/>
          <a:p>
            <a:fld id="{7D218E92-A2D6-4D6E-8A9C-578A3389396D}" type="slidenum">
              <a:rPr lang="en-US" smtClean="0"/>
              <a:pPr/>
              <a:t>69</a:t>
            </a:fld>
            <a:endParaRPr lang="en-US"/>
          </a:p>
        </p:txBody>
      </p:sp>
    </p:spTree>
    <p:extLst>
      <p:ext uri="{BB962C8B-B14F-4D97-AF65-F5344CB8AC3E}">
        <p14:creationId xmlns:p14="http://schemas.microsoft.com/office/powerpoint/2010/main" val="1794618706"/>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t>CRP Challenges</a:t>
            </a:r>
          </a:p>
        </p:txBody>
      </p:sp>
      <p:sp>
        <p:nvSpPr>
          <p:cNvPr id="5123" name="Content Placeholder 2"/>
          <p:cNvSpPr>
            <a:spLocks noGrp="1"/>
          </p:cNvSpPr>
          <p:nvPr>
            <p:ph idx="1"/>
          </p:nvPr>
        </p:nvSpPr>
        <p:spPr>
          <a:xfrm>
            <a:off x="457200" y="1600200"/>
            <a:ext cx="8382000" cy="4678462"/>
          </a:xfrm>
        </p:spPr>
        <p:txBody>
          <a:bodyPr vert="horz" lIns="91440" tIns="45720" rIns="91440" bIns="45720" rtlCol="0" anchor="t">
            <a:noAutofit/>
          </a:bodyPr>
          <a:lstStyle/>
          <a:p>
            <a:r>
              <a:rPr lang="en-US" sz="2200">
                <a:cs typeface="Calibri"/>
              </a:rPr>
              <a:t>Post Covid Construction Market</a:t>
            </a:r>
          </a:p>
          <a:p>
            <a:pPr lvl="1"/>
            <a:r>
              <a:rPr lang="en-US" sz="2200">
                <a:cs typeface="Calibri"/>
              </a:rPr>
              <a:t>Costs have doubled and tripled depending on market segment. Roofing pre-covid $15/sq ft; post covid $45/sq ft</a:t>
            </a:r>
          </a:p>
          <a:p>
            <a:pPr lvl="1"/>
            <a:r>
              <a:rPr lang="en-US" sz="2200">
                <a:cs typeface="Calibri"/>
              </a:rPr>
              <a:t>Material lead times remain problematic for HVAC and Electrical systems.</a:t>
            </a:r>
          </a:p>
          <a:p>
            <a:r>
              <a:rPr lang="en-US" sz="2200">
                <a:cs typeface="Calibri"/>
              </a:rPr>
              <a:t>LEDC needs continue to strain limited funding.</a:t>
            </a:r>
          </a:p>
          <a:p>
            <a:pPr lvl="1"/>
            <a:r>
              <a:rPr lang="en-US" sz="2200">
                <a:cs typeface="Calibri"/>
              </a:rPr>
              <a:t>LEDC planned and deferred needs for current year are $12.7M</a:t>
            </a:r>
          </a:p>
          <a:p>
            <a:r>
              <a:rPr lang="en-US" sz="2200">
                <a:cs typeface="Calibri"/>
              </a:rPr>
              <a:t>Prior to covid we were projecting a $15M budget gap over 10 years; current projection is $36M funding gap</a:t>
            </a:r>
          </a:p>
          <a:p>
            <a:r>
              <a:rPr lang="en-US" sz="2200">
                <a:cs typeface="Calibri"/>
              </a:rPr>
              <a:t>Building needs are being compressed as items are continuing to be deferred. Current year has $29M in planned and deferred needs, with overall 10-year needs totaling $48M</a:t>
            </a:r>
          </a:p>
          <a:p>
            <a:pPr lvl="1"/>
            <a:endParaRPr lang="en-US" sz="2200">
              <a:cs typeface="Calibri"/>
            </a:endParaRPr>
          </a:p>
          <a:p>
            <a:endParaRPr lang="en-US" sz="2600">
              <a:cs typeface="Calibri"/>
            </a:endParaRPr>
          </a:p>
        </p:txBody>
      </p:sp>
    </p:spTree>
    <p:extLst>
      <p:ext uri="{BB962C8B-B14F-4D97-AF65-F5344CB8AC3E}">
        <p14:creationId xmlns:p14="http://schemas.microsoft.com/office/powerpoint/2010/main" val="2244693370"/>
      </p:ext>
    </p:extLst>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t>Questions?</a:t>
            </a:r>
          </a:p>
        </p:txBody>
      </p:sp>
      <p:sp>
        <p:nvSpPr>
          <p:cNvPr id="5123" name="Content Placeholder 2"/>
          <p:cNvSpPr>
            <a:spLocks noGrp="1"/>
          </p:cNvSpPr>
          <p:nvPr>
            <p:ph idx="1"/>
          </p:nvPr>
        </p:nvSpPr>
        <p:spPr>
          <a:xfrm>
            <a:off x="457200" y="1600200"/>
            <a:ext cx="8382000" cy="4525963"/>
          </a:xfrm>
        </p:spPr>
        <p:txBody>
          <a:bodyPr vert="horz" lIns="91440" tIns="45720" rIns="91440" bIns="45720" rtlCol="0" anchor="t">
            <a:normAutofit/>
          </a:bodyPr>
          <a:lstStyle/>
          <a:p>
            <a:pPr marL="0" lvl="0" indent="0">
              <a:buNone/>
            </a:pPr>
            <a:endParaRPr lang="en-US" sz="2000">
              <a:cs typeface="Calibri"/>
            </a:endParaRPr>
          </a:p>
        </p:txBody>
      </p:sp>
    </p:spTree>
    <p:extLst>
      <p:ext uri="{BB962C8B-B14F-4D97-AF65-F5344CB8AC3E}">
        <p14:creationId xmlns:p14="http://schemas.microsoft.com/office/powerpoint/2010/main" val="1551436575"/>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Capital Improvement Plan Projects</a:t>
            </a:r>
          </a:p>
        </p:txBody>
      </p:sp>
      <p:pic>
        <p:nvPicPr>
          <p:cNvPr id="5" name="Content Placeholder 4">
            <a:extLst>
              <a:ext uri="{FF2B5EF4-FFF2-40B4-BE49-F238E27FC236}">
                <a16:creationId xmlns:a16="http://schemas.microsoft.com/office/drawing/2014/main" id="{D457257D-E1F6-164C-37FF-FE8716810C97}"/>
              </a:ext>
            </a:extLst>
          </p:cNvPr>
          <p:cNvPicPr>
            <a:picLocks noGrp="1" noChangeAspect="1"/>
          </p:cNvPicPr>
          <p:nvPr>
            <p:ph idx="1"/>
          </p:nvPr>
        </p:nvPicPr>
        <p:blipFill>
          <a:blip r:embed="rId3"/>
          <a:stretch>
            <a:fillRect/>
          </a:stretch>
        </p:blipFill>
        <p:spPr>
          <a:xfrm>
            <a:off x="457200" y="2336406"/>
            <a:ext cx="8229600" cy="3053552"/>
          </a:xfrm>
        </p:spPr>
      </p:pic>
    </p:spTree>
    <p:extLst>
      <p:ext uri="{BB962C8B-B14F-4D97-AF65-F5344CB8AC3E}">
        <p14:creationId xmlns:p14="http://schemas.microsoft.com/office/powerpoint/2010/main" val="1874878034"/>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a:cs typeface="Calibri"/>
              </a:rPr>
              <a:t>New Courthouse</a:t>
            </a:r>
            <a:endParaRPr lang="en-US"/>
          </a:p>
        </p:txBody>
      </p:sp>
      <p:sp>
        <p:nvSpPr>
          <p:cNvPr id="5123" name="Content Placeholder 2"/>
          <p:cNvSpPr>
            <a:spLocks noGrp="1"/>
          </p:cNvSpPr>
          <p:nvPr>
            <p:ph idx="1"/>
          </p:nvPr>
        </p:nvSpPr>
        <p:spPr>
          <a:xfrm>
            <a:off x="290787" y="1600200"/>
            <a:ext cx="8548413" cy="4823756"/>
          </a:xfrm>
        </p:spPr>
        <p:txBody>
          <a:bodyPr vert="horz" lIns="91440" tIns="45720" rIns="91440" bIns="45720" rtlCol="0" anchor="t">
            <a:noAutofit/>
          </a:bodyPr>
          <a:lstStyle/>
          <a:p>
            <a:r>
              <a:rPr lang="en-US" sz="2000">
                <a:ea typeface="Calibri"/>
                <a:cs typeface="Calibri"/>
              </a:rPr>
              <a:t>New 240,000 square foot facility to replace the 170,000 square foot Hall of Justice Facility. The design featured numerous security, public experience, and accessibility enhancements compared to the current facility.</a:t>
            </a:r>
          </a:p>
          <a:p>
            <a:r>
              <a:rPr lang="en-US" sz="2000">
                <a:ea typeface="Calibri"/>
                <a:cs typeface="Calibri"/>
              </a:rPr>
              <a:t>Status: In Closeout</a:t>
            </a:r>
          </a:p>
          <a:p>
            <a:r>
              <a:rPr lang="en-US" sz="2000">
                <a:ea typeface="Calibri"/>
                <a:cs typeface="Calibri"/>
              </a:rPr>
              <a:t>Budget: $105M</a:t>
            </a:r>
          </a:p>
          <a:p>
            <a:r>
              <a:rPr lang="en-US" sz="2000">
                <a:ea typeface="Calibri"/>
                <a:cs typeface="Calibri"/>
              </a:rPr>
              <a:t>Funding: Bond</a:t>
            </a:r>
          </a:p>
        </p:txBody>
      </p:sp>
      <p:pic>
        <p:nvPicPr>
          <p:cNvPr id="2" name="Picture 1" descr="May be an image of hospital">
            <a:extLst>
              <a:ext uri="{FF2B5EF4-FFF2-40B4-BE49-F238E27FC236}">
                <a16:creationId xmlns:a16="http://schemas.microsoft.com/office/drawing/2014/main" id="{E2B50D6D-53DB-87C5-BBC5-C157F1A8A89C}"/>
              </a:ext>
            </a:extLst>
          </p:cNvPr>
          <p:cNvPicPr>
            <a:picLocks noChangeAspect="1"/>
          </p:cNvPicPr>
          <p:nvPr/>
        </p:nvPicPr>
        <p:blipFill>
          <a:blip r:embed="rId3"/>
          <a:stretch>
            <a:fillRect/>
          </a:stretch>
        </p:blipFill>
        <p:spPr>
          <a:xfrm>
            <a:off x="4308106" y="2671415"/>
            <a:ext cx="4643675" cy="3095280"/>
          </a:xfrm>
          <a:prstGeom prst="rect">
            <a:avLst/>
          </a:prstGeom>
        </p:spPr>
      </p:pic>
    </p:spTree>
    <p:extLst>
      <p:ext uri="{BB962C8B-B14F-4D97-AF65-F5344CB8AC3E}">
        <p14:creationId xmlns:p14="http://schemas.microsoft.com/office/powerpoint/2010/main" val="3548591903"/>
      </p:ext>
    </p:extLst>
  </p:cSld>
  <p:clrMapOvr>
    <a:masterClrMapping/>
  </p:clrMapOvr>
  <p:transition>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70</Slides>
  <Notes>37</Notes>
  <HiddenSlides>0</HiddenSlide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PowerPoint Presentation</vt:lpstr>
      <vt:lpstr>PowerPoint Presentation</vt:lpstr>
      <vt:lpstr>Active Projects</vt:lpstr>
      <vt:lpstr>Capital Renewal Plan Projects</vt:lpstr>
      <vt:lpstr>Reroofing Projects</vt:lpstr>
      <vt:lpstr>LEDC Projects</vt:lpstr>
      <vt:lpstr>CRP Challenges</vt:lpstr>
      <vt:lpstr>Capital Improvement Plan Projects</vt:lpstr>
      <vt:lpstr>New Courthouse</vt:lpstr>
      <vt:lpstr>Fleet Expansion</vt:lpstr>
      <vt:lpstr>Kaleideum</vt:lpstr>
      <vt:lpstr>Health Campus Renovations</vt:lpstr>
      <vt:lpstr>Belews Lake Park</vt:lpstr>
      <vt:lpstr>Horizons Park Administration</vt:lpstr>
      <vt:lpstr>PSC Reorganization</vt:lpstr>
      <vt:lpstr>Agricultural Park Complex</vt:lpstr>
      <vt:lpstr>Tanglewood Clubhouse</vt:lpstr>
      <vt:lpstr>Tanglewood Clubhouse</vt:lpstr>
      <vt:lpstr>Tanglewood Clubhouse</vt:lpstr>
      <vt:lpstr>ARPA Projects</vt:lpstr>
      <vt:lpstr>Special Projects</vt:lpstr>
      <vt:lpstr>Forsyth County Project Planner</vt:lpstr>
      <vt:lpstr>PowerPoint Presentation</vt:lpstr>
      <vt:lpstr>Active Projects</vt:lpstr>
      <vt:lpstr>Forsyth County Project Planner -  Parks</vt:lpstr>
      <vt:lpstr>Highland Avenue Park </vt:lpstr>
      <vt:lpstr>Horizons Park Multi-Modal Trails</vt:lpstr>
      <vt:lpstr>Tanglewood Park - Shelter #4 Playground Replacement</vt:lpstr>
      <vt:lpstr> Belews Lake Park Phase 2 Development </vt:lpstr>
      <vt:lpstr> Tanglewood Park Campground Assessment &amp; Expansion </vt:lpstr>
      <vt:lpstr> Tanglewood Park Wetlands Overlook </vt:lpstr>
      <vt:lpstr> Tanglewood Park Festival Of Lights Display </vt:lpstr>
      <vt:lpstr> Completed Capital Projects </vt:lpstr>
      <vt:lpstr> Completed Capital Projects </vt:lpstr>
      <vt:lpstr>Forsyth County Project Planner -  Parks</vt:lpstr>
      <vt:lpstr>PowerPoint Presentation</vt:lpstr>
      <vt:lpstr>Forsyth County Project Planner  Airport</vt:lpstr>
      <vt:lpstr>Corporate Hangar Development</vt:lpstr>
      <vt:lpstr>Runway 15-33 Rehabilitation</vt:lpstr>
      <vt:lpstr>Terminal Building Renovations</vt:lpstr>
      <vt:lpstr>Rental Car and County Vehicle Fleet Wash Station</vt:lpstr>
      <vt:lpstr>Taxiway Alpha</vt:lpstr>
      <vt:lpstr>4001 N Liberty Street Hangar Improvements</vt:lpstr>
      <vt:lpstr>Airfield Lighting and Signage</vt:lpstr>
      <vt:lpstr>Taxilane Lima and Ramp</vt:lpstr>
      <vt:lpstr>Maintenance Repair and Overhaul (MRO) Hangar</vt:lpstr>
      <vt:lpstr>Other Capital Projects</vt:lpstr>
      <vt:lpstr>Forsyth County Project Planner  Airport</vt:lpstr>
      <vt:lpstr>PowerPoint Presentation</vt:lpstr>
      <vt:lpstr>Tanglewood Business Park</vt:lpstr>
      <vt:lpstr>Tanglewood Business Park</vt:lpstr>
      <vt:lpstr>TBP Development Activity to Date</vt:lpstr>
      <vt:lpstr>TBP Next Steps</vt:lpstr>
      <vt:lpstr>Employment Center Identification</vt:lpstr>
      <vt:lpstr>Potential Employment Centers</vt:lpstr>
      <vt:lpstr>Wallburg Road Area</vt:lpstr>
      <vt:lpstr>Employment Center ID Next Steps</vt:lpstr>
      <vt:lpstr>Winston-Salem/Forsyth County Utilities</vt:lpstr>
      <vt:lpstr>Active Capital Projects</vt:lpstr>
      <vt:lpstr>WSFC Utilities Project Planner</vt:lpstr>
      <vt:lpstr>Highway 65 Water Line Extension</vt:lpstr>
      <vt:lpstr>Highway 65 Water Line Extension</vt:lpstr>
      <vt:lpstr>Highway 65 Water Line Extension</vt:lpstr>
      <vt:lpstr>Tanglewood Force Main Relocation</vt:lpstr>
      <vt:lpstr>Tanglewood Force Main Relocation</vt:lpstr>
      <vt:lpstr>Advanced Meter Upgrade Program</vt:lpstr>
      <vt:lpstr>Advanced Meter Upgrade Program</vt:lpstr>
      <vt:lpstr>WSFC Utilities Project Planner</vt:lpstr>
      <vt:lpstr>PowerPoint Presentation</vt:lpstr>
      <vt:lpstr>Questions?</vt:lpstr>
    </vt:vector>
  </TitlesOfParts>
  <Company>Forsyth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jacksoms</dc:creator>
  <cp:revision>1</cp:revision>
  <dcterms:created xsi:type="dcterms:W3CDTF">2014-08-21T20:25:54Z</dcterms:created>
  <dcterms:modified xsi:type="dcterms:W3CDTF">2023-10-25T20:49:49Z</dcterms:modified>
</cp:coreProperties>
</file>