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8.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9.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0.xml" ContentType="application/vnd.openxmlformats-officedocument.themeOverride+xml"/>
  <Override PartName="/ppt/notesSlides/notesSlide18.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1.xml" ContentType="application/vnd.openxmlformats-officedocument.themeOverride+xml"/>
  <Override PartName="/ppt/notesSlides/notesSlide19.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2.xml" ContentType="application/vnd.openxmlformats-officedocument.themeOverride+xml"/>
  <Override PartName="/ppt/notesSlides/notesSlide20.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3.xml" ContentType="application/vnd.openxmlformats-officedocument.themeOverride+xml"/>
  <Override PartName="/ppt/notesSlides/notesSlide21.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 id="2147483691" r:id="rId2"/>
    <p:sldMasterId id="2147483668" r:id="rId3"/>
    <p:sldMasterId id="2147483679" r:id="rId4"/>
    <p:sldMasterId id="2147483648" r:id="rId5"/>
    <p:sldMasterId id="2147483728" r:id="rId6"/>
  </p:sldMasterIdLst>
  <p:notesMasterIdLst>
    <p:notesMasterId r:id="rId71"/>
  </p:notesMasterIdLst>
  <p:sldIdLst>
    <p:sldId id="347" r:id="rId7"/>
    <p:sldId id="289" r:id="rId8"/>
    <p:sldId id="415" r:id="rId9"/>
    <p:sldId id="389" r:id="rId10"/>
    <p:sldId id="390" r:id="rId11"/>
    <p:sldId id="391" r:id="rId12"/>
    <p:sldId id="294" r:id="rId13"/>
    <p:sldId id="295" r:id="rId14"/>
    <p:sldId id="393" r:id="rId15"/>
    <p:sldId id="392" r:id="rId16"/>
    <p:sldId id="416" r:id="rId17"/>
    <p:sldId id="395" r:id="rId18"/>
    <p:sldId id="396" r:id="rId19"/>
    <p:sldId id="397" r:id="rId20"/>
    <p:sldId id="399" r:id="rId21"/>
    <p:sldId id="398" r:id="rId22"/>
    <p:sldId id="417" r:id="rId23"/>
    <p:sldId id="418" r:id="rId24"/>
    <p:sldId id="419" r:id="rId25"/>
    <p:sldId id="420" r:id="rId26"/>
    <p:sldId id="421" r:id="rId27"/>
    <p:sldId id="422" r:id="rId28"/>
    <p:sldId id="423" r:id="rId29"/>
    <p:sldId id="424" r:id="rId30"/>
    <p:sldId id="425" r:id="rId31"/>
    <p:sldId id="426" r:id="rId32"/>
    <p:sldId id="413" r:id="rId33"/>
    <p:sldId id="451" r:id="rId34"/>
    <p:sldId id="344" r:id="rId35"/>
    <p:sldId id="414" r:id="rId36"/>
    <p:sldId id="444" r:id="rId37"/>
    <p:sldId id="387" r:id="rId38"/>
    <p:sldId id="342" r:id="rId39"/>
    <p:sldId id="305" r:id="rId40"/>
    <p:sldId id="428" r:id="rId41"/>
    <p:sldId id="274" r:id="rId42"/>
    <p:sldId id="276" r:id="rId43"/>
    <p:sldId id="431" r:id="rId44"/>
    <p:sldId id="275" r:id="rId45"/>
    <p:sldId id="306" r:id="rId46"/>
    <p:sldId id="375" r:id="rId47"/>
    <p:sldId id="465" r:id="rId48"/>
    <p:sldId id="343" r:id="rId49"/>
    <p:sldId id="453" r:id="rId50"/>
    <p:sldId id="454" r:id="rId51"/>
    <p:sldId id="455" r:id="rId52"/>
    <p:sldId id="257" r:id="rId53"/>
    <p:sldId id="260" r:id="rId54"/>
    <p:sldId id="261" r:id="rId55"/>
    <p:sldId id="470" r:id="rId56"/>
    <p:sldId id="472" r:id="rId57"/>
    <p:sldId id="410" r:id="rId58"/>
    <p:sldId id="469" r:id="rId59"/>
    <p:sldId id="468" r:id="rId60"/>
    <p:sldId id="464" r:id="rId61"/>
    <p:sldId id="467" r:id="rId62"/>
    <p:sldId id="357" r:id="rId63"/>
    <p:sldId id="471" r:id="rId64"/>
    <p:sldId id="409" r:id="rId65"/>
    <p:sldId id="353" r:id="rId66"/>
    <p:sldId id="277" r:id="rId67"/>
    <p:sldId id="368" r:id="rId68"/>
    <p:sldId id="365" r:id="rId69"/>
    <p:sldId id="435" r:id="rId70"/>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119" d="100"/>
          <a:sy n="119" d="100"/>
        </p:scale>
        <p:origin x="427"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ENROLLMENT!$AA$31</c:f>
              <c:strCache>
                <c:ptCount val="1"/>
              </c:strCache>
            </c:strRef>
          </c:tx>
          <c:spPr>
            <a:ln w="28575" cap="flat">
              <a:solidFill>
                <a:schemeClr val="accent1"/>
              </a:solidFill>
              <a:round/>
              <a:headEnd type="diamond"/>
              <a:tailEnd type="diamond"/>
            </a:ln>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dPt>
            <c:idx val="1"/>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bubble3D val="0"/>
            <c:spPr>
              <a:ln w="28575" cap="flat">
                <a:solidFill>
                  <a:schemeClr val="accent1"/>
                </a:solidFill>
                <a:round/>
                <a:headEnd type="diamond"/>
                <a:tailEnd type="diamond"/>
              </a:ln>
              <a:effectLst/>
            </c:spPr>
            <c:extLst>
              <c:ext xmlns:c16="http://schemas.microsoft.com/office/drawing/2014/chart" uri="{C3380CC4-5D6E-409C-BE32-E72D297353CC}">
                <c16:uniqueId val="{00000001-AA45-4442-A4E0-680082BB9843}"/>
              </c:ext>
            </c:extLst>
          </c:dPt>
          <c:dPt>
            <c:idx val="2"/>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bubble3D val="0"/>
            <c:spPr>
              <a:ln w="28575" cap="flat">
                <a:solidFill>
                  <a:schemeClr val="accent1"/>
                </a:solidFill>
                <a:round/>
                <a:headEnd type="diamond"/>
                <a:tailEnd type="diamond"/>
              </a:ln>
              <a:effectLst/>
            </c:spPr>
            <c:extLst>
              <c:ext xmlns:c16="http://schemas.microsoft.com/office/drawing/2014/chart" uri="{C3380CC4-5D6E-409C-BE32-E72D297353CC}">
                <c16:uniqueId val="{00000003-AA45-4442-A4E0-680082BB9843}"/>
              </c:ext>
            </c:extLst>
          </c:dPt>
          <c:dPt>
            <c:idx val="3"/>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bubble3D val="0"/>
            <c:spPr>
              <a:ln w="28575" cap="flat">
                <a:solidFill>
                  <a:schemeClr val="accent1"/>
                </a:solidFill>
                <a:round/>
                <a:headEnd type="diamond"/>
                <a:tailEnd type="diamond"/>
              </a:ln>
              <a:effectLst/>
            </c:spPr>
            <c:extLst>
              <c:ext xmlns:c16="http://schemas.microsoft.com/office/drawing/2014/chart" uri="{C3380CC4-5D6E-409C-BE32-E72D297353CC}">
                <c16:uniqueId val="{00000005-AA45-4442-A4E0-680082BB9843}"/>
              </c:ext>
            </c:extLst>
          </c:dPt>
          <c:dPt>
            <c:idx val="4"/>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bubble3D val="0"/>
            <c:spPr>
              <a:ln w="28575" cap="flat">
                <a:solidFill>
                  <a:schemeClr val="accent1"/>
                </a:solidFill>
                <a:round/>
                <a:headEnd type="diamond"/>
                <a:tailEnd type="diamond"/>
              </a:ln>
              <a:effectLst/>
            </c:spPr>
            <c:extLst>
              <c:ext xmlns:c16="http://schemas.microsoft.com/office/drawing/2014/chart" uri="{C3380CC4-5D6E-409C-BE32-E72D297353CC}">
                <c16:uniqueId val="{00000007-AA45-4442-A4E0-680082BB9843}"/>
              </c:ext>
            </c:extLst>
          </c:dPt>
          <c:dPt>
            <c:idx val="5"/>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12700">
                  <a:solidFill>
                    <a:schemeClr val="lt2"/>
                  </a:solidFill>
                  <a:round/>
                </a:ln>
                <a:effectLst/>
              </c:spPr>
            </c:marker>
            <c:bubble3D val="0"/>
            <c:spPr>
              <a:ln w="28575" cap="flat">
                <a:solidFill>
                  <a:schemeClr val="accent1"/>
                </a:solidFill>
                <a:round/>
                <a:headEnd type="diamond"/>
                <a:tailEnd type="diamond"/>
              </a:ln>
              <a:effectLst/>
            </c:spPr>
            <c:extLst>
              <c:ext xmlns:c16="http://schemas.microsoft.com/office/drawing/2014/chart" uri="{C3380CC4-5D6E-409C-BE32-E72D297353CC}">
                <c16:uniqueId val="{00000009-AA45-4442-A4E0-680082BB9843}"/>
              </c:ext>
            </c:extLst>
          </c:dPt>
          <c:dLbls>
            <c:dLbl>
              <c:idx val="0"/>
              <c:layout>
                <c:manualLayout>
                  <c:x val="-5.5365499165321352E-2"/>
                  <c:y val="2.88600354183080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A45-4442-A4E0-680082BB9843}"/>
                </c:ext>
              </c:extLst>
            </c:dLbl>
            <c:dLbl>
              <c:idx val="1"/>
              <c:layout>
                <c:manualLayout>
                  <c:x val="-1.6802202935624712E-2"/>
                  <c:y val="-4.61760566692928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45-4442-A4E0-680082BB9843}"/>
                </c:ext>
              </c:extLst>
            </c:dLbl>
            <c:dLbl>
              <c:idx val="2"/>
              <c:layout>
                <c:manualLayout>
                  <c:x val="2.1252387250488545E-3"/>
                  <c:y val="-1.4430017709154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45-4442-A4E0-680082BB9843}"/>
                </c:ext>
              </c:extLst>
            </c:dLbl>
            <c:dLbl>
              <c:idx val="3"/>
              <c:layout>
                <c:manualLayout>
                  <c:x val="-1.1201468623749784E-2"/>
                  <c:y val="1.1544014167323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45-4442-A4E0-680082BB9843}"/>
                </c:ext>
              </c:extLst>
            </c:dLbl>
            <c:dLbl>
              <c:idx val="4"/>
              <c:layout>
                <c:manualLayout>
                  <c:x val="-1.3776792969391032E-2"/>
                  <c:y val="-3.4632042501969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A45-4442-A4E0-680082BB9843}"/>
                </c:ext>
              </c:extLst>
            </c:dLbl>
            <c:dLbl>
              <c:idx val="5"/>
              <c:layout>
                <c:manualLayout>
                  <c:x val="-3.202579431087154E-2"/>
                  <c:y val="3.1746038960138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A45-4442-A4E0-680082BB984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ENROLLMENT!$AB$30:$AH$30</c:f>
              <c:strCache>
                <c:ptCount val="7"/>
                <c:pt idx="0">
                  <c:v>18-19</c:v>
                </c:pt>
                <c:pt idx="1">
                  <c:v>19-20</c:v>
                </c:pt>
                <c:pt idx="2">
                  <c:v>20-21</c:v>
                </c:pt>
                <c:pt idx="3">
                  <c:v>21-22</c:v>
                </c:pt>
                <c:pt idx="4">
                  <c:v>22-23</c:v>
                </c:pt>
                <c:pt idx="5">
                  <c:v>23-24</c:v>
                </c:pt>
                <c:pt idx="6">
                  <c:v> 24-25 </c:v>
                </c:pt>
              </c:strCache>
              <c:extLst/>
            </c:strRef>
          </c:cat>
          <c:val>
            <c:numRef>
              <c:f>ENROLLMENT!$AB$31:$AH$31</c:f>
              <c:numCache>
                <c:formatCode>#,##0</c:formatCode>
                <c:ptCount val="7"/>
                <c:pt idx="0">
                  <c:v>54480</c:v>
                </c:pt>
                <c:pt idx="1">
                  <c:v>53920</c:v>
                </c:pt>
                <c:pt idx="2">
                  <c:v>53777</c:v>
                </c:pt>
                <c:pt idx="3" formatCode="_(* #,##0_);_(* \(#,##0\);_(* &quot;-&quot;??_);_(@_)">
                  <c:v>50411</c:v>
                </c:pt>
                <c:pt idx="4" formatCode="_(* #,##0_);_(* \(#,##0\);_(* &quot;-&quot;??_);_(@_)">
                  <c:v>51979</c:v>
                </c:pt>
                <c:pt idx="5" formatCode="_(* #,##0_);_(* \(#,##0\);_(* &quot;-&quot;??_);_(@_)">
                  <c:v>50842</c:v>
                </c:pt>
                <c:pt idx="6">
                  <c:v>50550</c:v>
                </c:pt>
              </c:numCache>
              <c:extLst/>
            </c:numRef>
          </c:val>
          <c:smooth val="0"/>
          <c:extLst>
            <c:ext xmlns:c16="http://schemas.microsoft.com/office/drawing/2014/chart" uri="{C3380CC4-5D6E-409C-BE32-E72D297353CC}">
              <c16:uniqueId val="{0000000B-AA45-4442-A4E0-680082BB9843}"/>
            </c:ext>
          </c:extLst>
        </c:ser>
        <c:dLbls>
          <c:showLegendKey val="0"/>
          <c:showVal val="1"/>
          <c:showCatName val="0"/>
          <c:showSerName val="0"/>
          <c:showPercent val="0"/>
          <c:showBubbleSize val="0"/>
        </c:dLbls>
        <c:marker val="1"/>
        <c:smooth val="0"/>
        <c:axId val="36786896"/>
        <c:axId val="122859008"/>
      </c:lineChart>
      <c:catAx>
        <c:axId val="36786896"/>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baseline="0" dirty="0">
                    <a:solidFill>
                      <a:sysClr val="windowText" lastClr="000000"/>
                    </a:solidFill>
                  </a:rPr>
                  <a:t>School 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out"/>
        <c:minorTickMark val="none"/>
        <c:tickLblPos val="nextTo"/>
        <c:spPr>
          <a:noFill/>
          <a:ln w="317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22859008"/>
        <c:crosses val="autoZero"/>
        <c:auto val="1"/>
        <c:lblAlgn val="ctr"/>
        <c:lblOffset val="100"/>
        <c:noMultiLvlLbl val="0"/>
      </c:catAx>
      <c:valAx>
        <c:axId val="122859008"/>
        <c:scaling>
          <c:orientation val="minMax"/>
          <c:min val="50000"/>
        </c:scaling>
        <c:delete val="0"/>
        <c:axPos val="l"/>
        <c:majorGridlines>
          <c:spPr>
            <a:ln w="222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sz="910" b="1" i="0" baseline="0" dirty="0">
                    <a:solidFill>
                      <a:sysClr val="windowText" lastClr="000000"/>
                    </a:solidFill>
                  </a:rPr>
                  <a:t>Number of Students</a:t>
                </a:r>
              </a:p>
            </c:rich>
          </c:tx>
          <c:layout>
            <c:manualLayout>
              <c:xMode val="edge"/>
              <c:yMode val="edge"/>
              <c:x val="1.1729714808330263E-2"/>
              <c:y val="0.3064653978401331"/>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0"/>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36786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649738606222648"/>
          <c:y val="0.24743892912356344"/>
          <c:w val="0.3909853267543657"/>
          <c:h val="0.6598492209023791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C31-4D52-91C5-3F45E2A5712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C31-4D52-91C5-3F45E2A5712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C31-4D52-91C5-3F45E2A5712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C31-4D52-91C5-3F45E2A5712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C31-4D52-91C5-3F45E2A57120}"/>
              </c:ext>
            </c:extLst>
          </c:dPt>
          <c:dLbls>
            <c:dLbl>
              <c:idx val="0"/>
              <c:layout>
                <c:manualLayout>
                  <c:x val="2.8354570397928845E-2"/>
                  <c:y val="-2.5367629392689099E-2"/>
                </c:manualLayout>
              </c:layout>
              <c:tx>
                <c:rich>
                  <a:bodyPr/>
                  <a:lstStyle/>
                  <a:p>
                    <a:fld id="{3BAC8A6A-1A9A-4F8C-8079-C00BD048D369}" type="CATEGORYNAME">
                      <a:rPr lang="en-US"/>
                      <a:pPr/>
                      <a:t>[CATEGORY NAME]</a:t>
                    </a:fld>
                    <a:r>
                      <a:rPr lang="en-US" baseline="0" dirty="0"/>
                      <a:t>; </a:t>
                    </a:r>
                    <a:fld id="{E5BB0FDE-CE6E-44F4-A32D-8998559BBAA6}" type="VALUE">
                      <a:rPr lang="en-US" baseline="0" smtClean="0"/>
                      <a:pPr/>
                      <a:t>[VALUE]</a:t>
                    </a:fld>
                    <a:r>
                      <a:rPr lang="en-US" baseline="0" dirty="0"/>
                      <a:t>  (</a:t>
                    </a:r>
                    <a:fld id="{6FC1168E-D87B-479A-8B72-70865CE34E79}" type="PERCENTAGE">
                      <a:rPr lang="en-US" baseline="0" smtClean="0"/>
                      <a:pPr/>
                      <a:t>[PERCENTAGE]</a:t>
                    </a:fld>
                    <a:r>
                      <a:rPr lang="en-US" baseline="0" dirty="0"/>
                      <a:t>)</a:t>
                    </a:r>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4373897392150992"/>
                      <c:h val="0.11607747991803484"/>
                    </c:manualLayout>
                  </c15:layout>
                  <c15:dlblFieldTable/>
                  <c15:showDataLabelsRange val="0"/>
                </c:ext>
                <c:ext xmlns:c16="http://schemas.microsoft.com/office/drawing/2014/chart" uri="{C3380CC4-5D6E-409C-BE32-E72D297353CC}">
                  <c16:uniqueId val="{00000001-6C31-4D52-91C5-3F45E2A57120}"/>
                </c:ext>
              </c:extLst>
            </c:dLbl>
            <c:dLbl>
              <c:idx val="1"/>
              <c:layout>
                <c:manualLayout>
                  <c:x val="7.5627918886769898E-3"/>
                  <c:y val="9.598597923898794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A47DC0DC-9229-4314-9342-B3F7BEBD1118}" type="CATEGORYNAME">
                      <a:rPr lang="en-US"/>
                      <a:pPr>
                        <a:defRPr b="1">
                          <a:solidFill>
                            <a:schemeClr val="tx1"/>
                          </a:solidFill>
                        </a:defRPr>
                      </a:pPr>
                      <a:t>[CATEGORY NAME]</a:t>
                    </a:fld>
                    <a:r>
                      <a:rPr lang="en-US" baseline="0" dirty="0"/>
                      <a:t>; </a:t>
                    </a:r>
                    <a:fld id="{AA59EA80-C7E6-4357-AE4E-C66A3BF02DE6}" type="VALUE">
                      <a:rPr lang="en-US" baseline="0" smtClean="0"/>
                      <a:pPr>
                        <a:defRPr b="1">
                          <a:solidFill>
                            <a:schemeClr val="tx1"/>
                          </a:solidFill>
                        </a:defRPr>
                      </a:pPr>
                      <a:t>[VALUE]</a:t>
                    </a:fld>
                    <a:r>
                      <a:rPr lang="en-US" baseline="0" dirty="0"/>
                      <a:t>  (</a:t>
                    </a:r>
                    <a:fld id="{5B987D6F-1728-471D-BC39-A327699D55A5}" type="PERCENTAGE">
                      <a:rPr lang="en-US" baseline="0" smtClean="0"/>
                      <a:pPr>
                        <a:defRPr b="1">
                          <a:solidFill>
                            <a:schemeClr val="tx1"/>
                          </a:solidFill>
                        </a:defRPr>
                      </a:pPr>
                      <a:t>[PERCENTAGE]</a:t>
                    </a:fld>
                    <a:r>
                      <a:rPr 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9816600491586309"/>
                      <c:h val="0.20464725699457698"/>
                    </c:manualLayout>
                  </c15:layout>
                  <c15:dlblFieldTable/>
                  <c15:showDataLabelsRange val="0"/>
                </c:ext>
                <c:ext xmlns:c16="http://schemas.microsoft.com/office/drawing/2014/chart" uri="{C3380CC4-5D6E-409C-BE32-E72D297353CC}">
                  <c16:uniqueId val="{00000003-6C31-4D52-91C5-3F45E2A57120}"/>
                </c:ext>
              </c:extLst>
            </c:dLbl>
            <c:dLbl>
              <c:idx val="2"/>
              <c:layout>
                <c:manualLayout>
                  <c:x val="-9.2141690598374584E-2"/>
                  <c:y val="3.2673196096234633E-2"/>
                </c:manualLayout>
              </c:layout>
              <c:tx>
                <c:rich>
                  <a:bodyPr/>
                  <a:lstStyle/>
                  <a:p>
                    <a:fld id="{808C13A1-F57A-4481-B51F-08355C000575}" type="CATEGORYNAME">
                      <a:rPr lang="en-US"/>
                      <a:pPr/>
                      <a:t>[CATEGORY NAME]</a:t>
                    </a:fld>
                    <a:r>
                      <a:rPr lang="en-US" baseline="0" dirty="0"/>
                      <a:t>; </a:t>
                    </a:r>
                    <a:fld id="{AEC24D87-2FB3-4EE1-9290-90287BA50DF2}" type="VALUE">
                      <a:rPr lang="en-US" baseline="0" smtClean="0"/>
                      <a:pPr/>
                      <a:t>[VALUE]</a:t>
                    </a:fld>
                    <a:r>
                      <a:rPr lang="en-US" baseline="0" dirty="0"/>
                      <a:t>  (</a:t>
                    </a:r>
                    <a:fld id="{B97A9845-0D1C-4DBB-8CB7-FC9A3F5A0134}" type="PERCENTAGE">
                      <a:rPr lang="en-US" baseline="0" smtClean="0"/>
                      <a:pPr/>
                      <a:t>[PERCENTAGE]</a:t>
                    </a:fld>
                    <a:r>
                      <a:rPr lang="en-US" baseline="0" dirty="0"/>
                      <a:t>)</a:t>
                    </a:r>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29930787863088"/>
                      <c:h val="7.8670447385003145E-2"/>
                    </c:manualLayout>
                  </c15:layout>
                  <c15:dlblFieldTable/>
                  <c15:showDataLabelsRange val="0"/>
                </c:ext>
                <c:ext xmlns:c16="http://schemas.microsoft.com/office/drawing/2014/chart" uri="{C3380CC4-5D6E-409C-BE32-E72D297353CC}">
                  <c16:uniqueId val="{00000005-6C31-4D52-91C5-3F45E2A57120}"/>
                </c:ext>
              </c:extLst>
            </c:dLbl>
            <c:dLbl>
              <c:idx val="3"/>
              <c:layout>
                <c:manualLayout>
                  <c:x val="-0.141040385408432"/>
                  <c:y val="-5.7146773241246548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E51940B5-382E-483E-9FE2-892C8CCB9C8E}" type="CATEGORYNAME">
                      <a:rPr lang="en-US" b="1" i="0" baseline="0">
                        <a:solidFill>
                          <a:schemeClr val="tx1"/>
                        </a:solidFill>
                      </a:rPr>
                      <a:pPr>
                        <a:defRPr b="1">
                          <a:solidFill>
                            <a:schemeClr val="tx1"/>
                          </a:solidFill>
                        </a:defRPr>
                      </a:pPr>
                      <a:t>[CATEGORY NAME]</a:t>
                    </a:fld>
                    <a:r>
                      <a:rPr lang="en-US" b="1" i="0" baseline="0" dirty="0">
                        <a:solidFill>
                          <a:schemeClr val="tx1"/>
                        </a:solidFill>
                      </a:rPr>
                      <a:t>; </a:t>
                    </a:r>
                    <a:fld id="{E68E958E-F692-496D-8CED-0A8BD629B528}" type="VALUE">
                      <a:rPr lang="en-US" b="1" i="0" baseline="0" smtClean="0">
                        <a:solidFill>
                          <a:schemeClr val="tx1"/>
                        </a:solidFill>
                      </a:rPr>
                      <a:pPr>
                        <a:defRPr b="1">
                          <a:solidFill>
                            <a:schemeClr val="tx1"/>
                          </a:solidFill>
                        </a:defRPr>
                      </a:pPr>
                      <a:t>[VALUE]</a:t>
                    </a:fld>
                    <a:r>
                      <a:rPr lang="en-US" b="1" i="0" baseline="0" dirty="0">
                        <a:solidFill>
                          <a:schemeClr val="tx1"/>
                        </a:solidFill>
                      </a:rPr>
                      <a:t> (</a:t>
                    </a:r>
                    <a:fld id="{27819F8D-035A-48E3-BA56-5C1B60BB20BA}" type="PERCENTAGE">
                      <a:rPr lang="en-US" b="1" i="0" baseline="0" smtClean="0">
                        <a:solidFill>
                          <a:schemeClr val="tx1"/>
                        </a:solidFill>
                      </a:rPr>
                      <a:pPr>
                        <a:defRPr b="1">
                          <a:solidFill>
                            <a:schemeClr val="tx1"/>
                          </a:solidFill>
                        </a:defRPr>
                      </a:pPr>
                      <a:t>[PERCENTAGE]</a:t>
                    </a:fld>
                    <a:r>
                      <a:rPr lang="en-US" b="1" i="0" baseline="0" dirty="0">
                        <a:solidFill>
                          <a:schemeClr val="tx1"/>
                        </a:solidFill>
                      </a:rPr>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0749780781089259"/>
                      <c:h val="8.1159172211224054E-2"/>
                    </c:manualLayout>
                  </c15:layout>
                  <c15:dlblFieldTable/>
                  <c15:showDataLabelsRange val="0"/>
                </c:ext>
                <c:ext xmlns:c16="http://schemas.microsoft.com/office/drawing/2014/chart" uri="{C3380CC4-5D6E-409C-BE32-E72D297353CC}">
                  <c16:uniqueId val="{00000007-6C31-4D52-91C5-3F45E2A57120}"/>
                </c:ext>
              </c:extLst>
            </c:dLbl>
            <c:dLbl>
              <c:idx val="4"/>
              <c:layout>
                <c:manualLayout>
                  <c:x val="0.19303151839429039"/>
                  <c:y val="-7.1273933410476087E-3"/>
                </c:manualLayout>
              </c:layout>
              <c:tx>
                <c:rich>
                  <a:bodyPr/>
                  <a:lstStyle/>
                  <a:p>
                    <a:fld id="{5B1C6D52-5A0D-4A0C-AC89-FAA2A805F76A}" type="CATEGORYNAME">
                      <a:rPr lang="en-US"/>
                      <a:pPr/>
                      <a:t>[CATEGORY NAME]</a:t>
                    </a:fld>
                    <a:r>
                      <a:rPr lang="en-US" baseline="0" dirty="0"/>
                      <a:t>; </a:t>
                    </a:r>
                    <a:fld id="{D63F4B02-B83A-416D-8292-E2CB2B24827B}" type="VALUE">
                      <a:rPr lang="en-US" baseline="0" smtClean="0"/>
                      <a:pPr/>
                      <a:t>[VALUE]</a:t>
                    </a:fld>
                    <a:r>
                      <a:rPr lang="en-US" baseline="0" dirty="0"/>
                      <a:t> (</a:t>
                    </a:r>
                    <a:fld id="{23683943-2144-4B6D-81EA-223B425BC5A2}" type="PERCENTAGE">
                      <a:rPr lang="en-US" baseline="0" smtClean="0"/>
                      <a:pPr/>
                      <a:t>[PERCENTAGE]</a:t>
                    </a:fld>
                    <a:r>
                      <a:rPr lang="en-US" baseline="0" dirty="0"/>
                      <a:t>)</a:t>
                    </a:r>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85895998677987"/>
                      <c:h val="7.8670447385003145E-2"/>
                    </c:manualLayout>
                  </c15:layout>
                  <c15:dlblFieldTable/>
                  <c15:showDataLabelsRange val="0"/>
                </c:ext>
                <c:ext xmlns:c16="http://schemas.microsoft.com/office/drawing/2014/chart" uri="{C3380CC4-5D6E-409C-BE32-E72D297353CC}">
                  <c16:uniqueId val="{00000009-6C31-4D52-91C5-3F45E2A5712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4'!$B$3:$B$7</c:f>
              <c:strCache>
                <c:ptCount val="5"/>
                <c:pt idx="0">
                  <c:v>Salaries</c:v>
                </c:pt>
                <c:pt idx="1">
                  <c:v>Employer Provided Benefits</c:v>
                </c:pt>
                <c:pt idx="2">
                  <c:v>Purchased Services</c:v>
                </c:pt>
                <c:pt idx="3">
                  <c:v>Supplies and Materials</c:v>
                </c:pt>
                <c:pt idx="4">
                  <c:v>Capital Outlay</c:v>
                </c:pt>
              </c:strCache>
            </c:strRef>
          </c:cat>
          <c:val>
            <c:numRef>
              <c:f>'chart 4'!$C$3:$C$7</c:f>
              <c:numCache>
                <c:formatCode>"$"#,##0</c:formatCode>
                <c:ptCount val="5"/>
                <c:pt idx="0">
                  <c:v>253869938.61999997</c:v>
                </c:pt>
                <c:pt idx="1">
                  <c:v>112337739.88</c:v>
                </c:pt>
                <c:pt idx="2">
                  <c:v>6630821.1399999997</c:v>
                </c:pt>
                <c:pt idx="3">
                  <c:v>8612916.5899999999</c:v>
                </c:pt>
                <c:pt idx="4">
                  <c:v>343588.06</c:v>
                </c:pt>
              </c:numCache>
            </c:numRef>
          </c:val>
          <c:extLst>
            <c:ext xmlns:c16="http://schemas.microsoft.com/office/drawing/2014/chart" uri="{C3380CC4-5D6E-409C-BE32-E72D297353CC}">
              <c16:uniqueId val="{0000000A-6C31-4D52-91C5-3F45E2A57120}"/>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C-6C31-4D52-91C5-3F45E2A5712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6C31-4D52-91C5-3F45E2A5712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6C31-4D52-91C5-3F45E2A5712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6C31-4D52-91C5-3F45E2A5712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6C31-4D52-91C5-3F45E2A5712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4'!$B$3:$B$7</c:f>
              <c:strCache>
                <c:ptCount val="5"/>
                <c:pt idx="0">
                  <c:v>Salaries</c:v>
                </c:pt>
                <c:pt idx="1">
                  <c:v>Employer Provided Benefits</c:v>
                </c:pt>
                <c:pt idx="2">
                  <c:v>Purchased Services</c:v>
                </c:pt>
                <c:pt idx="3">
                  <c:v>Supplies and Materials</c:v>
                </c:pt>
                <c:pt idx="4">
                  <c:v>Capital Outlay</c:v>
                </c:pt>
              </c:strCache>
            </c:strRef>
          </c:cat>
          <c:val>
            <c:numRef>
              <c:f>'chart 4'!$D$3:$D$7</c:f>
              <c:numCache>
                <c:formatCode>0.00%</c:formatCode>
                <c:ptCount val="5"/>
                <c:pt idx="0">
                  <c:v>0.6649378220443346</c:v>
                </c:pt>
                <c:pt idx="1">
                  <c:v>0.2942357511694198</c:v>
                </c:pt>
                <c:pt idx="2">
                  <c:v>1.7367490578696593E-2</c:v>
                </c:pt>
                <c:pt idx="3">
                  <c:v>2.2559008088691199E-2</c:v>
                </c:pt>
                <c:pt idx="4">
                  <c:v>8.9992811885778595E-4</c:v>
                </c:pt>
              </c:numCache>
            </c:numRef>
          </c:val>
          <c:extLst>
            <c:ext xmlns:c16="http://schemas.microsoft.com/office/drawing/2014/chart" uri="{C3380CC4-5D6E-409C-BE32-E72D297353CC}">
              <c16:uniqueId val="{00000015-6C31-4D52-91C5-3F45E2A57120}"/>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649738606222648"/>
          <c:y val="0.24743892912356344"/>
          <c:w val="0.3909853267543657"/>
          <c:h val="0.6598492209023791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26-432D-B733-2D4E6E4F4A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26-432D-B733-2D4E6E4F4A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526-432D-B733-2D4E6E4F4A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526-432D-B733-2D4E6E4F4AA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526-432D-B733-2D4E6E4F4AAD}"/>
              </c:ext>
            </c:extLst>
          </c:dPt>
          <c:dLbls>
            <c:dLbl>
              <c:idx val="0"/>
              <c:layout>
                <c:manualLayout>
                  <c:x val="-9.4690144140840999E-3"/>
                  <c:y val="-2.0474549613245414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88EFDA1A-546F-4BB1-A89B-DB2328B6630D}" type="CATEGORYNAME">
                      <a:rPr lang="en-US"/>
                      <a:pPr>
                        <a:defRPr b="1">
                          <a:solidFill>
                            <a:schemeClr val="tx1"/>
                          </a:solidFill>
                        </a:defRPr>
                      </a:pPr>
                      <a:t>[CATEGORY NAME]</a:t>
                    </a:fld>
                    <a:r>
                      <a:rPr lang="en-US" baseline="0" dirty="0"/>
                      <a:t>; </a:t>
                    </a:r>
                    <a:fld id="{AA9906F9-DD83-4F22-AA72-22F6AE0EC6E9}" type="VALUE">
                      <a:rPr lang="en-US" baseline="0"/>
                      <a:pPr>
                        <a:defRPr b="1">
                          <a:solidFill>
                            <a:schemeClr val="tx1"/>
                          </a:solidFill>
                        </a:defRPr>
                      </a:pPr>
                      <a:t>[VALUE]</a:t>
                    </a:fld>
                    <a:r>
                      <a:rPr lang="en-US" baseline="0" dirty="0"/>
                      <a:t>  (</a:t>
                    </a:r>
                    <a:fld id="{10DCF567-7EC1-41FB-BFC1-BA94C02CA948}" type="PERCENTAGE">
                      <a:rPr lang="en-US" baseline="0"/>
                      <a:pPr>
                        <a:defRPr b="1">
                          <a:solidFill>
                            <a:schemeClr val="tx1"/>
                          </a:solidFill>
                        </a:defRPr>
                      </a:pPr>
                      <a:t>[PERCENTAGE]</a:t>
                    </a:fld>
                    <a:r>
                      <a:rPr 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4515628050752597"/>
                      <c:h val="0.10510843516961134"/>
                    </c:manualLayout>
                  </c15:layout>
                  <c15:dlblFieldTable/>
                  <c15:showDataLabelsRange val="0"/>
                </c:ext>
                <c:ext xmlns:c16="http://schemas.microsoft.com/office/drawing/2014/chart" uri="{C3380CC4-5D6E-409C-BE32-E72D297353CC}">
                  <c16:uniqueId val="{00000001-D526-432D-B733-2D4E6E4F4AAD}"/>
                </c:ext>
              </c:extLst>
            </c:dLbl>
            <c:dLbl>
              <c:idx val="1"/>
              <c:layout>
                <c:manualLayout>
                  <c:x val="-3.6445082354484223E-3"/>
                  <c:y val="-2.6951758629415179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F912928E-02E3-43D4-B6E5-B0ABF47D8A2B}" type="CATEGORYNAME">
                      <a:rPr lang="en-US"/>
                      <a:pPr>
                        <a:defRPr b="1">
                          <a:solidFill>
                            <a:schemeClr val="tx1"/>
                          </a:solidFill>
                        </a:defRPr>
                      </a:pPr>
                      <a:t>[CATEGORY NAME]</a:t>
                    </a:fld>
                    <a:r>
                      <a:rPr lang="en-US" baseline="0" dirty="0"/>
                      <a:t>; </a:t>
                    </a:r>
                    <a:fld id="{02333A5D-E80A-4B20-AFF7-091E35646F90}" type="VALUE">
                      <a:rPr lang="en-US" baseline="0"/>
                      <a:pPr>
                        <a:defRPr b="1">
                          <a:solidFill>
                            <a:schemeClr val="tx1"/>
                          </a:solidFill>
                        </a:defRPr>
                      </a:pPr>
                      <a:t>[VALUE]</a:t>
                    </a:fld>
                    <a:r>
                      <a:rPr lang="en-US" baseline="0" dirty="0"/>
                      <a:t>  (</a:t>
                    </a:r>
                    <a:fld id="{ACB305BB-9785-4F41-82EC-8CA14A40BDB9}" type="PERCENTAGE">
                      <a:rPr lang="en-US" baseline="0"/>
                      <a:pPr>
                        <a:defRPr b="1">
                          <a:solidFill>
                            <a:schemeClr val="tx1"/>
                          </a:solidFill>
                        </a:defRPr>
                      </a:pPr>
                      <a:t>[PERCENTAGE]</a:t>
                    </a:fld>
                    <a:r>
                      <a:rPr 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748116451372024"/>
                      <c:h val="0.10002828096393433"/>
                    </c:manualLayout>
                  </c15:layout>
                  <c15:dlblFieldTable/>
                  <c15:showDataLabelsRange val="0"/>
                </c:ext>
                <c:ext xmlns:c16="http://schemas.microsoft.com/office/drawing/2014/chart" uri="{C3380CC4-5D6E-409C-BE32-E72D297353CC}">
                  <c16:uniqueId val="{00000003-D526-432D-B733-2D4E6E4F4AAD}"/>
                </c:ext>
              </c:extLst>
            </c:dLbl>
            <c:dLbl>
              <c:idx val="2"/>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9E1DFB22-ADE2-47EF-A53F-FEBCB63F7980}" type="CATEGORYNAME">
                      <a:rPr lang="en-US"/>
                      <a:pPr>
                        <a:defRPr b="1">
                          <a:solidFill>
                            <a:schemeClr val="tx1"/>
                          </a:solidFill>
                        </a:defRPr>
                      </a:pPr>
                      <a:t>[CATEGORY NAME]</a:t>
                    </a:fld>
                    <a:r>
                      <a:rPr lang="en-US" baseline="0" dirty="0"/>
                      <a:t>; </a:t>
                    </a:r>
                    <a:fld id="{C502813D-7EFC-442A-BCB0-0444C7DD295E}" type="VALUE">
                      <a:rPr lang="en-US" baseline="0"/>
                      <a:pPr>
                        <a:defRPr b="1">
                          <a:solidFill>
                            <a:schemeClr val="tx1"/>
                          </a:solidFill>
                        </a:defRPr>
                      </a:pPr>
                      <a:t>[VALUE]</a:t>
                    </a:fld>
                    <a:r>
                      <a:rPr lang="en-US" baseline="0" dirty="0"/>
                      <a:t>  (</a:t>
                    </a:r>
                    <a:fld id="{5F35ABCD-A4F9-4B51-A04A-35ED8813C408}" type="PERCENTAGE">
                      <a:rPr lang="en-US" baseline="0"/>
                      <a:pPr>
                        <a:defRPr b="1">
                          <a:solidFill>
                            <a:schemeClr val="tx1"/>
                          </a:solidFill>
                        </a:defRPr>
                      </a:pPr>
                      <a:t>[PERCENTAGE]</a:t>
                    </a:fld>
                    <a:r>
                      <a:rPr 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1"/>
              <c:showBubbleSize val="0"/>
              <c:separator>; </c:separator>
              <c:extLst>
                <c:ext xmlns:c15="http://schemas.microsoft.com/office/drawing/2012/chart" uri="{CE6537A1-D6FC-4f65-9D91-7224C49458BB}">
                  <c15:layout>
                    <c:manualLayout>
                      <c:w val="0.21683903651736888"/>
                      <c:h val="9.1316007521744097E-2"/>
                    </c:manualLayout>
                  </c15:layout>
                  <c15:dlblFieldTable/>
                  <c15:showDataLabelsRange val="0"/>
                </c:ext>
                <c:ext xmlns:c16="http://schemas.microsoft.com/office/drawing/2014/chart" uri="{C3380CC4-5D6E-409C-BE32-E72D297353CC}">
                  <c16:uniqueId val="{00000005-D526-432D-B733-2D4E6E4F4AAD}"/>
                </c:ext>
              </c:extLst>
            </c:dLbl>
            <c:dLbl>
              <c:idx val="3"/>
              <c:layout>
                <c:manualLayout>
                  <c:x val="2.4150409648538394E-3"/>
                  <c:y val="-5.711824419868123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99E58D93-FA27-42E7-AB78-7DF74FA5C8CF}" type="CATEGORYNAME">
                      <a:rPr lang="en-US"/>
                      <a:pPr>
                        <a:defRPr b="1">
                          <a:solidFill>
                            <a:schemeClr val="tx1"/>
                          </a:solidFill>
                        </a:defRPr>
                      </a:pPr>
                      <a:t>[CATEGORY NAME]</a:t>
                    </a:fld>
                    <a:r>
                      <a:rPr lang="en-US" baseline="0" dirty="0"/>
                      <a:t>; </a:t>
                    </a:r>
                    <a:fld id="{AF4EEB8C-1775-41F1-96F0-69514C948DDF}" type="VALUE">
                      <a:rPr lang="en-US" baseline="0"/>
                      <a:pPr>
                        <a:defRPr b="1">
                          <a:solidFill>
                            <a:schemeClr val="tx1"/>
                          </a:solidFill>
                        </a:defRPr>
                      </a:pPr>
                      <a:t>[VALUE]</a:t>
                    </a:fld>
                    <a:r>
                      <a:rPr lang="en-US" baseline="0" dirty="0"/>
                      <a:t>  (</a:t>
                    </a:r>
                    <a:fld id="{CF6C0FC0-D0D2-4B66-97AB-26E5E3D7997B}" type="PERCENTAGE">
                      <a:rPr lang="en-US" baseline="0"/>
                      <a:pPr>
                        <a:defRPr b="1">
                          <a:solidFill>
                            <a:schemeClr val="tx1"/>
                          </a:solidFill>
                        </a:defRPr>
                      </a:pPr>
                      <a:t>[PERCENTAGE]</a:t>
                    </a:fld>
                    <a:r>
                      <a:rPr 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0834988179669032"/>
                      <c:h val="8.1859732072498026E-2"/>
                    </c:manualLayout>
                  </c15:layout>
                  <c15:dlblFieldTable/>
                  <c15:showDataLabelsRange val="0"/>
                </c:ext>
                <c:ext xmlns:c16="http://schemas.microsoft.com/office/drawing/2014/chart" uri="{C3380CC4-5D6E-409C-BE32-E72D297353CC}">
                  <c16:uniqueId val="{00000007-D526-432D-B733-2D4E6E4F4AAD}"/>
                </c:ext>
              </c:extLst>
            </c:dLbl>
            <c:dLbl>
              <c:idx val="4"/>
              <c:layout>
                <c:manualLayout>
                  <c:x val="0.15485619757657806"/>
                  <c:y val="-5.3992137173984024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514BBB4F-509D-49E4-B362-CE32431074FB}" type="CATEGORYNAME">
                      <a:rPr lang="en-US"/>
                      <a:pPr>
                        <a:defRPr b="1">
                          <a:solidFill>
                            <a:schemeClr val="tx1"/>
                          </a:solidFill>
                        </a:defRPr>
                      </a:pPr>
                      <a:t>[CATEGORY NAME]</a:t>
                    </a:fld>
                    <a:r>
                      <a:rPr lang="en-US" baseline="0" dirty="0"/>
                      <a:t>; </a:t>
                    </a:r>
                    <a:fld id="{2A94ADDD-1DC8-4CC4-88EC-6785266AA4C0}" type="VALUE">
                      <a:rPr lang="en-US" baseline="0"/>
                      <a:pPr>
                        <a:defRPr b="1">
                          <a:solidFill>
                            <a:schemeClr val="tx1"/>
                          </a:solidFill>
                        </a:defRPr>
                      </a:pPr>
                      <a:t>[VALUE]</a:t>
                    </a:fld>
                    <a:r>
                      <a:rPr lang="en-US" baseline="0" dirty="0"/>
                      <a:t>  (</a:t>
                    </a:r>
                    <a:fld id="{43B74DEE-D8C2-4EAF-8909-445C4AE68F7D}" type="PERCENTAGE">
                      <a:rPr lang="en-US" baseline="0"/>
                      <a:pPr>
                        <a:defRPr b="1">
                          <a:solidFill>
                            <a:schemeClr val="tx1"/>
                          </a:solidFill>
                        </a:defRPr>
                      </a:pPr>
                      <a:t>[PERCENTAGE]</a:t>
                    </a:fld>
                    <a:r>
                      <a:rPr 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7535570819604993"/>
                      <c:h val="4.3353623350272701E-2"/>
                    </c:manualLayout>
                  </c15:layout>
                  <c15:dlblFieldTable/>
                  <c15:showDataLabelsRange val="0"/>
                </c:ext>
                <c:ext xmlns:c16="http://schemas.microsoft.com/office/drawing/2014/chart" uri="{C3380CC4-5D6E-409C-BE32-E72D297353CC}">
                  <c16:uniqueId val="{00000009-D526-432D-B733-2D4E6E4F4AA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5'!$B$1:$B$5</c:f>
              <c:strCache>
                <c:ptCount val="5"/>
                <c:pt idx="0">
                  <c:v>Salaries</c:v>
                </c:pt>
                <c:pt idx="1">
                  <c:v>Employer Provided Benefits</c:v>
                </c:pt>
                <c:pt idx="2">
                  <c:v>Purchased Services</c:v>
                </c:pt>
                <c:pt idx="3">
                  <c:v>Supplies and Materials</c:v>
                </c:pt>
                <c:pt idx="4">
                  <c:v>Capital Outlay</c:v>
                </c:pt>
              </c:strCache>
            </c:strRef>
          </c:cat>
          <c:val>
            <c:numRef>
              <c:f>'chart 5'!$C$1:$C$5</c:f>
              <c:numCache>
                <c:formatCode>"$"#,##0</c:formatCode>
                <c:ptCount val="5"/>
                <c:pt idx="0">
                  <c:v>28325177.41</c:v>
                </c:pt>
                <c:pt idx="1">
                  <c:v>12743874.460000001</c:v>
                </c:pt>
                <c:pt idx="2">
                  <c:v>4327758.9000000004</c:v>
                </c:pt>
                <c:pt idx="3">
                  <c:v>4105079.88</c:v>
                </c:pt>
                <c:pt idx="4">
                  <c:v>175722.2</c:v>
                </c:pt>
              </c:numCache>
            </c:numRef>
          </c:val>
          <c:extLst>
            <c:ext xmlns:c16="http://schemas.microsoft.com/office/drawing/2014/chart" uri="{C3380CC4-5D6E-409C-BE32-E72D297353CC}">
              <c16:uniqueId val="{0000000A-D526-432D-B733-2D4E6E4F4AAD}"/>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C-D526-432D-B733-2D4E6E4F4A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D526-432D-B733-2D4E6E4F4A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D526-432D-B733-2D4E6E4F4A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D526-432D-B733-2D4E6E4F4AA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D526-432D-B733-2D4E6E4F4AA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5'!$B$1:$B$5</c:f>
              <c:strCache>
                <c:ptCount val="5"/>
                <c:pt idx="0">
                  <c:v>Salaries</c:v>
                </c:pt>
                <c:pt idx="1">
                  <c:v>Employer Provided Benefits</c:v>
                </c:pt>
                <c:pt idx="2">
                  <c:v>Purchased Services</c:v>
                </c:pt>
                <c:pt idx="3">
                  <c:v>Supplies and Materials</c:v>
                </c:pt>
                <c:pt idx="4">
                  <c:v>Capital Outlay</c:v>
                </c:pt>
              </c:strCache>
            </c:strRef>
          </c:cat>
          <c:val>
            <c:numRef>
              <c:f>'chart 5'!$D$1:$D$5</c:f>
              <c:numCache>
                <c:formatCode>0.00%</c:formatCode>
                <c:ptCount val="5"/>
                <c:pt idx="0">
                  <c:v>0.57017992179952337</c:v>
                </c:pt>
                <c:pt idx="1">
                  <c:v>0.25653153863249689</c:v>
                </c:pt>
                <c:pt idx="2">
                  <c:v>8.7116885287292944E-2</c:v>
                </c:pt>
                <c:pt idx="3">
                  <c:v>8.263440299346024E-2</c:v>
                </c:pt>
                <c:pt idx="4">
                  <c:v>3.5372512872264548E-3</c:v>
                </c:pt>
              </c:numCache>
            </c:numRef>
          </c:val>
          <c:extLst>
            <c:ext xmlns:c16="http://schemas.microsoft.com/office/drawing/2014/chart" uri="{C3380CC4-5D6E-409C-BE32-E72D297353CC}">
              <c16:uniqueId val="{00000015-D526-432D-B733-2D4E6E4F4AAD}"/>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649738606222648"/>
          <c:y val="0.24743892912356344"/>
          <c:w val="0.3909853267543657"/>
          <c:h val="0.6598492209023791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453-4068-A468-17058283C8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453-4068-A468-17058283C8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453-4068-A468-17058283C8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453-4068-A468-17058283C8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453-4068-A468-17058283C8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453-4068-A468-17058283C8F8}"/>
              </c:ext>
            </c:extLst>
          </c:dPt>
          <c:dLbls>
            <c:dLbl>
              <c:idx val="0"/>
              <c:layout>
                <c:manualLayout>
                  <c:x val="1.7006877116550908E-2"/>
                  <c:y val="1.2392218678047681E-7"/>
                </c:manualLayout>
              </c:layout>
              <c:tx>
                <c:rich>
                  <a:bodyPr/>
                  <a:lstStyle/>
                  <a:p>
                    <a:fld id="{7565FAC3-542D-46EE-8007-9716E96D28B2}" type="CATEGORYNAME">
                      <a:rPr lang="en-US"/>
                      <a:pPr/>
                      <a:t>[CATEGORY NAME]</a:t>
                    </a:fld>
                    <a:r>
                      <a:rPr lang="en-US" baseline="0" dirty="0"/>
                      <a:t>; </a:t>
                    </a:r>
                    <a:fld id="{66A2618F-E238-4BF7-AB70-C2B81CA3A8EB}" type="VALUE">
                      <a:rPr lang="en-US" baseline="0"/>
                      <a:pPr/>
                      <a:t>[VALUE]</a:t>
                    </a:fld>
                    <a:r>
                      <a:rPr lang="en-US" baseline="0" dirty="0"/>
                      <a:t>  (</a:t>
                    </a:r>
                    <a:fld id="{C47E4F37-83EA-4889-A08C-9130E6C7C26B}" type="PERCENTAGE">
                      <a:rPr lang="en-US" baseline="0"/>
                      <a:pPr/>
                      <a:t>[PERCENTAGE]</a:t>
                    </a:fld>
                    <a:r>
                      <a:rPr lang="en-US" baseline="0" dirty="0"/>
                      <a:t>)</a:t>
                    </a:r>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3948254953852008"/>
                      <c:h val="7.9878438899552137E-2"/>
                    </c:manualLayout>
                  </c15:layout>
                  <c15:dlblFieldTable/>
                  <c15:showDataLabelsRange val="0"/>
                </c:ext>
                <c:ext xmlns:c16="http://schemas.microsoft.com/office/drawing/2014/chart" uri="{C3380CC4-5D6E-409C-BE32-E72D297353CC}">
                  <c16:uniqueId val="{00000001-A453-4068-A468-17058283C8F8}"/>
                </c:ext>
              </c:extLst>
            </c:dLbl>
            <c:dLbl>
              <c:idx val="1"/>
              <c:layout>
                <c:manualLayout>
                  <c:x val="3.9063932049556577E-3"/>
                  <c:y val="-3.1520591850031782E-2"/>
                </c:manualLayout>
              </c:layout>
              <c:tx>
                <c:rich>
                  <a:bodyPr/>
                  <a:lstStyle/>
                  <a:p>
                    <a:fld id="{D42216E4-E9BB-4AB7-B3FC-7AEE2CF02A64}" type="CATEGORYNAME">
                      <a:rPr lang="en-US"/>
                      <a:pPr/>
                      <a:t>[CATEGORY NAME]</a:t>
                    </a:fld>
                    <a:r>
                      <a:rPr lang="en-US" baseline="0" dirty="0"/>
                      <a:t>; </a:t>
                    </a:r>
                    <a:fld id="{8D9799F1-4E47-4E40-9F5F-196502B99308}" type="VALUE">
                      <a:rPr lang="en-US" baseline="0"/>
                      <a:pPr/>
                      <a:t>[VALUE]</a:t>
                    </a:fld>
                    <a:r>
                      <a:rPr lang="en-US" baseline="0" dirty="0"/>
                      <a:t> (</a:t>
                    </a:r>
                    <a:fld id="{38A4B982-C3EF-431C-8C0A-0093B4B159CB}" type="PERCENTAGE">
                      <a:rPr lang="en-US" baseline="0"/>
                      <a:pPr/>
                      <a:t>[PERCENTAGE]</a:t>
                    </a:fld>
                    <a:r>
                      <a:rPr lang="en-US" baseline="0" dirty="0"/>
                      <a:t>)</a:t>
                    </a:r>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181551710798053"/>
                      <c:h val="0.11607766451289905"/>
                    </c:manualLayout>
                  </c15:layout>
                  <c15:dlblFieldTable/>
                  <c15:showDataLabelsRange val="0"/>
                </c:ext>
                <c:ext xmlns:c16="http://schemas.microsoft.com/office/drawing/2014/chart" uri="{C3380CC4-5D6E-409C-BE32-E72D297353CC}">
                  <c16:uniqueId val="{00000003-A453-4068-A468-17058283C8F8}"/>
                </c:ext>
              </c:extLst>
            </c:dLbl>
            <c:dLbl>
              <c:idx val="2"/>
              <c:tx>
                <c:rich>
                  <a:bodyPr/>
                  <a:lstStyle/>
                  <a:p>
                    <a:fld id="{7F29C82A-6C6F-449B-907F-7E00029B4EF9}" type="CATEGORYNAME">
                      <a:rPr lang="en-US"/>
                      <a:pPr/>
                      <a:t>[CATEGORY NAME]</a:t>
                    </a:fld>
                    <a:r>
                      <a:rPr lang="en-US" baseline="0" dirty="0"/>
                      <a:t>; </a:t>
                    </a:r>
                    <a:fld id="{F1EFD557-6A4D-4EE7-A00F-070A6781977D}" type="VALUE">
                      <a:rPr lang="en-US" baseline="0"/>
                      <a:pPr/>
                      <a:t>[VALUE]</a:t>
                    </a:fld>
                    <a:r>
                      <a:rPr lang="en-US" baseline="0" dirty="0"/>
                      <a:t>  (</a:t>
                    </a:r>
                    <a:fld id="{23510402-1E3E-4FCC-9856-089C3C0FAB3F}" type="PERCENTAGE">
                      <a:rPr lang="en-US" baseline="0"/>
                      <a:pPr/>
                      <a:t>[PERCENTAGE]</a:t>
                    </a:fld>
                    <a:r>
                      <a:rPr lang="en-US" baseline="0" dirty="0"/>
                      <a:t>)</a:t>
                    </a:r>
                  </a:p>
                </c:rich>
              </c:tx>
              <c:dLblPos val="outEnd"/>
              <c:showLegendKey val="0"/>
              <c:showVal val="1"/>
              <c:showCatName val="1"/>
              <c:showSerName val="0"/>
              <c:showPercent val="1"/>
              <c:showBubbleSize val="0"/>
              <c:separator>; </c:separator>
              <c:extLst>
                <c:ext xmlns:c15="http://schemas.microsoft.com/office/drawing/2012/chart" uri="{CE6537A1-D6FC-4f65-9D91-7224C49458BB}">
                  <c15:layout>
                    <c:manualLayout>
                      <c:w val="0.23181224370763179"/>
                      <c:h val="7.8596159899276041E-2"/>
                    </c:manualLayout>
                  </c15:layout>
                  <c15:dlblFieldTable/>
                  <c15:showDataLabelsRange val="0"/>
                </c:ext>
                <c:ext xmlns:c16="http://schemas.microsoft.com/office/drawing/2014/chart" uri="{C3380CC4-5D6E-409C-BE32-E72D297353CC}">
                  <c16:uniqueId val="{00000005-A453-4068-A468-17058283C8F8}"/>
                </c:ext>
              </c:extLst>
            </c:dLbl>
            <c:dLbl>
              <c:idx val="3"/>
              <c:layout>
                <c:manualLayout>
                  <c:x val="-6.5671631500508268E-2"/>
                  <c:y val="4.8426137810874195E-2"/>
                </c:manualLayout>
              </c:layout>
              <c:tx>
                <c:rich>
                  <a:bodyPr/>
                  <a:lstStyle/>
                  <a:p>
                    <a:fld id="{9BF2FBEC-0D15-4752-9EDC-6E4B610EB6E7}" type="CATEGORYNAME">
                      <a:rPr lang="en-US"/>
                      <a:pPr/>
                      <a:t>[CATEGORY NAME]</a:t>
                    </a:fld>
                    <a:r>
                      <a:rPr lang="en-US" baseline="0" dirty="0"/>
                      <a:t>; </a:t>
                    </a:r>
                    <a:fld id="{7FBF58A5-71EC-4E75-AE37-6E9B448BBA1A}" type="VALUE">
                      <a:rPr lang="en-US" baseline="0"/>
                      <a:pPr/>
                      <a:t>[VALUE]</a:t>
                    </a:fld>
                    <a:r>
                      <a:rPr lang="en-US" baseline="0" dirty="0"/>
                      <a:t> (</a:t>
                    </a:r>
                    <a:fld id="{06EC78E8-0F16-4ECC-8A50-B9BC5A7F4FAC}" type="PERCENTAGE">
                      <a:rPr lang="en-US" baseline="0"/>
                      <a:pPr/>
                      <a:t>[PERCENTAGE]</a:t>
                    </a:fld>
                    <a:r>
                      <a:rPr lang="en-US" baseline="0" dirty="0"/>
                      <a:t>)</a:t>
                    </a:r>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A453-4068-A468-17058283C8F8}"/>
                </c:ext>
              </c:extLst>
            </c:dLbl>
            <c:dLbl>
              <c:idx val="4"/>
              <c:layout>
                <c:manualLayout>
                  <c:x val="4.4313492808291104E-2"/>
                  <c:y val="-7.6036731970317406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517E1E77-DF36-4984-8177-7C8DF9CDF565}" type="CATEGORYNAME">
                      <a:rPr lang="en-US"/>
                      <a:pPr>
                        <a:defRPr b="1">
                          <a:solidFill>
                            <a:schemeClr val="tx1"/>
                          </a:solidFill>
                        </a:defRPr>
                      </a:pPr>
                      <a:t>[CATEGORY NAME]</a:t>
                    </a:fld>
                    <a:r>
                      <a:rPr lang="en-US" baseline="0" dirty="0"/>
                      <a:t>; </a:t>
                    </a:r>
                    <a:fld id="{861ED88C-5587-4414-9D5E-F16F192D8FC7}" type="VALUE">
                      <a:rPr lang="en-US" baseline="0"/>
                      <a:pPr>
                        <a:defRPr b="1">
                          <a:solidFill>
                            <a:schemeClr val="tx1"/>
                          </a:solidFill>
                        </a:defRPr>
                      </a:pPr>
                      <a:t>[VALUE]</a:t>
                    </a:fld>
                    <a:r>
                      <a:rPr lang="en-US" baseline="0" dirty="0"/>
                      <a:t> (</a:t>
                    </a:r>
                    <a:fld id="{53CC7865-FC8E-4039-B8FA-8077F455A144}" type="PERCENTAGE">
                      <a:rPr lang="en-US" baseline="0"/>
                      <a:pPr>
                        <a:defRPr b="1">
                          <a:solidFill>
                            <a:schemeClr val="tx1"/>
                          </a:solidFill>
                        </a:defRPr>
                      </a:pPr>
                      <a:t>[PERCENTAGE]</a:t>
                    </a:fld>
                    <a:r>
                      <a:rPr 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7550678189035896"/>
                      <c:h val="4.9644219401753245E-2"/>
                    </c:manualLayout>
                  </c15:layout>
                  <c15:dlblFieldTable/>
                  <c15:showDataLabelsRange val="0"/>
                </c:ext>
                <c:ext xmlns:c16="http://schemas.microsoft.com/office/drawing/2014/chart" uri="{C3380CC4-5D6E-409C-BE32-E72D297353CC}">
                  <c16:uniqueId val="{00000009-A453-4068-A468-17058283C8F8}"/>
                </c:ext>
              </c:extLst>
            </c:dLbl>
            <c:dLbl>
              <c:idx val="5"/>
              <c:layout>
                <c:manualLayout>
                  <c:x val="0.20155620428398824"/>
                  <c:y val="-5.8233514011881799E-3"/>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90FC2F94-4005-48FE-9D6C-18CF58493017}" type="CATEGORYNAME">
                      <a:rPr lang="en-US"/>
                      <a:pPr>
                        <a:defRPr b="1">
                          <a:solidFill>
                            <a:schemeClr val="tx1"/>
                          </a:solidFill>
                        </a:defRPr>
                      </a:pPr>
                      <a:t>[CATEGORY NAME]</a:t>
                    </a:fld>
                    <a:r>
                      <a:rPr lang="en-US" baseline="0" dirty="0"/>
                      <a:t>; </a:t>
                    </a:r>
                    <a:fld id="{7D42D137-E67C-47BD-B1CF-3462859C3B1B}" type="VALUE">
                      <a:rPr lang="en-US" baseline="0"/>
                      <a:pPr>
                        <a:defRPr b="1">
                          <a:solidFill>
                            <a:schemeClr val="tx1"/>
                          </a:solidFill>
                        </a:defRPr>
                      </a:pPr>
                      <a:t>[VALUE]</a:t>
                    </a:fld>
                    <a:r>
                      <a:rPr lang="en-US" baseline="0" dirty="0"/>
                      <a:t>  (</a:t>
                    </a:r>
                    <a:fld id="{C74AF3A8-0F92-458E-8772-08328764936A}" type="PERCENTAGE">
                      <a:rPr lang="en-US" baseline="0"/>
                      <a:pPr>
                        <a:defRPr b="1">
                          <a:solidFill>
                            <a:schemeClr val="tx1"/>
                          </a:solidFill>
                        </a:defRPr>
                      </a:pPr>
                      <a:t>[PERCENTAGE]</a:t>
                    </a:fld>
                    <a:r>
                      <a:rPr 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1956734574844811"/>
                      <c:h val="0.11322001888574126"/>
                    </c:manualLayout>
                  </c15:layout>
                  <c15:dlblFieldTable/>
                  <c15:showDataLabelsRange val="0"/>
                </c:ext>
                <c:ext xmlns:c16="http://schemas.microsoft.com/office/drawing/2014/chart" uri="{C3380CC4-5D6E-409C-BE32-E72D297353CC}">
                  <c16:uniqueId val="{0000000B-A453-4068-A468-17058283C8F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'Local by Object'!$B$3:$B$8</c:f>
              <c:strCache>
                <c:ptCount val="6"/>
                <c:pt idx="0">
                  <c:v>Salaries</c:v>
                </c:pt>
                <c:pt idx="1">
                  <c:v>Employer Provided Benefits</c:v>
                </c:pt>
                <c:pt idx="2">
                  <c:v>Purchased Services</c:v>
                </c:pt>
                <c:pt idx="3">
                  <c:v>Supplies and Materials</c:v>
                </c:pt>
                <c:pt idx="4">
                  <c:v>Capital Outlay</c:v>
                </c:pt>
                <c:pt idx="5">
                  <c:v>Transfers</c:v>
                </c:pt>
              </c:strCache>
            </c:strRef>
          </c:cat>
          <c:val>
            <c:numRef>
              <c:f>'Local by Object'!$C$3:$C$8</c:f>
              <c:numCache>
                <c:formatCode>"$"#,##0</c:formatCode>
                <c:ptCount val="6"/>
                <c:pt idx="0">
                  <c:v>92959981.359999999</c:v>
                </c:pt>
                <c:pt idx="1">
                  <c:v>38278011.770000003</c:v>
                </c:pt>
                <c:pt idx="2">
                  <c:v>30156553.969999999</c:v>
                </c:pt>
                <c:pt idx="3">
                  <c:v>7265077.8399999999</c:v>
                </c:pt>
                <c:pt idx="4">
                  <c:v>1041626.14</c:v>
                </c:pt>
                <c:pt idx="5">
                  <c:v>10435078.16</c:v>
                </c:pt>
              </c:numCache>
            </c:numRef>
          </c:val>
          <c:extLst>
            <c:ext xmlns:c16="http://schemas.microsoft.com/office/drawing/2014/chart" uri="{C3380CC4-5D6E-409C-BE32-E72D297353CC}">
              <c16:uniqueId val="{0000000C-A453-4068-A468-17058283C8F8}"/>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E-A453-4068-A468-17058283C8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A453-4068-A468-17058283C8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A453-4068-A468-17058283C8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A453-4068-A468-17058283C8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A453-4068-A468-17058283C8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A453-4068-A468-17058283C8F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'Local by Object'!$B$3:$B$8</c:f>
              <c:strCache>
                <c:ptCount val="6"/>
                <c:pt idx="0">
                  <c:v>Salaries</c:v>
                </c:pt>
                <c:pt idx="1">
                  <c:v>Employer Provided Benefits</c:v>
                </c:pt>
                <c:pt idx="2">
                  <c:v>Purchased Services</c:v>
                </c:pt>
                <c:pt idx="3">
                  <c:v>Supplies and Materials</c:v>
                </c:pt>
                <c:pt idx="4">
                  <c:v>Capital Outlay</c:v>
                </c:pt>
                <c:pt idx="5">
                  <c:v>Transfers</c:v>
                </c:pt>
              </c:strCache>
            </c:strRef>
          </c:cat>
          <c:val>
            <c:numRef>
              <c:f>'Local by Object'!$D$3:$D$8</c:f>
              <c:numCache>
                <c:formatCode>0.00%</c:formatCode>
                <c:ptCount val="6"/>
                <c:pt idx="0">
                  <c:v>0.51605348988846755</c:v>
                </c:pt>
                <c:pt idx="1">
                  <c:v>0.2124946807315102</c:v>
                </c:pt>
                <c:pt idx="2">
                  <c:v>0.16740961746712232</c:v>
                </c:pt>
                <c:pt idx="3">
                  <c:v>4.0330997476475505E-2</c:v>
                </c:pt>
                <c:pt idx="4">
                  <c:v>5.7824323632809033E-3</c:v>
                </c:pt>
                <c:pt idx="5">
                  <c:v>5.792878207314358E-2</c:v>
                </c:pt>
              </c:numCache>
            </c:numRef>
          </c:val>
          <c:extLst>
            <c:ext xmlns:c16="http://schemas.microsoft.com/office/drawing/2014/chart" uri="{C3380CC4-5D6E-409C-BE32-E72D297353CC}">
              <c16:uniqueId val="{00000019-A453-4068-A468-17058283C8F8}"/>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FY 2024 Local  Expenses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372235016513254"/>
          <c:y val="0.11313133108356233"/>
          <c:w val="0.76498645608751048"/>
          <c:h val="0.74658037127226062"/>
        </c:manualLayout>
      </c:layout>
      <c:barChart>
        <c:barDir val="col"/>
        <c:grouping val="stacked"/>
        <c:varyColors val="0"/>
        <c:ser>
          <c:idx val="0"/>
          <c:order val="0"/>
          <c:tx>
            <c:strRef>
              <c:f>Local!$A$10</c:f>
              <c:strCache>
                <c:ptCount val="1"/>
                <c:pt idx="0">
                  <c:v>Salary</c:v>
                </c:pt>
              </c:strCache>
            </c:strRef>
          </c:tx>
          <c:spPr>
            <a:solidFill>
              <a:schemeClr val="accent1"/>
            </a:solidFill>
            <a:ln>
              <a:noFill/>
            </a:ln>
            <a:effectLst/>
          </c:spPr>
          <c:invertIfNegative val="0"/>
          <c:cat>
            <c:strRef>
              <c:f>Local!$B$9:$J$9</c:f>
              <c:strCache>
                <c:ptCount val="9"/>
                <c:pt idx="0">
                  <c:v>2015-2016</c:v>
                </c:pt>
                <c:pt idx="1">
                  <c:v>2016-2017</c:v>
                </c:pt>
                <c:pt idx="2">
                  <c:v>2017-2018</c:v>
                </c:pt>
                <c:pt idx="3">
                  <c:v>2018-2019</c:v>
                </c:pt>
                <c:pt idx="4">
                  <c:v>2019-2020</c:v>
                </c:pt>
                <c:pt idx="5">
                  <c:v>2020-2021</c:v>
                </c:pt>
                <c:pt idx="6">
                  <c:v>2021-2022</c:v>
                </c:pt>
                <c:pt idx="7">
                  <c:v>2022-2023</c:v>
                </c:pt>
                <c:pt idx="8">
                  <c:v>2023-2024</c:v>
                </c:pt>
              </c:strCache>
            </c:strRef>
          </c:cat>
          <c:val>
            <c:numRef>
              <c:f>Local!$B$10:$J$10</c:f>
              <c:numCache>
                <c:formatCode>_(* #,##0_);_(* \(#,##0\);_(* "-"??_);_(@_)</c:formatCode>
                <c:ptCount val="9"/>
                <c:pt idx="0">
                  <c:v>57465009.5</c:v>
                </c:pt>
                <c:pt idx="1">
                  <c:v>57191494.149999999</c:v>
                </c:pt>
                <c:pt idx="2">
                  <c:v>60577112.030000001</c:v>
                </c:pt>
                <c:pt idx="3">
                  <c:v>68026227.920000017</c:v>
                </c:pt>
                <c:pt idx="4">
                  <c:v>62992571.529999994</c:v>
                </c:pt>
                <c:pt idx="5">
                  <c:v>65573699.82</c:v>
                </c:pt>
                <c:pt idx="6">
                  <c:v>79699493.810000002</c:v>
                </c:pt>
                <c:pt idx="7">
                  <c:v>77164035.840000004</c:v>
                </c:pt>
                <c:pt idx="8">
                  <c:v>92496100.180000007</c:v>
                </c:pt>
              </c:numCache>
            </c:numRef>
          </c:val>
          <c:extLst>
            <c:ext xmlns:c16="http://schemas.microsoft.com/office/drawing/2014/chart" uri="{C3380CC4-5D6E-409C-BE32-E72D297353CC}">
              <c16:uniqueId val="{00000000-1172-4772-AE0D-E698E720FF41}"/>
            </c:ext>
          </c:extLst>
        </c:ser>
        <c:ser>
          <c:idx val="1"/>
          <c:order val="1"/>
          <c:tx>
            <c:strRef>
              <c:f>Local!$A$11</c:f>
              <c:strCache>
                <c:ptCount val="1"/>
                <c:pt idx="0">
                  <c:v>Benefits</c:v>
                </c:pt>
              </c:strCache>
            </c:strRef>
          </c:tx>
          <c:spPr>
            <a:solidFill>
              <a:schemeClr val="accent2"/>
            </a:solidFill>
            <a:ln>
              <a:noFill/>
            </a:ln>
            <a:effectLst/>
          </c:spPr>
          <c:invertIfNegative val="0"/>
          <c:cat>
            <c:strRef>
              <c:f>Local!$B$9:$J$9</c:f>
              <c:strCache>
                <c:ptCount val="9"/>
                <c:pt idx="0">
                  <c:v>2015-2016</c:v>
                </c:pt>
                <c:pt idx="1">
                  <c:v>2016-2017</c:v>
                </c:pt>
                <c:pt idx="2">
                  <c:v>2017-2018</c:v>
                </c:pt>
                <c:pt idx="3">
                  <c:v>2018-2019</c:v>
                </c:pt>
                <c:pt idx="4">
                  <c:v>2019-2020</c:v>
                </c:pt>
                <c:pt idx="5">
                  <c:v>2020-2021</c:v>
                </c:pt>
                <c:pt idx="6">
                  <c:v>2021-2022</c:v>
                </c:pt>
                <c:pt idx="7">
                  <c:v>2022-2023</c:v>
                </c:pt>
                <c:pt idx="8">
                  <c:v>2023-2024</c:v>
                </c:pt>
              </c:strCache>
            </c:strRef>
          </c:cat>
          <c:val>
            <c:numRef>
              <c:f>Local!$B$11:$J$11</c:f>
              <c:numCache>
                <c:formatCode>_(* #,##0_);_(* \(#,##0\);_(* "-"??_);_(@_)</c:formatCode>
                <c:ptCount val="9"/>
                <c:pt idx="0">
                  <c:v>18616366.800000001</c:v>
                </c:pt>
                <c:pt idx="1">
                  <c:v>19690609.120000001</c:v>
                </c:pt>
                <c:pt idx="2">
                  <c:v>21636305.199999999</c:v>
                </c:pt>
                <c:pt idx="3">
                  <c:v>24387563.75</c:v>
                </c:pt>
                <c:pt idx="4">
                  <c:v>24976729.91</c:v>
                </c:pt>
                <c:pt idx="5">
                  <c:v>25407024.719999999</c:v>
                </c:pt>
                <c:pt idx="6">
                  <c:v>29692683.91</c:v>
                </c:pt>
                <c:pt idx="7">
                  <c:v>31735634.120000001</c:v>
                </c:pt>
                <c:pt idx="8">
                  <c:v>38277977.07</c:v>
                </c:pt>
              </c:numCache>
            </c:numRef>
          </c:val>
          <c:extLst>
            <c:ext xmlns:c16="http://schemas.microsoft.com/office/drawing/2014/chart" uri="{C3380CC4-5D6E-409C-BE32-E72D297353CC}">
              <c16:uniqueId val="{00000001-1172-4772-AE0D-E698E720FF41}"/>
            </c:ext>
          </c:extLst>
        </c:ser>
        <c:ser>
          <c:idx val="2"/>
          <c:order val="2"/>
          <c:tx>
            <c:strRef>
              <c:f>Local!$A$12</c:f>
              <c:strCache>
                <c:ptCount val="1"/>
                <c:pt idx="0">
                  <c:v>Non-Personnel</c:v>
                </c:pt>
              </c:strCache>
            </c:strRef>
          </c:tx>
          <c:spPr>
            <a:solidFill>
              <a:schemeClr val="accent3"/>
            </a:solidFill>
            <a:ln>
              <a:noFill/>
            </a:ln>
            <a:effectLst/>
          </c:spPr>
          <c:invertIfNegative val="0"/>
          <c:cat>
            <c:strRef>
              <c:f>Local!$B$9:$J$9</c:f>
              <c:strCache>
                <c:ptCount val="9"/>
                <c:pt idx="0">
                  <c:v>2015-2016</c:v>
                </c:pt>
                <c:pt idx="1">
                  <c:v>2016-2017</c:v>
                </c:pt>
                <c:pt idx="2">
                  <c:v>2017-2018</c:v>
                </c:pt>
                <c:pt idx="3">
                  <c:v>2018-2019</c:v>
                </c:pt>
                <c:pt idx="4">
                  <c:v>2019-2020</c:v>
                </c:pt>
                <c:pt idx="5">
                  <c:v>2020-2021</c:v>
                </c:pt>
                <c:pt idx="6">
                  <c:v>2021-2022</c:v>
                </c:pt>
                <c:pt idx="7">
                  <c:v>2022-2023</c:v>
                </c:pt>
                <c:pt idx="8">
                  <c:v>2023-2024</c:v>
                </c:pt>
              </c:strCache>
            </c:strRef>
          </c:cat>
          <c:val>
            <c:numRef>
              <c:f>Local!$B$12:$J$12</c:f>
              <c:numCache>
                <c:formatCode>_(* #,##0_);_(* \(#,##0\);_(* "-"??_);_(@_)</c:formatCode>
                <c:ptCount val="9"/>
                <c:pt idx="0">
                  <c:v>37133089.899999999</c:v>
                </c:pt>
                <c:pt idx="1">
                  <c:v>36423187.989999995</c:v>
                </c:pt>
                <c:pt idx="2">
                  <c:v>37514430.259999998</c:v>
                </c:pt>
                <c:pt idx="3">
                  <c:v>34881338.610000007</c:v>
                </c:pt>
                <c:pt idx="4">
                  <c:v>36140238.509999998</c:v>
                </c:pt>
                <c:pt idx="5">
                  <c:v>41146499.009999998</c:v>
                </c:pt>
                <c:pt idx="6">
                  <c:v>44152254.629999995</c:v>
                </c:pt>
                <c:pt idx="7">
                  <c:v>51517789.660000004</c:v>
                </c:pt>
                <c:pt idx="8">
                  <c:v>48898336.109999999</c:v>
                </c:pt>
              </c:numCache>
            </c:numRef>
          </c:val>
          <c:extLst>
            <c:ext xmlns:c16="http://schemas.microsoft.com/office/drawing/2014/chart" uri="{C3380CC4-5D6E-409C-BE32-E72D297353CC}">
              <c16:uniqueId val="{00000002-1172-4772-AE0D-E698E720FF41}"/>
            </c:ext>
          </c:extLst>
        </c:ser>
        <c:dLbls>
          <c:showLegendKey val="0"/>
          <c:showVal val="0"/>
          <c:showCatName val="0"/>
          <c:showSerName val="0"/>
          <c:showPercent val="0"/>
          <c:showBubbleSize val="0"/>
        </c:dLbls>
        <c:gapWidth val="219"/>
        <c:overlap val="100"/>
        <c:axId val="1187100432"/>
        <c:axId val="1187099472"/>
      </c:barChart>
      <c:catAx>
        <c:axId val="118710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187099472"/>
        <c:crosses val="autoZero"/>
        <c:auto val="1"/>
        <c:lblAlgn val="ctr"/>
        <c:lblOffset val="100"/>
        <c:noMultiLvlLbl val="0"/>
      </c:catAx>
      <c:valAx>
        <c:axId val="1187099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rgbClr val="FF0000"/>
                    </a:solidFill>
                  </a:rPr>
                  <a:t>Expense</a:t>
                </a:r>
              </a:p>
            </c:rich>
          </c:tx>
          <c:layout>
            <c:manualLayout>
              <c:xMode val="edge"/>
              <c:yMode val="edge"/>
              <c:x val="9.0791171013085478E-3"/>
              <c:y val="0.4123995449156888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187100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FY 2024 Local Non-Personnel Cost</a:t>
            </a:r>
          </a:p>
        </c:rich>
      </c:tx>
      <c:layout>
        <c:manualLayout>
          <c:xMode val="edge"/>
          <c:yMode val="edge"/>
          <c:x val="0.35587852980009654"/>
          <c:y val="5.66164348654731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'Non-Personnel'!$A$3</c:f>
              <c:strCache>
                <c:ptCount val="1"/>
                <c:pt idx="0">
                  <c:v>Utilities</c:v>
                </c:pt>
              </c:strCache>
            </c:strRef>
          </c:tx>
          <c:spPr>
            <a:solidFill>
              <a:schemeClr val="accent1"/>
            </a:solidFill>
            <a:ln>
              <a:noFill/>
            </a:ln>
            <a:effectLst/>
          </c:spPr>
          <c:invertIfNegative val="0"/>
          <c:cat>
            <c:strRef>
              <c:f>'Non-Personnel'!$B$2:$J$2</c:f>
              <c:strCache>
                <c:ptCount val="9"/>
                <c:pt idx="0">
                  <c:v>2015-2016</c:v>
                </c:pt>
                <c:pt idx="1">
                  <c:v>2016-2017</c:v>
                </c:pt>
                <c:pt idx="2">
                  <c:v>2017-2018</c:v>
                </c:pt>
                <c:pt idx="3">
                  <c:v>2018-2019</c:v>
                </c:pt>
                <c:pt idx="4">
                  <c:v>2019-2020</c:v>
                </c:pt>
                <c:pt idx="5">
                  <c:v>2020-2021</c:v>
                </c:pt>
                <c:pt idx="6">
                  <c:v>2021-2022</c:v>
                </c:pt>
                <c:pt idx="7">
                  <c:v>2022-2023</c:v>
                </c:pt>
                <c:pt idx="8">
                  <c:v>2023-2024</c:v>
                </c:pt>
              </c:strCache>
            </c:strRef>
          </c:cat>
          <c:val>
            <c:numRef>
              <c:f>'Non-Personnel'!$B$3:$J$3</c:f>
              <c:numCache>
                <c:formatCode>_(* #,##0_);_(* \(#,##0\);_(* "-"??_);_(@_)</c:formatCode>
                <c:ptCount val="9"/>
                <c:pt idx="0">
                  <c:v>7914232.0800000001</c:v>
                </c:pt>
                <c:pt idx="1">
                  <c:v>7374718.4799999995</c:v>
                </c:pt>
                <c:pt idx="2">
                  <c:v>7812821.7299999995</c:v>
                </c:pt>
                <c:pt idx="3">
                  <c:v>7576971.25</c:v>
                </c:pt>
                <c:pt idx="4">
                  <c:v>6662151.4500000002</c:v>
                </c:pt>
                <c:pt idx="5">
                  <c:v>4289478.9000000004</c:v>
                </c:pt>
                <c:pt idx="6">
                  <c:v>217338.94</c:v>
                </c:pt>
                <c:pt idx="7">
                  <c:v>8168470.7999999998</c:v>
                </c:pt>
                <c:pt idx="8">
                  <c:v>8667666</c:v>
                </c:pt>
              </c:numCache>
            </c:numRef>
          </c:val>
          <c:extLst>
            <c:ext xmlns:c16="http://schemas.microsoft.com/office/drawing/2014/chart" uri="{C3380CC4-5D6E-409C-BE32-E72D297353CC}">
              <c16:uniqueId val="{00000000-D88A-4CE3-9B60-45F1A456371E}"/>
            </c:ext>
          </c:extLst>
        </c:ser>
        <c:ser>
          <c:idx val="1"/>
          <c:order val="1"/>
          <c:tx>
            <c:strRef>
              <c:f>'Non-Personnel'!$A$4</c:f>
              <c:strCache>
                <c:ptCount val="1"/>
                <c:pt idx="0">
                  <c:v>Insurance</c:v>
                </c:pt>
              </c:strCache>
            </c:strRef>
          </c:tx>
          <c:spPr>
            <a:solidFill>
              <a:schemeClr val="accent2"/>
            </a:solidFill>
            <a:ln>
              <a:noFill/>
            </a:ln>
            <a:effectLst/>
          </c:spPr>
          <c:invertIfNegative val="0"/>
          <c:cat>
            <c:strRef>
              <c:f>'Non-Personnel'!$B$2:$J$2</c:f>
              <c:strCache>
                <c:ptCount val="9"/>
                <c:pt idx="0">
                  <c:v>2015-2016</c:v>
                </c:pt>
                <c:pt idx="1">
                  <c:v>2016-2017</c:v>
                </c:pt>
                <c:pt idx="2">
                  <c:v>2017-2018</c:v>
                </c:pt>
                <c:pt idx="3">
                  <c:v>2018-2019</c:v>
                </c:pt>
                <c:pt idx="4">
                  <c:v>2019-2020</c:v>
                </c:pt>
                <c:pt idx="5">
                  <c:v>2020-2021</c:v>
                </c:pt>
                <c:pt idx="6">
                  <c:v>2021-2022</c:v>
                </c:pt>
                <c:pt idx="7">
                  <c:v>2022-2023</c:v>
                </c:pt>
                <c:pt idx="8">
                  <c:v>2023-2024</c:v>
                </c:pt>
              </c:strCache>
            </c:strRef>
          </c:cat>
          <c:val>
            <c:numRef>
              <c:f>'Non-Personnel'!$B$4:$J$4</c:f>
              <c:numCache>
                <c:formatCode>_(* #,##0_);_(* \(#,##0\);_(* "-"??_);_(@_)</c:formatCode>
                <c:ptCount val="9"/>
                <c:pt idx="0">
                  <c:v>1351517.8</c:v>
                </c:pt>
                <c:pt idx="1">
                  <c:v>1239930.1200000001</c:v>
                </c:pt>
                <c:pt idx="2">
                  <c:v>1322295.3800000001</c:v>
                </c:pt>
                <c:pt idx="3">
                  <c:v>1430077.23</c:v>
                </c:pt>
                <c:pt idx="4">
                  <c:v>1521939.8</c:v>
                </c:pt>
                <c:pt idx="5">
                  <c:v>1800004.35</c:v>
                </c:pt>
                <c:pt idx="6">
                  <c:v>1967966.47</c:v>
                </c:pt>
                <c:pt idx="7">
                  <c:v>4335907.7</c:v>
                </c:pt>
                <c:pt idx="8">
                  <c:v>1433682.25</c:v>
                </c:pt>
              </c:numCache>
            </c:numRef>
          </c:val>
          <c:extLst>
            <c:ext xmlns:c16="http://schemas.microsoft.com/office/drawing/2014/chart" uri="{C3380CC4-5D6E-409C-BE32-E72D297353CC}">
              <c16:uniqueId val="{00000001-D88A-4CE3-9B60-45F1A456371E}"/>
            </c:ext>
          </c:extLst>
        </c:ser>
        <c:ser>
          <c:idx val="2"/>
          <c:order val="2"/>
          <c:tx>
            <c:strRef>
              <c:f>'Non-Personnel'!$A$5</c:f>
              <c:strCache>
                <c:ptCount val="1"/>
                <c:pt idx="0">
                  <c:v>Charter Schools</c:v>
                </c:pt>
              </c:strCache>
            </c:strRef>
          </c:tx>
          <c:spPr>
            <a:solidFill>
              <a:schemeClr val="accent3"/>
            </a:solidFill>
            <a:ln>
              <a:noFill/>
            </a:ln>
            <a:effectLst/>
          </c:spPr>
          <c:invertIfNegative val="0"/>
          <c:cat>
            <c:strRef>
              <c:f>'Non-Personnel'!$B$2:$J$2</c:f>
              <c:strCache>
                <c:ptCount val="9"/>
                <c:pt idx="0">
                  <c:v>2015-2016</c:v>
                </c:pt>
                <c:pt idx="1">
                  <c:v>2016-2017</c:v>
                </c:pt>
                <c:pt idx="2">
                  <c:v>2017-2018</c:v>
                </c:pt>
                <c:pt idx="3">
                  <c:v>2018-2019</c:v>
                </c:pt>
                <c:pt idx="4">
                  <c:v>2019-2020</c:v>
                </c:pt>
                <c:pt idx="5">
                  <c:v>2020-2021</c:v>
                </c:pt>
                <c:pt idx="6">
                  <c:v>2021-2022</c:v>
                </c:pt>
                <c:pt idx="7">
                  <c:v>2022-2023</c:v>
                </c:pt>
                <c:pt idx="8">
                  <c:v>2023-2024</c:v>
                </c:pt>
              </c:strCache>
            </c:strRef>
          </c:cat>
          <c:val>
            <c:numRef>
              <c:f>'Non-Personnel'!$B$5:$J$5</c:f>
              <c:numCache>
                <c:formatCode>_(* #,##0_);_(* \(#,##0\);_(* "-"??_);_(@_)</c:formatCode>
                <c:ptCount val="9"/>
                <c:pt idx="0">
                  <c:v>5212991.16</c:v>
                </c:pt>
                <c:pt idx="1">
                  <c:v>5468686.6200000001</c:v>
                </c:pt>
                <c:pt idx="2">
                  <c:v>5825929.9100000001</c:v>
                </c:pt>
                <c:pt idx="3">
                  <c:v>6151332.7999999998</c:v>
                </c:pt>
                <c:pt idx="4">
                  <c:v>7460400.7199999997</c:v>
                </c:pt>
                <c:pt idx="5">
                  <c:v>8782015.9199999999</c:v>
                </c:pt>
                <c:pt idx="6">
                  <c:v>9638699.1099999994</c:v>
                </c:pt>
                <c:pt idx="7">
                  <c:v>10279088.710000001</c:v>
                </c:pt>
                <c:pt idx="8">
                  <c:v>10435078.16</c:v>
                </c:pt>
              </c:numCache>
            </c:numRef>
          </c:val>
          <c:extLst>
            <c:ext xmlns:c16="http://schemas.microsoft.com/office/drawing/2014/chart" uri="{C3380CC4-5D6E-409C-BE32-E72D297353CC}">
              <c16:uniqueId val="{00000002-D88A-4CE3-9B60-45F1A456371E}"/>
            </c:ext>
          </c:extLst>
        </c:ser>
        <c:ser>
          <c:idx val="3"/>
          <c:order val="3"/>
          <c:tx>
            <c:strRef>
              <c:f>'Non-Personnel'!$A$6</c:f>
              <c:strCache>
                <c:ptCount val="1"/>
                <c:pt idx="0">
                  <c:v>Purchased Services</c:v>
                </c:pt>
              </c:strCache>
            </c:strRef>
          </c:tx>
          <c:spPr>
            <a:solidFill>
              <a:schemeClr val="accent4"/>
            </a:solidFill>
            <a:ln>
              <a:noFill/>
            </a:ln>
            <a:effectLst/>
          </c:spPr>
          <c:invertIfNegative val="0"/>
          <c:cat>
            <c:strRef>
              <c:f>'Non-Personnel'!$B$2:$J$2</c:f>
              <c:strCache>
                <c:ptCount val="9"/>
                <c:pt idx="0">
                  <c:v>2015-2016</c:v>
                </c:pt>
                <c:pt idx="1">
                  <c:v>2016-2017</c:v>
                </c:pt>
                <c:pt idx="2">
                  <c:v>2017-2018</c:v>
                </c:pt>
                <c:pt idx="3">
                  <c:v>2018-2019</c:v>
                </c:pt>
                <c:pt idx="4">
                  <c:v>2019-2020</c:v>
                </c:pt>
                <c:pt idx="5">
                  <c:v>2020-2021</c:v>
                </c:pt>
                <c:pt idx="6">
                  <c:v>2021-2022</c:v>
                </c:pt>
                <c:pt idx="7">
                  <c:v>2022-2023</c:v>
                </c:pt>
                <c:pt idx="8">
                  <c:v>2023-2024</c:v>
                </c:pt>
              </c:strCache>
            </c:strRef>
          </c:cat>
          <c:val>
            <c:numRef>
              <c:f>'Non-Personnel'!$B$6:$J$6</c:f>
              <c:numCache>
                <c:formatCode>_(* #,##0_);_(* \(#,##0\);_(* "-"??_);_(@_)</c:formatCode>
                <c:ptCount val="9"/>
                <c:pt idx="0">
                  <c:v>13159198.48</c:v>
                </c:pt>
                <c:pt idx="1">
                  <c:v>14046549.98</c:v>
                </c:pt>
                <c:pt idx="2">
                  <c:v>12542791.08</c:v>
                </c:pt>
                <c:pt idx="3">
                  <c:v>12673128.919999998</c:v>
                </c:pt>
                <c:pt idx="4">
                  <c:v>16598632.390000001</c:v>
                </c:pt>
                <c:pt idx="5">
                  <c:v>10076058.459999999</c:v>
                </c:pt>
                <c:pt idx="6">
                  <c:v>23188814.030000005</c:v>
                </c:pt>
                <c:pt idx="7">
                  <c:v>21044345.849999998</c:v>
                </c:pt>
                <c:pt idx="8">
                  <c:v>20055205.25</c:v>
                </c:pt>
              </c:numCache>
            </c:numRef>
          </c:val>
          <c:extLst>
            <c:ext xmlns:c16="http://schemas.microsoft.com/office/drawing/2014/chart" uri="{C3380CC4-5D6E-409C-BE32-E72D297353CC}">
              <c16:uniqueId val="{00000003-D88A-4CE3-9B60-45F1A456371E}"/>
            </c:ext>
          </c:extLst>
        </c:ser>
        <c:ser>
          <c:idx val="4"/>
          <c:order val="4"/>
          <c:tx>
            <c:strRef>
              <c:f>'Non-Personnel'!$A$7</c:f>
              <c:strCache>
                <c:ptCount val="1"/>
                <c:pt idx="0">
                  <c:v>Supplies &amp; Materials</c:v>
                </c:pt>
              </c:strCache>
            </c:strRef>
          </c:tx>
          <c:spPr>
            <a:solidFill>
              <a:schemeClr val="accent5"/>
            </a:solidFill>
            <a:ln>
              <a:noFill/>
            </a:ln>
            <a:effectLst/>
          </c:spPr>
          <c:invertIfNegative val="0"/>
          <c:cat>
            <c:strRef>
              <c:f>'Non-Personnel'!$B$2:$J$2</c:f>
              <c:strCache>
                <c:ptCount val="9"/>
                <c:pt idx="0">
                  <c:v>2015-2016</c:v>
                </c:pt>
                <c:pt idx="1">
                  <c:v>2016-2017</c:v>
                </c:pt>
                <c:pt idx="2">
                  <c:v>2017-2018</c:v>
                </c:pt>
                <c:pt idx="3">
                  <c:v>2018-2019</c:v>
                </c:pt>
                <c:pt idx="4">
                  <c:v>2019-2020</c:v>
                </c:pt>
                <c:pt idx="5">
                  <c:v>2020-2021</c:v>
                </c:pt>
                <c:pt idx="6">
                  <c:v>2021-2022</c:v>
                </c:pt>
                <c:pt idx="7">
                  <c:v>2022-2023</c:v>
                </c:pt>
                <c:pt idx="8">
                  <c:v>2023-2024</c:v>
                </c:pt>
              </c:strCache>
            </c:strRef>
          </c:cat>
          <c:val>
            <c:numRef>
              <c:f>'Non-Personnel'!$B$7:$J$7</c:f>
              <c:numCache>
                <c:formatCode>_(* #,##0_);_(* \(#,##0\);_(* "-"??_);_(@_)</c:formatCode>
                <c:ptCount val="9"/>
                <c:pt idx="0">
                  <c:v>9382031.1699999999</c:v>
                </c:pt>
                <c:pt idx="1">
                  <c:v>8230168.3099999996</c:v>
                </c:pt>
                <c:pt idx="2">
                  <c:v>8185302.0599999987</c:v>
                </c:pt>
                <c:pt idx="3">
                  <c:v>7049828.2800000003</c:v>
                </c:pt>
                <c:pt idx="4">
                  <c:v>3872179.0100000002</c:v>
                </c:pt>
                <c:pt idx="5">
                  <c:v>14753362.739999998</c:v>
                </c:pt>
                <c:pt idx="6">
                  <c:v>8452055.3600000013</c:v>
                </c:pt>
                <c:pt idx="7">
                  <c:v>7676051.5299999965</c:v>
                </c:pt>
                <c:pt idx="8">
                  <c:v>7265077.8399999999</c:v>
                </c:pt>
              </c:numCache>
            </c:numRef>
          </c:val>
          <c:extLst>
            <c:ext xmlns:c16="http://schemas.microsoft.com/office/drawing/2014/chart" uri="{C3380CC4-5D6E-409C-BE32-E72D297353CC}">
              <c16:uniqueId val="{00000004-D88A-4CE3-9B60-45F1A456371E}"/>
            </c:ext>
          </c:extLst>
        </c:ser>
        <c:ser>
          <c:idx val="5"/>
          <c:order val="5"/>
          <c:tx>
            <c:strRef>
              <c:f>'Non-Personnel'!$A$8</c:f>
              <c:strCache>
                <c:ptCount val="1"/>
                <c:pt idx="0">
                  <c:v>Capital Outlay</c:v>
                </c:pt>
              </c:strCache>
            </c:strRef>
          </c:tx>
          <c:spPr>
            <a:solidFill>
              <a:schemeClr val="accent6"/>
            </a:solidFill>
            <a:ln>
              <a:noFill/>
            </a:ln>
            <a:effectLst/>
          </c:spPr>
          <c:invertIfNegative val="0"/>
          <c:cat>
            <c:strRef>
              <c:f>'Non-Personnel'!$B$2:$J$2</c:f>
              <c:strCache>
                <c:ptCount val="9"/>
                <c:pt idx="0">
                  <c:v>2015-2016</c:v>
                </c:pt>
                <c:pt idx="1">
                  <c:v>2016-2017</c:v>
                </c:pt>
                <c:pt idx="2">
                  <c:v>2017-2018</c:v>
                </c:pt>
                <c:pt idx="3">
                  <c:v>2018-2019</c:v>
                </c:pt>
                <c:pt idx="4">
                  <c:v>2019-2020</c:v>
                </c:pt>
                <c:pt idx="5">
                  <c:v>2020-2021</c:v>
                </c:pt>
                <c:pt idx="6">
                  <c:v>2021-2022</c:v>
                </c:pt>
                <c:pt idx="7">
                  <c:v>2022-2023</c:v>
                </c:pt>
                <c:pt idx="8">
                  <c:v>2023-2024</c:v>
                </c:pt>
              </c:strCache>
            </c:strRef>
          </c:cat>
          <c:val>
            <c:numRef>
              <c:f>'Non-Personnel'!$B$8:$J$8</c:f>
              <c:numCache>
                <c:formatCode>_(* #,##0_);_(* \(#,##0\);_(* "-"??_);_(@_)</c:formatCode>
                <c:ptCount val="9"/>
                <c:pt idx="0">
                  <c:v>113119.21</c:v>
                </c:pt>
                <c:pt idx="1">
                  <c:v>63134.479999999996</c:v>
                </c:pt>
                <c:pt idx="2">
                  <c:v>1825290.0999999999</c:v>
                </c:pt>
                <c:pt idx="4">
                  <c:v>24935.14</c:v>
                </c:pt>
                <c:pt idx="5">
                  <c:v>1445578.6400000001</c:v>
                </c:pt>
                <c:pt idx="6">
                  <c:v>687380.72</c:v>
                </c:pt>
                <c:pt idx="7">
                  <c:v>13925.07</c:v>
                </c:pt>
                <c:pt idx="8">
                  <c:v>1041626.14</c:v>
                </c:pt>
              </c:numCache>
            </c:numRef>
          </c:val>
          <c:extLst>
            <c:ext xmlns:c16="http://schemas.microsoft.com/office/drawing/2014/chart" uri="{C3380CC4-5D6E-409C-BE32-E72D297353CC}">
              <c16:uniqueId val="{00000005-D88A-4CE3-9B60-45F1A456371E}"/>
            </c:ext>
          </c:extLst>
        </c:ser>
        <c:dLbls>
          <c:showLegendKey val="0"/>
          <c:showVal val="0"/>
          <c:showCatName val="0"/>
          <c:showSerName val="0"/>
          <c:showPercent val="0"/>
          <c:showBubbleSize val="0"/>
        </c:dLbls>
        <c:gapWidth val="219"/>
        <c:overlap val="100"/>
        <c:axId val="1264632096"/>
        <c:axId val="1264628736"/>
      </c:barChart>
      <c:catAx>
        <c:axId val="126463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264628736"/>
        <c:crosses val="autoZero"/>
        <c:auto val="1"/>
        <c:lblAlgn val="ctr"/>
        <c:lblOffset val="100"/>
        <c:noMultiLvlLbl val="0"/>
      </c:catAx>
      <c:valAx>
        <c:axId val="1264628736"/>
        <c:scaling>
          <c:orientation val="minMax"/>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baseline="0" dirty="0">
                    <a:solidFill>
                      <a:srgbClr val="FF0000"/>
                    </a:solidFill>
                  </a:rPr>
                  <a:t>Non-Personnel Cost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264632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'Student Population'!$B$4</c:f>
              <c:strCache>
                <c:ptCount val="1"/>
                <c:pt idx="0">
                  <c:v>American Indian</c:v>
                </c:pt>
              </c:strCache>
            </c:strRef>
          </c:tx>
          <c:spPr>
            <a:solidFill>
              <a:srgbClr val="FF0000"/>
            </a:solidFill>
            <a:ln>
              <a:noFill/>
            </a:ln>
            <a:effectLst/>
          </c:spPr>
          <c:invertIfNegative val="0"/>
          <c:cat>
            <c:strRef>
              <c:f>('Student Population'!$A$7,'Student Population'!$A$9,'Student Population'!$A$11:$A$16)</c:f>
              <c:strCache>
                <c:ptCount val="8"/>
                <c:pt idx="0">
                  <c:v>2015-16</c:v>
                </c:pt>
                <c:pt idx="1">
                  <c:v>2017-18</c:v>
                </c:pt>
                <c:pt idx="2">
                  <c:v>2019-20</c:v>
                </c:pt>
                <c:pt idx="3">
                  <c:v>2021</c:v>
                </c:pt>
                <c:pt idx="4">
                  <c:v>2021-22</c:v>
                </c:pt>
                <c:pt idx="5">
                  <c:v>2022-23</c:v>
                </c:pt>
                <c:pt idx="6">
                  <c:v>2023-24</c:v>
                </c:pt>
                <c:pt idx="7">
                  <c:v>2024-25</c:v>
                </c:pt>
              </c:strCache>
              <c:extLst/>
            </c:strRef>
          </c:cat>
          <c:val>
            <c:numRef>
              <c:f>('Student Population'!$B$7,'Student Population'!$B$9,'Student Population'!$B$11:$B$16)</c:f>
              <c:numCache>
                <c:formatCode>General</c:formatCode>
                <c:ptCount val="8"/>
                <c:pt idx="0">
                  <c:v>119</c:v>
                </c:pt>
                <c:pt idx="1">
                  <c:v>103</c:v>
                </c:pt>
                <c:pt idx="2">
                  <c:v>86</c:v>
                </c:pt>
                <c:pt idx="3">
                  <c:v>70</c:v>
                </c:pt>
                <c:pt idx="4">
                  <c:v>74</c:v>
                </c:pt>
                <c:pt idx="5">
                  <c:v>67</c:v>
                </c:pt>
                <c:pt idx="6">
                  <c:v>71</c:v>
                </c:pt>
                <c:pt idx="7">
                  <c:v>66</c:v>
                </c:pt>
              </c:numCache>
              <c:extLst/>
            </c:numRef>
          </c:val>
          <c:extLst>
            <c:ext xmlns:c16="http://schemas.microsoft.com/office/drawing/2014/chart" uri="{C3380CC4-5D6E-409C-BE32-E72D297353CC}">
              <c16:uniqueId val="{00000000-1FBC-4F78-9F7B-7061DB336A61}"/>
            </c:ext>
          </c:extLst>
        </c:ser>
        <c:ser>
          <c:idx val="1"/>
          <c:order val="1"/>
          <c:tx>
            <c:strRef>
              <c:f>'Student Population'!$C$4</c:f>
              <c:strCache>
                <c:ptCount val="1"/>
                <c:pt idx="0">
                  <c:v>Asian</c:v>
                </c:pt>
              </c:strCache>
            </c:strRef>
          </c:tx>
          <c:spPr>
            <a:solidFill>
              <a:schemeClr val="accent2"/>
            </a:solidFill>
            <a:ln>
              <a:noFill/>
            </a:ln>
            <a:effectLst/>
          </c:spPr>
          <c:invertIfNegative val="0"/>
          <c:cat>
            <c:strRef>
              <c:f>('Student Population'!$A$7,'Student Population'!$A$9,'Student Population'!$A$11:$A$16)</c:f>
              <c:strCache>
                <c:ptCount val="8"/>
                <c:pt idx="0">
                  <c:v>2015-16</c:v>
                </c:pt>
                <c:pt idx="1">
                  <c:v>2017-18</c:v>
                </c:pt>
                <c:pt idx="2">
                  <c:v>2019-20</c:v>
                </c:pt>
                <c:pt idx="3">
                  <c:v>2021</c:v>
                </c:pt>
                <c:pt idx="4">
                  <c:v>2021-22</c:v>
                </c:pt>
                <c:pt idx="5">
                  <c:v>2022-23</c:v>
                </c:pt>
                <c:pt idx="6">
                  <c:v>2023-24</c:v>
                </c:pt>
                <c:pt idx="7">
                  <c:v>2024-25</c:v>
                </c:pt>
              </c:strCache>
              <c:extLst/>
            </c:strRef>
          </c:cat>
          <c:val>
            <c:numRef>
              <c:f>('Student Population'!$C$7,'Student Population'!$C$9,'Student Population'!$C$11:$C$16)</c:f>
              <c:numCache>
                <c:formatCode>General</c:formatCode>
                <c:ptCount val="8"/>
                <c:pt idx="0">
                  <c:v>1348</c:v>
                </c:pt>
                <c:pt idx="1">
                  <c:v>1407</c:v>
                </c:pt>
                <c:pt idx="2">
                  <c:v>1413</c:v>
                </c:pt>
                <c:pt idx="3">
                  <c:v>1394</c:v>
                </c:pt>
                <c:pt idx="4">
                  <c:v>1346</c:v>
                </c:pt>
                <c:pt idx="5">
                  <c:v>1368</c:v>
                </c:pt>
                <c:pt idx="6">
                  <c:v>1337</c:v>
                </c:pt>
                <c:pt idx="7">
                  <c:v>1337</c:v>
                </c:pt>
              </c:numCache>
              <c:extLst/>
            </c:numRef>
          </c:val>
          <c:extLst>
            <c:ext xmlns:c16="http://schemas.microsoft.com/office/drawing/2014/chart" uri="{C3380CC4-5D6E-409C-BE32-E72D297353CC}">
              <c16:uniqueId val="{00000001-1FBC-4F78-9F7B-7061DB336A61}"/>
            </c:ext>
          </c:extLst>
        </c:ser>
        <c:ser>
          <c:idx val="2"/>
          <c:order val="2"/>
          <c:tx>
            <c:strRef>
              <c:f>'Student Population'!$D$4</c:f>
              <c:strCache>
                <c:ptCount val="1"/>
                <c:pt idx="0">
                  <c:v>Hispanic</c:v>
                </c:pt>
              </c:strCache>
            </c:strRef>
          </c:tx>
          <c:spPr>
            <a:solidFill>
              <a:srgbClr val="0000FF"/>
            </a:solidFill>
            <a:ln>
              <a:noFill/>
            </a:ln>
            <a:effectLst/>
          </c:spPr>
          <c:invertIfNegative val="0"/>
          <c:cat>
            <c:strRef>
              <c:f>('Student Population'!$A$7,'Student Population'!$A$9,'Student Population'!$A$11:$A$16)</c:f>
              <c:strCache>
                <c:ptCount val="8"/>
                <c:pt idx="0">
                  <c:v>2015-16</c:v>
                </c:pt>
                <c:pt idx="1">
                  <c:v>2017-18</c:v>
                </c:pt>
                <c:pt idx="2">
                  <c:v>2019-20</c:v>
                </c:pt>
                <c:pt idx="3">
                  <c:v>2021</c:v>
                </c:pt>
                <c:pt idx="4">
                  <c:v>2021-22</c:v>
                </c:pt>
                <c:pt idx="5">
                  <c:v>2022-23</c:v>
                </c:pt>
                <c:pt idx="6">
                  <c:v>2023-24</c:v>
                </c:pt>
                <c:pt idx="7">
                  <c:v>2024-25</c:v>
                </c:pt>
              </c:strCache>
              <c:extLst/>
            </c:strRef>
          </c:cat>
          <c:val>
            <c:numRef>
              <c:f>('Student Population'!$D$7,'Student Population'!$D$9,'Student Population'!$D$11:$D$16)</c:f>
              <c:numCache>
                <c:formatCode>#,##0</c:formatCode>
                <c:ptCount val="8"/>
                <c:pt idx="0">
                  <c:v>13298</c:v>
                </c:pt>
                <c:pt idx="1">
                  <c:v>14277</c:v>
                </c:pt>
                <c:pt idx="2">
                  <c:v>14736</c:v>
                </c:pt>
                <c:pt idx="3">
                  <c:v>14282</c:v>
                </c:pt>
                <c:pt idx="4">
                  <c:v>14925</c:v>
                </c:pt>
                <c:pt idx="5">
                  <c:v>15247</c:v>
                </c:pt>
                <c:pt idx="6" formatCode="General">
                  <c:v>15530</c:v>
                </c:pt>
                <c:pt idx="7" formatCode="General">
                  <c:v>15532</c:v>
                </c:pt>
              </c:numCache>
              <c:extLst/>
            </c:numRef>
          </c:val>
          <c:extLst>
            <c:ext xmlns:c16="http://schemas.microsoft.com/office/drawing/2014/chart" uri="{C3380CC4-5D6E-409C-BE32-E72D297353CC}">
              <c16:uniqueId val="{00000002-1FBC-4F78-9F7B-7061DB336A61}"/>
            </c:ext>
          </c:extLst>
        </c:ser>
        <c:ser>
          <c:idx val="3"/>
          <c:order val="3"/>
          <c:tx>
            <c:strRef>
              <c:f>'Student Population'!$E$4</c:f>
              <c:strCache>
                <c:ptCount val="1"/>
                <c:pt idx="0">
                  <c:v>Black</c:v>
                </c:pt>
              </c:strCache>
            </c:strRef>
          </c:tx>
          <c:spPr>
            <a:solidFill>
              <a:srgbClr val="FFFF00"/>
            </a:solidFill>
            <a:ln>
              <a:noFill/>
            </a:ln>
            <a:effectLst/>
          </c:spPr>
          <c:invertIfNegative val="0"/>
          <c:cat>
            <c:strRef>
              <c:f>('Student Population'!$A$7,'Student Population'!$A$9,'Student Population'!$A$11:$A$16)</c:f>
              <c:strCache>
                <c:ptCount val="8"/>
                <c:pt idx="0">
                  <c:v>2015-16</c:v>
                </c:pt>
                <c:pt idx="1">
                  <c:v>2017-18</c:v>
                </c:pt>
                <c:pt idx="2">
                  <c:v>2019-20</c:v>
                </c:pt>
                <c:pt idx="3">
                  <c:v>2021</c:v>
                </c:pt>
                <c:pt idx="4">
                  <c:v>2021-22</c:v>
                </c:pt>
                <c:pt idx="5">
                  <c:v>2022-23</c:v>
                </c:pt>
                <c:pt idx="6">
                  <c:v>2023-24</c:v>
                </c:pt>
                <c:pt idx="7">
                  <c:v>2024-25</c:v>
                </c:pt>
              </c:strCache>
              <c:extLst/>
            </c:strRef>
          </c:cat>
          <c:val>
            <c:numRef>
              <c:f>('Student Population'!$E$7,'Student Population'!$E$9,'Student Population'!$E$11:$E$16)</c:f>
              <c:numCache>
                <c:formatCode>#,##0</c:formatCode>
                <c:ptCount val="8"/>
                <c:pt idx="0">
                  <c:v>15453</c:v>
                </c:pt>
                <c:pt idx="1">
                  <c:v>15638</c:v>
                </c:pt>
                <c:pt idx="2">
                  <c:v>15317</c:v>
                </c:pt>
                <c:pt idx="3">
                  <c:v>14828</c:v>
                </c:pt>
                <c:pt idx="4">
                  <c:v>15150</c:v>
                </c:pt>
                <c:pt idx="5">
                  <c:v>15008</c:v>
                </c:pt>
                <c:pt idx="6" formatCode="General">
                  <c:v>14693</c:v>
                </c:pt>
                <c:pt idx="7" formatCode="General">
                  <c:v>14448</c:v>
                </c:pt>
              </c:numCache>
              <c:extLst/>
            </c:numRef>
          </c:val>
          <c:extLst>
            <c:ext xmlns:c16="http://schemas.microsoft.com/office/drawing/2014/chart" uri="{C3380CC4-5D6E-409C-BE32-E72D297353CC}">
              <c16:uniqueId val="{00000003-1FBC-4F78-9F7B-7061DB336A61}"/>
            </c:ext>
          </c:extLst>
        </c:ser>
        <c:ser>
          <c:idx val="4"/>
          <c:order val="4"/>
          <c:tx>
            <c:strRef>
              <c:f>'Student Population'!$F$4</c:f>
              <c:strCache>
                <c:ptCount val="1"/>
                <c:pt idx="0">
                  <c:v>White</c:v>
                </c:pt>
              </c:strCache>
            </c:strRef>
          </c:tx>
          <c:spPr>
            <a:solidFill>
              <a:srgbClr val="990099"/>
            </a:solidFill>
            <a:ln>
              <a:noFill/>
            </a:ln>
            <a:effectLst/>
          </c:spPr>
          <c:invertIfNegative val="0"/>
          <c:cat>
            <c:strRef>
              <c:f>('Student Population'!$A$7,'Student Population'!$A$9,'Student Population'!$A$11:$A$16)</c:f>
              <c:strCache>
                <c:ptCount val="8"/>
                <c:pt idx="0">
                  <c:v>2015-16</c:v>
                </c:pt>
                <c:pt idx="1">
                  <c:v>2017-18</c:v>
                </c:pt>
                <c:pt idx="2">
                  <c:v>2019-20</c:v>
                </c:pt>
                <c:pt idx="3">
                  <c:v>2021</c:v>
                </c:pt>
                <c:pt idx="4">
                  <c:v>2021-22</c:v>
                </c:pt>
                <c:pt idx="5">
                  <c:v>2022-23</c:v>
                </c:pt>
                <c:pt idx="6">
                  <c:v>2023-24</c:v>
                </c:pt>
                <c:pt idx="7">
                  <c:v>2024-25</c:v>
                </c:pt>
              </c:strCache>
              <c:extLst/>
            </c:strRef>
          </c:cat>
          <c:val>
            <c:numRef>
              <c:f>('Student Population'!$F$7,'Student Population'!$F$9,'Student Population'!$F$11:$F$16)</c:f>
              <c:numCache>
                <c:formatCode>#,##0</c:formatCode>
                <c:ptCount val="8"/>
                <c:pt idx="0">
                  <c:v>21851</c:v>
                </c:pt>
                <c:pt idx="1">
                  <c:v>20778</c:v>
                </c:pt>
                <c:pt idx="2">
                  <c:v>19703</c:v>
                </c:pt>
                <c:pt idx="3">
                  <c:v>18211</c:v>
                </c:pt>
                <c:pt idx="4">
                  <c:v>17863</c:v>
                </c:pt>
                <c:pt idx="5">
                  <c:v>17012</c:v>
                </c:pt>
                <c:pt idx="6" formatCode="General">
                  <c:v>16398</c:v>
                </c:pt>
                <c:pt idx="7" formatCode="General">
                  <c:v>15913</c:v>
                </c:pt>
              </c:numCache>
              <c:extLst/>
            </c:numRef>
          </c:val>
          <c:extLst>
            <c:ext xmlns:c16="http://schemas.microsoft.com/office/drawing/2014/chart" uri="{C3380CC4-5D6E-409C-BE32-E72D297353CC}">
              <c16:uniqueId val="{00000004-1FBC-4F78-9F7B-7061DB336A61}"/>
            </c:ext>
          </c:extLst>
        </c:ser>
        <c:ser>
          <c:idx val="5"/>
          <c:order val="5"/>
          <c:tx>
            <c:strRef>
              <c:f>'Student Population'!$G$4</c:f>
              <c:strCache>
                <c:ptCount val="1"/>
                <c:pt idx="0">
                  <c:v>Pacific Island</c:v>
                </c:pt>
              </c:strCache>
            </c:strRef>
          </c:tx>
          <c:spPr>
            <a:solidFill>
              <a:schemeClr val="accent6"/>
            </a:solidFill>
            <a:ln>
              <a:noFill/>
            </a:ln>
            <a:effectLst/>
          </c:spPr>
          <c:invertIfNegative val="0"/>
          <c:cat>
            <c:strRef>
              <c:f>('Student Population'!$A$7,'Student Population'!$A$9,'Student Population'!$A$11:$A$16)</c:f>
              <c:strCache>
                <c:ptCount val="8"/>
                <c:pt idx="0">
                  <c:v>2015-16</c:v>
                </c:pt>
                <c:pt idx="1">
                  <c:v>2017-18</c:v>
                </c:pt>
                <c:pt idx="2">
                  <c:v>2019-20</c:v>
                </c:pt>
                <c:pt idx="3">
                  <c:v>2021</c:v>
                </c:pt>
                <c:pt idx="4">
                  <c:v>2021-22</c:v>
                </c:pt>
                <c:pt idx="5">
                  <c:v>2022-23</c:v>
                </c:pt>
                <c:pt idx="6">
                  <c:v>2023-24</c:v>
                </c:pt>
                <c:pt idx="7">
                  <c:v>2024-25</c:v>
                </c:pt>
              </c:strCache>
              <c:extLst/>
            </c:strRef>
          </c:cat>
          <c:val>
            <c:numRef>
              <c:f>('Student Population'!$G$7,'Student Population'!$G$9,'Student Population'!$G$11:$G$16)</c:f>
              <c:numCache>
                <c:formatCode>General</c:formatCode>
                <c:ptCount val="8"/>
                <c:pt idx="0">
                  <c:v>52</c:v>
                </c:pt>
                <c:pt idx="1">
                  <c:v>72</c:v>
                </c:pt>
                <c:pt idx="2">
                  <c:v>78</c:v>
                </c:pt>
                <c:pt idx="3">
                  <c:v>64</c:v>
                </c:pt>
                <c:pt idx="4">
                  <c:v>75</c:v>
                </c:pt>
                <c:pt idx="5">
                  <c:v>64</c:v>
                </c:pt>
                <c:pt idx="6">
                  <c:v>66</c:v>
                </c:pt>
                <c:pt idx="7">
                  <c:v>66</c:v>
                </c:pt>
              </c:numCache>
              <c:extLst/>
            </c:numRef>
          </c:val>
          <c:extLst>
            <c:ext xmlns:c16="http://schemas.microsoft.com/office/drawing/2014/chart" uri="{C3380CC4-5D6E-409C-BE32-E72D297353CC}">
              <c16:uniqueId val="{00000005-1FBC-4F78-9F7B-7061DB336A61}"/>
            </c:ext>
          </c:extLst>
        </c:ser>
        <c:ser>
          <c:idx val="6"/>
          <c:order val="6"/>
          <c:tx>
            <c:strRef>
              <c:f>'Student Population'!$H$4</c:f>
              <c:strCache>
                <c:ptCount val="1"/>
                <c:pt idx="0">
                  <c:v>Two or More Races</c:v>
                </c:pt>
              </c:strCache>
            </c:strRef>
          </c:tx>
          <c:spPr>
            <a:solidFill>
              <a:schemeClr val="accent5">
                <a:lumMod val="75000"/>
              </a:schemeClr>
            </a:solidFill>
            <a:ln>
              <a:noFill/>
            </a:ln>
            <a:effectLst/>
          </c:spPr>
          <c:invertIfNegative val="0"/>
          <c:cat>
            <c:strRef>
              <c:f>('Student Population'!$A$7,'Student Population'!$A$9,'Student Population'!$A$11:$A$16)</c:f>
              <c:strCache>
                <c:ptCount val="8"/>
                <c:pt idx="0">
                  <c:v>2015-16</c:v>
                </c:pt>
                <c:pt idx="1">
                  <c:v>2017-18</c:v>
                </c:pt>
                <c:pt idx="2">
                  <c:v>2019-20</c:v>
                </c:pt>
                <c:pt idx="3">
                  <c:v>2021</c:v>
                </c:pt>
                <c:pt idx="4">
                  <c:v>2021-22</c:v>
                </c:pt>
                <c:pt idx="5">
                  <c:v>2022-23</c:v>
                </c:pt>
                <c:pt idx="6">
                  <c:v>2023-24</c:v>
                </c:pt>
                <c:pt idx="7">
                  <c:v>2024-25</c:v>
                </c:pt>
              </c:strCache>
              <c:extLst/>
            </c:strRef>
          </c:cat>
          <c:val>
            <c:numRef>
              <c:f>('Student Population'!$H$7,'Student Population'!$H$9,'Student Population'!$H$11:$H$16)</c:f>
              <c:numCache>
                <c:formatCode>#,##0</c:formatCode>
                <c:ptCount val="8"/>
                <c:pt idx="0">
                  <c:v>2157</c:v>
                </c:pt>
                <c:pt idx="1">
                  <c:v>2255</c:v>
                </c:pt>
                <c:pt idx="2">
                  <c:v>2412</c:v>
                </c:pt>
                <c:pt idx="3">
                  <c:v>2440</c:v>
                </c:pt>
                <c:pt idx="4">
                  <c:v>2589</c:v>
                </c:pt>
                <c:pt idx="5" formatCode="General">
                  <c:v>2728</c:v>
                </c:pt>
                <c:pt idx="6" formatCode="General">
                  <c:v>2813</c:v>
                </c:pt>
                <c:pt idx="7" formatCode="General">
                  <c:v>2869</c:v>
                </c:pt>
              </c:numCache>
              <c:extLst/>
            </c:numRef>
          </c:val>
          <c:extLst>
            <c:ext xmlns:c16="http://schemas.microsoft.com/office/drawing/2014/chart" uri="{C3380CC4-5D6E-409C-BE32-E72D297353CC}">
              <c16:uniqueId val="{00000006-1FBC-4F78-9F7B-7061DB336A61}"/>
            </c:ext>
          </c:extLst>
        </c:ser>
        <c:dLbls>
          <c:showLegendKey val="0"/>
          <c:showVal val="0"/>
          <c:showCatName val="0"/>
          <c:showSerName val="0"/>
          <c:showPercent val="0"/>
          <c:showBubbleSize val="0"/>
        </c:dLbls>
        <c:gapWidth val="219"/>
        <c:overlap val="-27"/>
        <c:axId val="207030816"/>
        <c:axId val="207039936"/>
      </c:barChart>
      <c:catAx>
        <c:axId val="207030816"/>
        <c:scaling>
          <c:orientation val="minMax"/>
        </c:scaling>
        <c:delete val="0"/>
        <c:axPos val="b"/>
        <c:numFmt formatCode="General" sourceLinked="1"/>
        <c:majorTickMark val="out"/>
        <c:minorTickMark val="none"/>
        <c:tickLblPos val="nextTo"/>
        <c:spPr>
          <a:noFill/>
          <a:ln w="3175" cap="flat" cmpd="sng" algn="ctr">
            <a:solidFill>
              <a:srgbClr val="000000"/>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07039936"/>
        <c:crosses val="autoZero"/>
        <c:auto val="1"/>
        <c:lblAlgn val="ctr"/>
        <c:lblOffset val="100"/>
        <c:noMultiLvlLbl val="0"/>
      </c:catAx>
      <c:valAx>
        <c:axId val="207039936"/>
        <c:scaling>
          <c:orientation val="minMax"/>
        </c:scaling>
        <c:delete val="0"/>
        <c:axPos val="l"/>
        <c:numFmt formatCode="General"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07030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3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07594936708861"/>
          <c:y val="0.1797391357075154"/>
          <c:w val="0.84177215189873422"/>
          <c:h val="0.60784507711996116"/>
        </c:manualLayout>
      </c:layout>
      <c:lineChart>
        <c:grouping val="standard"/>
        <c:varyColors val="0"/>
        <c:ser>
          <c:idx val="0"/>
          <c:order val="0"/>
          <c:spPr>
            <a:ln w="28575">
              <a:solidFill>
                <a:schemeClr val="tx2">
                  <a:lumMod val="60000"/>
                  <a:lumOff val="40000"/>
                </a:schemeClr>
              </a:solidFill>
              <a:prstDash val="solid"/>
              <a:headEnd type="diamond"/>
              <a:tailEnd type="diamond"/>
            </a:ln>
          </c:spPr>
          <c:dPt>
            <c:idx val="0"/>
            <c:bubble3D val="0"/>
            <c:extLst>
              <c:ext xmlns:c16="http://schemas.microsoft.com/office/drawing/2014/chart" uri="{C3380CC4-5D6E-409C-BE32-E72D297353CC}">
                <c16:uniqueId val="{00000000-5363-4EB9-AE47-AA106876CFC8}"/>
              </c:ext>
            </c:extLst>
          </c:dPt>
          <c:dPt>
            <c:idx val="1"/>
            <c:bubble3D val="0"/>
            <c:extLst>
              <c:ext xmlns:c16="http://schemas.microsoft.com/office/drawing/2014/chart" uri="{C3380CC4-5D6E-409C-BE32-E72D297353CC}">
                <c16:uniqueId val="{00000001-5363-4EB9-AE47-AA106876CFC8}"/>
              </c:ext>
            </c:extLst>
          </c:dPt>
          <c:dPt>
            <c:idx val="2"/>
            <c:bubble3D val="0"/>
            <c:extLst>
              <c:ext xmlns:c16="http://schemas.microsoft.com/office/drawing/2014/chart" uri="{C3380CC4-5D6E-409C-BE32-E72D297353CC}">
                <c16:uniqueId val="{00000002-5363-4EB9-AE47-AA106876CFC8}"/>
              </c:ext>
            </c:extLst>
          </c:dPt>
          <c:dPt>
            <c:idx val="3"/>
            <c:bubble3D val="0"/>
            <c:extLst>
              <c:ext xmlns:c16="http://schemas.microsoft.com/office/drawing/2014/chart" uri="{C3380CC4-5D6E-409C-BE32-E72D297353CC}">
                <c16:uniqueId val="{00000003-5363-4EB9-AE47-AA106876CFC8}"/>
              </c:ext>
            </c:extLst>
          </c:dPt>
          <c:dPt>
            <c:idx val="4"/>
            <c:bubble3D val="0"/>
            <c:extLst>
              <c:ext xmlns:c16="http://schemas.microsoft.com/office/drawing/2014/chart" uri="{C3380CC4-5D6E-409C-BE32-E72D297353CC}">
                <c16:uniqueId val="{00000004-5363-4EB9-AE47-AA106876CFC8}"/>
              </c:ext>
            </c:extLst>
          </c:dPt>
          <c:dLbls>
            <c:dLbl>
              <c:idx val="0"/>
              <c:layout>
                <c:manualLayout>
                  <c:x val="-2.1295965022167858E-2"/>
                  <c:y val="5.0245239464358521E-2"/>
                </c:manualLayout>
              </c:layout>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363-4EB9-AE47-AA106876CFC8}"/>
                </c:ext>
              </c:extLst>
            </c:dLbl>
            <c:dLbl>
              <c:idx val="1"/>
              <c:layout>
                <c:manualLayout>
                  <c:x val="-4.9217335858213251E-2"/>
                  <c:y val="-5.0875326162039623E-2"/>
                </c:manualLayout>
              </c:layout>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5844193997519089E-2"/>
                      <c:h val="9.8036926949292474E-2"/>
                    </c:manualLayout>
                  </c15:layout>
                </c:ext>
                <c:ext xmlns:c16="http://schemas.microsoft.com/office/drawing/2014/chart" uri="{C3380CC4-5D6E-409C-BE32-E72D297353CC}">
                  <c16:uniqueId val="{00000001-5363-4EB9-AE47-AA106876CFC8}"/>
                </c:ext>
              </c:extLst>
            </c:dLbl>
            <c:dLbl>
              <c:idx val="2"/>
              <c:layout>
                <c:manualLayout>
                  <c:x val="-6.2913046491324343E-2"/>
                  <c:y val="-4.1648052848583805E-2"/>
                </c:manualLayout>
              </c:layout>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795499979607759"/>
                      <c:h val="9.8036926949292474E-2"/>
                    </c:manualLayout>
                  </c15:layout>
                </c:ext>
                <c:ext xmlns:c16="http://schemas.microsoft.com/office/drawing/2014/chart" uri="{C3380CC4-5D6E-409C-BE32-E72D297353CC}">
                  <c16:uniqueId val="{00000002-5363-4EB9-AE47-AA106876CFC8}"/>
                </c:ext>
              </c:extLst>
            </c:dLbl>
            <c:dLbl>
              <c:idx val="3"/>
              <c:layout>
                <c:manualLayout>
                  <c:x val="-1.0288299860769077E-2"/>
                  <c:y val="2.9663840232101973E-2"/>
                </c:manualLayout>
              </c:layout>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63-4EB9-AE47-AA106876CFC8}"/>
                </c:ext>
              </c:extLst>
            </c:dLbl>
            <c:dLbl>
              <c:idx val="4"/>
              <c:layout>
                <c:manualLayout>
                  <c:x val="-1.2912350170913503E-2"/>
                  <c:y val="8.2572605463880934E-3"/>
                </c:manualLayout>
              </c:layout>
              <c:spPr>
                <a:noFill/>
                <a:ln w="25400">
                  <a:noFill/>
                </a:ln>
              </c:spPr>
              <c:txPr>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005527457737494"/>
                      <c:h val="0.10223640270922398"/>
                    </c:manualLayout>
                  </c15:layout>
                </c:ext>
                <c:ext xmlns:c16="http://schemas.microsoft.com/office/drawing/2014/chart" uri="{C3380CC4-5D6E-409C-BE32-E72D297353CC}">
                  <c16:uniqueId val="{00000004-5363-4EB9-AE47-AA106876CFC8}"/>
                </c:ext>
              </c:extLst>
            </c:dLbl>
            <c:dLbl>
              <c:idx val="5"/>
              <c:layout>
                <c:manualLayout>
                  <c:x val="1.5833165608535805E-2"/>
                  <c:y val="2.099737879965756E-3"/>
                </c:manualLayout>
              </c:layout>
              <c:tx>
                <c:rich>
                  <a:bodyPr/>
                  <a:lstStyle/>
                  <a:p>
                    <a:pPr>
                      <a:defRPr sz="1000" b="1" i="0" u="none" strike="noStrike" baseline="0">
                        <a:solidFill>
                          <a:sysClr val="windowText" lastClr="000000"/>
                        </a:solidFill>
                        <a:latin typeface="Arial"/>
                        <a:ea typeface="Arial"/>
                        <a:cs typeface="Arial"/>
                      </a:defRPr>
                    </a:pPr>
                    <a:r>
                      <a:rPr lang="en-US" sz="1000" b="1" i="0" baseline="0" dirty="0">
                        <a:solidFill>
                          <a:sysClr val="windowText" lastClr="000000"/>
                        </a:solidFill>
                      </a:rPr>
                      <a:t>7,924</a:t>
                    </a:r>
                  </a:p>
                </c:rich>
              </c:tx>
              <c:spPr>
                <a:noFill/>
                <a:ln w="25400">
                  <a:noFill/>
                </a:ln>
              </c:spPr>
              <c:showLegendKey val="0"/>
              <c:showVal val="1"/>
              <c:showCatName val="0"/>
              <c:showSerName val="0"/>
              <c:showPercent val="0"/>
              <c:showBubbleSize val="0"/>
              <c:extLst>
                <c:ext xmlns:c15="http://schemas.microsoft.com/office/drawing/2012/chart" uri="{CE6537A1-D6FC-4f65-9D91-7224C49458BB}">
                  <c15:layout>
                    <c:manualLayout>
                      <c:w val="0.11163574617197854"/>
                      <c:h val="0.11063535422908702"/>
                    </c:manualLayout>
                  </c15:layout>
                  <c15:showDataLabelsRange val="0"/>
                </c:ext>
                <c:ext xmlns:c16="http://schemas.microsoft.com/office/drawing/2014/chart" uri="{C3380CC4-5D6E-409C-BE32-E72D297353CC}">
                  <c16:uniqueId val="{00000005-5363-4EB9-AE47-AA106876CFC8}"/>
                </c:ext>
              </c:extLst>
            </c:dLbl>
            <c:spPr>
              <a:noFill/>
              <a:ln w="25400">
                <a:noFill/>
              </a:ln>
            </c:spPr>
            <c:txPr>
              <a:bodyPr wrap="square" lIns="38100" tIns="19050" rIns="38100" bIns="19050" anchor="ctr">
                <a:spAutoFit/>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 Line'!$Q$6,'EC Line'!$S$6,'EC Line'!$U$6,'EC Line'!$W$6:$Z$6)</c:f>
              <c:strCache>
                <c:ptCount val="7"/>
                <c:pt idx="0">
                  <c:v>15-16</c:v>
                </c:pt>
                <c:pt idx="1">
                  <c:v>17-18</c:v>
                </c:pt>
                <c:pt idx="2">
                  <c:v>19-20</c:v>
                </c:pt>
                <c:pt idx="3">
                  <c:v>21-22</c:v>
                </c:pt>
                <c:pt idx="4">
                  <c:v>22-23</c:v>
                </c:pt>
                <c:pt idx="5">
                  <c:v>23-24</c:v>
                </c:pt>
                <c:pt idx="6">
                  <c:v>24-25</c:v>
                </c:pt>
              </c:strCache>
              <c:extLst/>
            </c:strRef>
          </c:cat>
          <c:val>
            <c:numRef>
              <c:f>('EC Line'!$Q$7,'EC Line'!$S$7,'EC Line'!$U$7,'EC Line'!$W$7:$Z$7)</c:f>
              <c:numCache>
                <c:formatCode>#,##0</c:formatCode>
                <c:ptCount val="7"/>
                <c:pt idx="0">
                  <c:v>7142</c:v>
                </c:pt>
                <c:pt idx="1">
                  <c:v>7387</c:v>
                </c:pt>
                <c:pt idx="2">
                  <c:v>7421</c:v>
                </c:pt>
                <c:pt idx="3">
                  <c:v>7112</c:v>
                </c:pt>
                <c:pt idx="4">
                  <c:v>7404</c:v>
                </c:pt>
                <c:pt idx="5">
                  <c:v>7934</c:v>
                </c:pt>
                <c:pt idx="6">
                  <c:v>8054</c:v>
                </c:pt>
              </c:numCache>
              <c:extLst/>
            </c:numRef>
          </c:val>
          <c:smooth val="0"/>
          <c:extLst>
            <c:ext xmlns:c16="http://schemas.microsoft.com/office/drawing/2014/chart" uri="{C3380CC4-5D6E-409C-BE32-E72D297353CC}">
              <c16:uniqueId val="{00000006-5363-4EB9-AE47-AA106876CFC8}"/>
            </c:ext>
          </c:extLst>
        </c:ser>
        <c:dLbls>
          <c:showLegendKey val="0"/>
          <c:showVal val="0"/>
          <c:showCatName val="0"/>
          <c:showSerName val="0"/>
          <c:showPercent val="0"/>
          <c:showBubbleSize val="0"/>
        </c:dLbls>
        <c:marker val="1"/>
        <c:smooth val="0"/>
        <c:axId val="513181224"/>
        <c:axId val="457889984"/>
      </c:lineChart>
      <c:catAx>
        <c:axId val="513181224"/>
        <c:scaling>
          <c:orientation val="minMax"/>
        </c:scaling>
        <c:delete val="0"/>
        <c:axPos val="b"/>
        <c:title>
          <c:tx>
            <c:rich>
              <a:bodyPr/>
              <a:lstStyle/>
              <a:p>
                <a:pPr>
                  <a:defRPr sz="1075" b="1" i="0" u="none" strike="noStrike" baseline="0">
                    <a:solidFill>
                      <a:srgbClr val="000000"/>
                    </a:solidFill>
                    <a:latin typeface="Arial"/>
                    <a:ea typeface="Arial"/>
                    <a:cs typeface="Arial"/>
                  </a:defRPr>
                </a:pPr>
                <a:r>
                  <a:rPr lang="en-US" dirty="0">
                    <a:solidFill>
                      <a:sysClr val="windowText" lastClr="000000"/>
                    </a:solidFill>
                  </a:rPr>
                  <a:t>School Year</a:t>
                </a:r>
              </a:p>
            </c:rich>
          </c:tx>
          <c:layout>
            <c:manualLayout>
              <c:xMode val="edge"/>
              <c:yMode val="edge"/>
              <c:x val="0.47626582278481011"/>
              <c:y val="0.8627478427941605"/>
            </c:manualLayout>
          </c:layout>
          <c:overlay val="0"/>
          <c:spPr>
            <a:noFill/>
            <a:ln w="25400">
              <a:noFill/>
            </a:ln>
          </c:spPr>
        </c:title>
        <c:numFmt formatCode="General" sourceLinked="1"/>
        <c:majorTickMark val="out"/>
        <c:minorTickMark val="none"/>
        <c:tickLblPos val="low"/>
        <c:spPr>
          <a:ln w="3175">
            <a:solidFill>
              <a:srgbClr val="000000"/>
            </a:solidFill>
            <a:prstDash val="solid"/>
          </a:ln>
        </c:spPr>
        <c:txPr>
          <a:bodyPr rot="0" vert="horz"/>
          <a:lstStyle/>
          <a:p>
            <a:pPr>
              <a:defRPr sz="900" b="1" i="0" u="none" strike="noStrike" baseline="0">
                <a:solidFill>
                  <a:sysClr val="windowText" lastClr="000000"/>
                </a:solidFill>
                <a:latin typeface="Arial"/>
                <a:ea typeface="Arial"/>
                <a:cs typeface="Arial"/>
              </a:defRPr>
            </a:pPr>
            <a:endParaRPr lang="en-US"/>
          </a:p>
        </c:txPr>
        <c:crossAx val="457889984"/>
        <c:crosses val="autoZero"/>
        <c:auto val="1"/>
        <c:lblAlgn val="ctr"/>
        <c:lblOffset val="100"/>
        <c:noMultiLvlLbl val="0"/>
      </c:catAx>
      <c:valAx>
        <c:axId val="457889984"/>
        <c:scaling>
          <c:orientation val="minMax"/>
        </c:scaling>
        <c:delete val="0"/>
        <c:axPos val="l"/>
        <c:majorGridlines/>
        <c:title>
          <c:tx>
            <c:rich>
              <a:bodyPr/>
              <a:lstStyle/>
              <a:p>
                <a:pPr>
                  <a:defRPr sz="1075" b="1" i="0" u="none" strike="noStrike" baseline="0">
                    <a:solidFill>
                      <a:srgbClr val="000000"/>
                    </a:solidFill>
                    <a:latin typeface="Arial"/>
                    <a:ea typeface="Arial"/>
                    <a:cs typeface="Arial"/>
                  </a:defRPr>
                </a:pPr>
                <a:r>
                  <a:rPr lang="en-US" dirty="0"/>
                  <a:t>Number of Students</a:t>
                </a:r>
              </a:p>
            </c:rich>
          </c:tx>
          <c:layout>
            <c:manualLayout>
              <c:xMode val="edge"/>
              <c:yMode val="edge"/>
              <c:x val="1.648339623980347E-2"/>
              <c:y val="0.2679745002541179"/>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925" b="1" i="0" u="none" strike="noStrike" baseline="0">
                <a:solidFill>
                  <a:sysClr val="windowText" lastClr="000000"/>
                </a:solidFill>
                <a:latin typeface="Arial"/>
                <a:ea typeface="Arial"/>
                <a:cs typeface="Arial"/>
              </a:defRPr>
            </a:pPr>
            <a:endParaRPr lang="en-US"/>
          </a:p>
        </c:txPr>
        <c:crossAx val="513181224"/>
        <c:crosses val="autoZero"/>
        <c:crossBetween val="between"/>
      </c:valAx>
      <c:spPr>
        <a:noFill/>
        <a:ln w="25400">
          <a:noFill/>
        </a:ln>
      </c:spPr>
    </c:plotArea>
    <c:plotVisOnly val="1"/>
    <c:dispBlanksAs val="gap"/>
    <c:showDLblsOverMax val="0"/>
  </c:chart>
  <c:spPr>
    <a:solidFill>
      <a:srgbClr val="FFFFFF"/>
    </a:solidFill>
    <a:ln w="3175">
      <a:noFill/>
      <a:prstDash val="solid"/>
    </a:ln>
  </c:spPr>
  <c:txPr>
    <a:bodyPr/>
    <a:lstStyle/>
    <a:p>
      <a:pPr>
        <a:defRPr sz="1075" b="0" i="0" u="none" strike="noStrike" baseline="0">
          <a:solidFill>
            <a:srgbClr val="000000"/>
          </a:solidFill>
          <a:latin typeface="Arial"/>
          <a:ea typeface="Arial"/>
          <a:cs typeface="Aria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16920978553597"/>
          <c:y val="0.2126442635314888"/>
          <c:w val="0.84883083871272857"/>
          <c:h val="0.5193775842611621"/>
        </c:manualLayout>
      </c:layout>
      <c:lineChart>
        <c:grouping val="standard"/>
        <c:varyColors val="0"/>
        <c:ser>
          <c:idx val="0"/>
          <c:order val="0"/>
          <c:spPr>
            <a:ln w="28575" cap="flat">
              <a:solidFill>
                <a:schemeClr val="accent1"/>
              </a:solidFill>
              <a:prstDash val="solid"/>
            </a:ln>
          </c:spPr>
          <c:dPt>
            <c:idx val="0"/>
            <c:bubble3D val="0"/>
            <c:extLst>
              <c:ext xmlns:c16="http://schemas.microsoft.com/office/drawing/2014/chart" uri="{C3380CC4-5D6E-409C-BE32-E72D297353CC}">
                <c16:uniqueId val="{00000000-AA21-41B7-9E99-D4D08F329D01}"/>
              </c:ext>
            </c:extLst>
          </c:dPt>
          <c:dPt>
            <c:idx val="1"/>
            <c:bubble3D val="0"/>
            <c:extLst>
              <c:ext xmlns:c16="http://schemas.microsoft.com/office/drawing/2014/chart" uri="{C3380CC4-5D6E-409C-BE32-E72D297353CC}">
                <c16:uniqueId val="{00000001-AA21-41B7-9E99-D4D08F329D01}"/>
              </c:ext>
            </c:extLst>
          </c:dPt>
          <c:dPt>
            <c:idx val="2"/>
            <c:bubble3D val="0"/>
            <c:extLst>
              <c:ext xmlns:c16="http://schemas.microsoft.com/office/drawing/2014/chart" uri="{C3380CC4-5D6E-409C-BE32-E72D297353CC}">
                <c16:uniqueId val="{00000002-AA21-41B7-9E99-D4D08F329D01}"/>
              </c:ext>
            </c:extLst>
          </c:dPt>
          <c:dPt>
            <c:idx val="3"/>
            <c:bubble3D val="0"/>
            <c:extLst>
              <c:ext xmlns:c16="http://schemas.microsoft.com/office/drawing/2014/chart" uri="{C3380CC4-5D6E-409C-BE32-E72D297353CC}">
                <c16:uniqueId val="{00000003-AA21-41B7-9E99-D4D08F329D01}"/>
              </c:ext>
            </c:extLst>
          </c:dPt>
          <c:dPt>
            <c:idx val="4"/>
            <c:bubble3D val="0"/>
            <c:extLst>
              <c:ext xmlns:c16="http://schemas.microsoft.com/office/drawing/2014/chart" uri="{C3380CC4-5D6E-409C-BE32-E72D297353CC}">
                <c16:uniqueId val="{00000004-AA21-41B7-9E99-D4D08F329D01}"/>
              </c:ext>
            </c:extLst>
          </c:dPt>
          <c:dLbls>
            <c:dLbl>
              <c:idx val="0"/>
              <c:layout>
                <c:manualLayout>
                  <c:x val="-5.2486702329761957E-2"/>
                  <c:y val="2.9527235253020423E-2"/>
                </c:manualLayout>
              </c:layout>
              <c:spPr>
                <a:noFill/>
                <a:ln w="25400">
                  <a:noFill/>
                </a:ln>
              </c:spPr>
              <c:txPr>
                <a:bodyPr wrap="square" lIns="38100" tIns="19050" rIns="38100" bIns="19050" anchor="ctr">
                  <a:noAutofit/>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254390153397638E-2"/>
                      <c:h val="5.9031137560940909E-2"/>
                    </c:manualLayout>
                  </c15:layout>
                </c:ext>
                <c:ext xmlns:c16="http://schemas.microsoft.com/office/drawing/2014/chart" uri="{C3380CC4-5D6E-409C-BE32-E72D297353CC}">
                  <c16:uniqueId val="{00000000-AA21-41B7-9E99-D4D08F329D01}"/>
                </c:ext>
              </c:extLst>
            </c:dLbl>
            <c:dLbl>
              <c:idx val="1"/>
              <c:layout>
                <c:manualLayout>
                  <c:x val="-2.7426703166990644E-2"/>
                  <c:y val="-4.7981521156624934E-2"/>
                </c:manualLayout>
              </c:layout>
              <c:spPr>
                <a:noFill/>
                <a:ln w="25400">
                  <a:noFill/>
                </a:ln>
              </c:spPr>
              <c:txPr>
                <a:bodyPr wrap="square" lIns="38100" tIns="19050" rIns="38100" bIns="19050" anchor="ctr">
                  <a:noAutofit/>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A21-41B7-9E99-D4D08F329D01}"/>
                </c:ext>
              </c:extLst>
            </c:dLbl>
            <c:dLbl>
              <c:idx val="2"/>
              <c:layout>
                <c:manualLayout>
                  <c:x val="-1.8624337382871316E-2"/>
                  <c:y val="-4.0599748670990331E-2"/>
                </c:manualLayout>
              </c:layout>
              <c:spPr>
                <a:noFill/>
                <a:ln w="25400">
                  <a:noFill/>
                </a:ln>
              </c:spPr>
              <c:txPr>
                <a:bodyPr wrap="square" lIns="38100" tIns="19050" rIns="38100" bIns="19050" anchor="ctr">
                  <a:noAutofit/>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A21-41B7-9E99-D4D08F329D01}"/>
                </c:ext>
              </c:extLst>
            </c:dLbl>
            <c:dLbl>
              <c:idx val="3"/>
              <c:layout>
                <c:manualLayout>
                  <c:x val="-6.5666453982155294E-3"/>
                  <c:y val="3.8754450860063683E-2"/>
                </c:manualLayout>
              </c:layout>
              <c:spPr>
                <a:noFill/>
                <a:ln w="25400">
                  <a:noFill/>
                </a:ln>
              </c:spPr>
              <c:txPr>
                <a:bodyPr wrap="square" lIns="38100" tIns="19050" rIns="38100" bIns="19050" anchor="ctr">
                  <a:noAutofit/>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5.2520631419697109E-2"/>
                      <c:h val="7.1972281734937402E-2"/>
                    </c:manualLayout>
                  </c15:layout>
                </c:ext>
                <c:ext xmlns:c16="http://schemas.microsoft.com/office/drawing/2014/chart" uri="{C3380CC4-5D6E-409C-BE32-E72D297353CC}">
                  <c16:uniqueId val="{00000003-AA21-41B7-9E99-D4D08F329D01}"/>
                </c:ext>
              </c:extLst>
            </c:dLbl>
            <c:dLbl>
              <c:idx val="4"/>
              <c:layout>
                <c:manualLayout>
                  <c:x val="-2.0654216845946469E-2"/>
                  <c:y val="4.2445337102880981E-2"/>
                </c:manualLayout>
              </c:layout>
              <c:spPr>
                <a:noFill/>
                <a:ln w="25400">
                  <a:noFill/>
                </a:ln>
              </c:spPr>
              <c:txPr>
                <a:bodyPr wrap="square" lIns="38100" tIns="19050" rIns="38100" bIns="19050" anchor="ctr">
                  <a:noAutofit/>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2520631419697109E-2"/>
                      <c:h val="7.1972281734937402E-2"/>
                    </c:manualLayout>
                  </c15:layout>
                </c:ext>
                <c:ext xmlns:c16="http://schemas.microsoft.com/office/drawing/2014/chart" uri="{C3380CC4-5D6E-409C-BE32-E72D297353CC}">
                  <c16:uniqueId val="{00000004-AA21-41B7-9E99-D4D08F329D01}"/>
                </c:ext>
              </c:extLst>
            </c:dLbl>
            <c:dLbl>
              <c:idx val="5"/>
              <c:layout>
                <c:manualLayout>
                  <c:x val="-2.7740316628373205E-2"/>
                  <c:y val="-5.1758357752138599E-2"/>
                </c:manualLayout>
              </c:layout>
              <c:spPr>
                <a:noFill/>
                <a:ln w="25400">
                  <a:noFill/>
                </a:ln>
              </c:spPr>
              <c:txPr>
                <a:bodyPr wrap="square" lIns="38100" tIns="19050" rIns="38100" bIns="19050" anchor="ctr">
                  <a:noAutofit/>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5.2520674228736457E-2"/>
                      <c:h val="7.1984580783501603E-2"/>
                    </c:manualLayout>
                  </c15:layout>
                </c:ext>
                <c:ext xmlns:c16="http://schemas.microsoft.com/office/drawing/2014/chart" uri="{C3380CC4-5D6E-409C-BE32-E72D297353CC}">
                  <c16:uniqueId val="{00000005-AA21-41B7-9E99-D4D08F329D01}"/>
                </c:ext>
              </c:extLst>
            </c:dLbl>
            <c:spPr>
              <a:noFill/>
              <a:ln w="25400">
                <a:noFill/>
              </a:ln>
            </c:spPr>
            <c:txPr>
              <a:bodyPr wrap="square" lIns="38100" tIns="19050" rIns="38100" bIns="19050" anchor="ctr">
                <a:spAutoFit/>
              </a:bodyPr>
              <a:lstStyle/>
              <a:p>
                <a:pPr>
                  <a:defRPr sz="1000" b="1" i="0" u="none" strike="noStrike" baseline="0">
                    <a:solidFill>
                      <a:sysClr val="windowText" lastClr="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(LEP!$V$11,LEP!$X$11,LEP!$Z$11,LEP!$AB$11:$AE$11)</c:f>
              <c:strCache>
                <c:ptCount val="7"/>
                <c:pt idx="0">
                  <c:v>15-16</c:v>
                </c:pt>
                <c:pt idx="1">
                  <c:v>17-18</c:v>
                </c:pt>
                <c:pt idx="2">
                  <c:v>19-20</c:v>
                </c:pt>
                <c:pt idx="3">
                  <c:v>21-22</c:v>
                </c:pt>
                <c:pt idx="4">
                  <c:v>22-23</c:v>
                </c:pt>
                <c:pt idx="5">
                  <c:v>23-24</c:v>
                </c:pt>
                <c:pt idx="6">
                  <c:v>24-25</c:v>
                </c:pt>
              </c:strCache>
              <c:extLst/>
            </c:strRef>
          </c:cat>
          <c:val>
            <c:numRef>
              <c:f>(LEP!$V$12,LEP!$X$12,LEP!$Z$12,LEP!$AB$12:$AE$12)</c:f>
              <c:numCache>
                <c:formatCode>#,##0</c:formatCode>
                <c:ptCount val="7"/>
                <c:pt idx="0">
                  <c:v>5905</c:v>
                </c:pt>
                <c:pt idx="1">
                  <c:v>6844</c:v>
                </c:pt>
                <c:pt idx="2">
                  <c:v>6997</c:v>
                </c:pt>
                <c:pt idx="3">
                  <c:v>7275</c:v>
                </c:pt>
                <c:pt idx="4">
                  <c:v>7801</c:v>
                </c:pt>
                <c:pt idx="5">
                  <c:v>8527</c:v>
                </c:pt>
                <c:pt idx="6">
                  <c:v>8799</c:v>
                </c:pt>
              </c:numCache>
              <c:extLst/>
            </c:numRef>
          </c:val>
          <c:smooth val="0"/>
          <c:extLst>
            <c:ext xmlns:c16="http://schemas.microsoft.com/office/drawing/2014/chart" uri="{C3380CC4-5D6E-409C-BE32-E72D297353CC}">
              <c16:uniqueId val="{00000006-AA21-41B7-9E99-D4D08F329D01}"/>
            </c:ext>
          </c:extLst>
        </c:ser>
        <c:dLbls>
          <c:showLegendKey val="0"/>
          <c:showVal val="0"/>
          <c:showCatName val="0"/>
          <c:showSerName val="0"/>
          <c:showPercent val="0"/>
          <c:showBubbleSize val="0"/>
        </c:dLbls>
        <c:marker val="1"/>
        <c:smooth val="0"/>
        <c:axId val="513180048"/>
        <c:axId val="513180440"/>
      </c:lineChart>
      <c:catAx>
        <c:axId val="513180048"/>
        <c:scaling>
          <c:orientation val="minMax"/>
        </c:scaling>
        <c:delete val="0"/>
        <c:axPos val="b"/>
        <c:title>
          <c:tx>
            <c:rich>
              <a:bodyPr/>
              <a:lstStyle/>
              <a:p>
                <a:pPr>
                  <a:defRPr sz="1200" b="1" i="0" u="none" strike="noStrike" baseline="0">
                    <a:solidFill>
                      <a:sysClr val="windowText" lastClr="000000"/>
                    </a:solidFill>
                    <a:latin typeface="Arial"/>
                    <a:ea typeface="Arial"/>
                    <a:cs typeface="Arial"/>
                  </a:defRPr>
                </a:pPr>
                <a:r>
                  <a:rPr lang="en-US" baseline="0" dirty="0">
                    <a:solidFill>
                      <a:sysClr val="windowText" lastClr="000000"/>
                    </a:solidFill>
                  </a:rPr>
                  <a:t>School Year</a:t>
                </a:r>
              </a:p>
            </c:rich>
          </c:tx>
          <c:layout>
            <c:manualLayout>
              <c:xMode val="edge"/>
              <c:yMode val="edge"/>
              <c:x val="0.49765995077953384"/>
              <c:y val="0.8735658042744657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nchor="ctr" anchorCtr="1"/>
          <a:lstStyle/>
          <a:p>
            <a:pPr>
              <a:defRPr sz="1000" b="1" i="0" u="none" strike="noStrike" baseline="0">
                <a:solidFill>
                  <a:sysClr val="windowText" lastClr="000000"/>
                </a:solidFill>
                <a:latin typeface="Arial"/>
                <a:ea typeface="Arial"/>
                <a:cs typeface="Arial"/>
              </a:defRPr>
            </a:pPr>
            <a:endParaRPr lang="en-US"/>
          </a:p>
        </c:txPr>
        <c:crossAx val="513180440"/>
        <c:crosses val="autoZero"/>
        <c:auto val="0"/>
        <c:lblAlgn val="ctr"/>
        <c:lblOffset val="100"/>
        <c:noMultiLvlLbl val="0"/>
      </c:catAx>
      <c:valAx>
        <c:axId val="513180440"/>
        <c:scaling>
          <c:orientation val="minMax"/>
          <c:max val="10000"/>
        </c:scaling>
        <c:delete val="0"/>
        <c:axPos val="l"/>
        <c:majorGridlines>
          <c:spPr>
            <a:ln w="22225">
              <a:solidFill>
                <a:schemeClr val="bg1">
                  <a:lumMod val="85000"/>
                </a:schemeClr>
              </a:solidFill>
            </a:ln>
          </c:spPr>
        </c:majorGridlines>
        <c:title>
          <c:tx>
            <c:rich>
              <a:bodyPr/>
              <a:lstStyle/>
              <a:p>
                <a:pPr>
                  <a:defRPr sz="1200" b="1" i="0" u="none" strike="noStrike" baseline="0">
                    <a:solidFill>
                      <a:srgbClr val="000000"/>
                    </a:solidFill>
                    <a:latin typeface="Arial"/>
                    <a:ea typeface="Arial"/>
                    <a:cs typeface="Arial"/>
                  </a:defRPr>
                </a:pPr>
                <a:r>
                  <a:rPr lang="en-US" dirty="0"/>
                  <a:t>Number </a:t>
                </a:r>
                <a:r>
                  <a:rPr lang="en-US" baseline="0" dirty="0">
                    <a:solidFill>
                      <a:sysClr val="windowText" lastClr="000000"/>
                    </a:solidFill>
                  </a:rPr>
                  <a:t>of</a:t>
                </a:r>
                <a:r>
                  <a:rPr lang="en-US" dirty="0"/>
                  <a:t> Students</a:t>
                </a:r>
              </a:p>
            </c:rich>
          </c:tx>
          <c:layout>
            <c:manualLayout>
              <c:xMode val="edge"/>
              <c:yMode val="edge"/>
              <c:x val="3.4817112206500037E-2"/>
              <c:y val="0.18897802556766993"/>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000" b="1" i="0" u="none" strike="noStrike" baseline="0">
                <a:solidFill>
                  <a:sysClr val="windowText" lastClr="000000"/>
                </a:solidFill>
                <a:latin typeface="Arial"/>
                <a:ea typeface="Arial"/>
                <a:cs typeface="Arial"/>
              </a:defRPr>
            </a:pPr>
            <a:endParaRPr lang="en-US"/>
          </a:p>
        </c:txPr>
        <c:crossAx val="513180048"/>
        <c:crosses val="autoZero"/>
        <c:crossBetween val="between"/>
        <c:majorUnit val="2000"/>
      </c:valAx>
      <c:spPr>
        <a:noFill/>
        <a:ln w="25400">
          <a:noFill/>
        </a:ln>
      </c:spPr>
    </c:plotArea>
    <c:plotVisOnly val="1"/>
    <c:dispBlanksAs val="gap"/>
    <c:showDLblsOverMax val="0"/>
  </c:chart>
  <c:spPr>
    <a:solidFill>
      <a:srgbClr val="FFFFFF"/>
    </a:solidFill>
    <a:ln w="3175">
      <a:no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07594936708861"/>
          <c:y val="0.17973913570751546"/>
          <c:w val="0.84177215189873422"/>
          <c:h val="0.60784507711996161"/>
        </c:manualLayout>
      </c:layout>
      <c:lineChart>
        <c:grouping val="standard"/>
        <c:varyColors val="0"/>
        <c:ser>
          <c:idx val="0"/>
          <c:order val="0"/>
          <c:spPr>
            <a:ln w="28575">
              <a:solidFill>
                <a:schemeClr val="tx2">
                  <a:lumMod val="60000"/>
                  <a:lumOff val="40000"/>
                </a:schemeClr>
              </a:solidFill>
              <a:prstDash val="solid"/>
            </a:ln>
          </c:spPr>
          <c:dPt>
            <c:idx val="0"/>
            <c:bubble3D val="0"/>
            <c:extLst>
              <c:ext xmlns:c16="http://schemas.microsoft.com/office/drawing/2014/chart" uri="{C3380CC4-5D6E-409C-BE32-E72D297353CC}">
                <c16:uniqueId val="{00000000-7CD5-4855-92F8-21A80541E678}"/>
              </c:ext>
            </c:extLst>
          </c:dPt>
          <c:dPt>
            <c:idx val="1"/>
            <c:bubble3D val="0"/>
            <c:extLst>
              <c:ext xmlns:c16="http://schemas.microsoft.com/office/drawing/2014/chart" uri="{C3380CC4-5D6E-409C-BE32-E72D297353CC}">
                <c16:uniqueId val="{00000001-7CD5-4855-92F8-21A80541E678}"/>
              </c:ext>
            </c:extLst>
          </c:dPt>
          <c:dPt>
            <c:idx val="2"/>
            <c:bubble3D val="0"/>
            <c:extLst>
              <c:ext xmlns:c16="http://schemas.microsoft.com/office/drawing/2014/chart" uri="{C3380CC4-5D6E-409C-BE32-E72D297353CC}">
                <c16:uniqueId val="{00000002-7CD5-4855-92F8-21A80541E678}"/>
              </c:ext>
            </c:extLst>
          </c:dPt>
          <c:dPt>
            <c:idx val="3"/>
            <c:bubble3D val="0"/>
            <c:extLst>
              <c:ext xmlns:c16="http://schemas.microsoft.com/office/drawing/2014/chart" uri="{C3380CC4-5D6E-409C-BE32-E72D297353CC}">
                <c16:uniqueId val="{00000003-7CD5-4855-92F8-21A80541E678}"/>
              </c:ext>
            </c:extLst>
          </c:dPt>
          <c:dPt>
            <c:idx val="4"/>
            <c:bubble3D val="0"/>
            <c:extLst>
              <c:ext xmlns:c16="http://schemas.microsoft.com/office/drawing/2014/chart" uri="{C3380CC4-5D6E-409C-BE32-E72D297353CC}">
                <c16:uniqueId val="{00000004-7CD5-4855-92F8-21A80541E678}"/>
              </c:ext>
            </c:extLst>
          </c:dPt>
          <c:dLbls>
            <c:dLbl>
              <c:idx val="0"/>
              <c:layout>
                <c:manualLayout>
                  <c:x val="-3.9223425480241929E-2"/>
                  <c:y val="-6.3166888559574544E-2"/>
                </c:manualLayout>
              </c:layout>
              <c:spPr>
                <a:noFill/>
                <a:ln>
                  <a:noFill/>
                </a:ln>
                <a:effectLst/>
              </c:spPr>
              <c:txPr>
                <a:bodyPr wrap="square" lIns="38100" tIns="19050" rIns="38100" bIns="19050" anchor="ctr">
                  <a:noAutofit/>
                </a:bodyPr>
                <a:lstStyle/>
                <a:p>
                  <a:pPr>
                    <a:defRPr b="1" i="0" baseline="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2847260739036662E-2"/>
                      <c:h val="9.0004280131372072E-2"/>
                    </c:manualLayout>
                  </c15:layout>
                </c:ext>
                <c:ext xmlns:c16="http://schemas.microsoft.com/office/drawing/2014/chart" uri="{C3380CC4-5D6E-409C-BE32-E72D297353CC}">
                  <c16:uniqueId val="{00000000-7CD5-4855-92F8-21A80541E678}"/>
                </c:ext>
              </c:extLst>
            </c:dLbl>
            <c:dLbl>
              <c:idx val="1"/>
              <c:layout>
                <c:manualLayout>
                  <c:x val="-1.2345363363228999E-2"/>
                  <c:y val="4.4387543312133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D5-4855-92F8-21A80541E678}"/>
                </c:ext>
              </c:extLst>
            </c:dLbl>
            <c:dLbl>
              <c:idx val="2"/>
              <c:layout>
                <c:manualLayout>
                  <c:x val="1.7173523505189768E-2"/>
                  <c:y val="-2.39009784345423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D5-4855-92F8-21A80541E678}"/>
                </c:ext>
              </c:extLst>
            </c:dLbl>
            <c:dLbl>
              <c:idx val="3"/>
              <c:layout>
                <c:manualLayout>
                  <c:x val="1.526535422683521E-2"/>
                  <c:y val="-2.39009784345423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D5-4855-92F8-21A80541E678}"/>
                </c:ext>
              </c:extLst>
            </c:dLbl>
            <c:dLbl>
              <c:idx val="4"/>
              <c:layout>
                <c:manualLayout>
                  <c:x val="-4.0082699494662755E-2"/>
                  <c:y val="-5.1216396129384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D5-4855-92F8-21A80541E678}"/>
                </c:ext>
              </c:extLst>
            </c:dLbl>
            <c:dLbl>
              <c:idx val="5"/>
              <c:layout>
                <c:manualLayout>
                  <c:x val="-5.115229880131638E-2"/>
                  <c:y val="-4.780196972075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D5-4855-92F8-21A80541E678}"/>
                </c:ext>
              </c:extLst>
            </c:dLbl>
            <c:dLbl>
              <c:idx val="6"/>
              <c:layout>
                <c:manualLayout>
                  <c:x val="0"/>
                  <c:y val="2.39009848603795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D5-4855-92F8-21A80541E678}"/>
                </c:ext>
              </c:extLst>
            </c:dLbl>
            <c:spPr>
              <a:noFill/>
              <a:ln>
                <a:noFill/>
              </a:ln>
              <a:effectLst/>
            </c:spPr>
            <c:txPr>
              <a:bodyPr wrap="square" lIns="38100" tIns="19050" rIns="38100" bIns="19050" anchor="ctr">
                <a:spAutoFit/>
              </a:bodyPr>
              <a:lstStyle/>
              <a:p>
                <a:pPr>
                  <a:defRPr b="1" i="0" baseline="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('EDS (3)'!$S$6,'EDS (3)'!$U$6,'EDS (3)'!$W$6,'EDS (3)'!$Y$6:$AB$6)</c:f>
              <c:strCache>
                <c:ptCount val="7"/>
                <c:pt idx="0">
                  <c:v>15-16</c:v>
                </c:pt>
                <c:pt idx="1">
                  <c:v>17-18</c:v>
                </c:pt>
                <c:pt idx="2">
                  <c:v>19-20</c:v>
                </c:pt>
                <c:pt idx="3">
                  <c:v>21-22</c:v>
                </c:pt>
                <c:pt idx="4">
                  <c:v>22-23</c:v>
                </c:pt>
                <c:pt idx="5">
                  <c:v>23-24</c:v>
                </c:pt>
                <c:pt idx="6">
                  <c:v>24-25</c:v>
                </c:pt>
              </c:strCache>
              <c:extLst/>
            </c:strRef>
          </c:cat>
          <c:val>
            <c:numRef>
              <c:f>('EDS (3)'!$S$7,'EDS (3)'!$U$7,'EDS (3)'!$W$7,'EDS (3)'!$Y$7:$AB$7)</c:f>
              <c:numCache>
                <c:formatCode>0.0%</c:formatCode>
                <c:ptCount val="7"/>
                <c:pt idx="0">
                  <c:v>0.56499999999999995</c:v>
                </c:pt>
                <c:pt idx="1">
                  <c:v>0.51700000000000002</c:v>
                </c:pt>
                <c:pt idx="2">
                  <c:v>0.58599999999999997</c:v>
                </c:pt>
                <c:pt idx="3">
                  <c:v>0.48099999999999998</c:v>
                </c:pt>
                <c:pt idx="4">
                  <c:v>0.68640000000000001</c:v>
                </c:pt>
                <c:pt idx="5" formatCode="0.00%">
                  <c:v>0.7571</c:v>
                </c:pt>
                <c:pt idx="6" formatCode="0.00%">
                  <c:v>0.78480000000000005</c:v>
                </c:pt>
              </c:numCache>
              <c:extLst/>
            </c:numRef>
          </c:val>
          <c:smooth val="0"/>
          <c:extLst>
            <c:ext xmlns:c16="http://schemas.microsoft.com/office/drawing/2014/chart" uri="{C3380CC4-5D6E-409C-BE32-E72D297353CC}">
              <c16:uniqueId val="{00000007-63FB-40B7-BDD8-42ABA2073FF3}"/>
            </c:ext>
          </c:extLst>
        </c:ser>
        <c:dLbls>
          <c:showLegendKey val="0"/>
          <c:showVal val="1"/>
          <c:showCatName val="0"/>
          <c:showSerName val="0"/>
          <c:showPercent val="0"/>
          <c:showBubbleSize val="0"/>
        </c:dLbls>
        <c:marker val="1"/>
        <c:smooth val="0"/>
        <c:axId val="513177696"/>
        <c:axId val="513178088"/>
      </c:lineChart>
      <c:catAx>
        <c:axId val="513177696"/>
        <c:scaling>
          <c:orientation val="minMax"/>
        </c:scaling>
        <c:delete val="0"/>
        <c:axPos val="b"/>
        <c:title>
          <c:tx>
            <c:rich>
              <a:bodyPr/>
              <a:lstStyle/>
              <a:p>
                <a:pPr>
                  <a:defRPr/>
                </a:pPr>
                <a:r>
                  <a:rPr lang="en-US" b="1" dirty="0">
                    <a:solidFill>
                      <a:sysClr val="windowText" lastClr="000000"/>
                    </a:solidFill>
                  </a:rPr>
                  <a:t>School</a:t>
                </a:r>
                <a:r>
                  <a:rPr lang="en-US" dirty="0"/>
                  <a:t> </a:t>
                </a:r>
                <a:r>
                  <a:rPr lang="en-US" b="1" dirty="0">
                    <a:solidFill>
                      <a:sysClr val="windowText" lastClr="000000"/>
                    </a:solidFill>
                  </a:rPr>
                  <a:t>Year</a:t>
                </a:r>
              </a:p>
            </c:rich>
          </c:tx>
          <c:layout>
            <c:manualLayout>
              <c:xMode val="edge"/>
              <c:yMode val="edge"/>
              <c:x val="0.46696072506826586"/>
              <c:y val="0.88400497592023486"/>
            </c:manualLayout>
          </c:layout>
          <c:overlay val="0"/>
        </c:title>
        <c:numFmt formatCode="General" sourceLinked="1"/>
        <c:majorTickMark val="out"/>
        <c:minorTickMark val="none"/>
        <c:tickLblPos val="nextTo"/>
        <c:spPr>
          <a:ln w="3175">
            <a:solidFill>
              <a:srgbClr val="000000"/>
            </a:solidFill>
            <a:prstDash val="solid"/>
          </a:ln>
        </c:spPr>
        <c:txPr>
          <a:bodyPr rot="0" vert="horz"/>
          <a:lstStyle/>
          <a:p>
            <a:pPr>
              <a:defRPr sz="850" b="1" i="0" u="none" strike="noStrike" baseline="0">
                <a:solidFill>
                  <a:schemeClr val="tx1"/>
                </a:solidFill>
                <a:latin typeface="Arial"/>
                <a:ea typeface="Arial"/>
                <a:cs typeface="Arial"/>
              </a:defRPr>
            </a:pPr>
            <a:endParaRPr lang="en-US"/>
          </a:p>
        </c:txPr>
        <c:crossAx val="513178088"/>
        <c:crosses val="autoZero"/>
        <c:auto val="1"/>
        <c:lblAlgn val="ctr"/>
        <c:lblOffset val="100"/>
        <c:noMultiLvlLbl val="0"/>
      </c:catAx>
      <c:valAx>
        <c:axId val="513178088"/>
        <c:scaling>
          <c:orientation val="minMax"/>
        </c:scaling>
        <c:delete val="0"/>
        <c:axPos val="l"/>
        <c:majorGridlines/>
        <c:title>
          <c:tx>
            <c:rich>
              <a:bodyPr/>
              <a:lstStyle/>
              <a:p>
                <a:pPr>
                  <a:defRPr b="1" i="0" baseline="0">
                    <a:solidFill>
                      <a:sysClr val="windowText" lastClr="000000"/>
                    </a:solidFill>
                  </a:defRPr>
                </a:pPr>
                <a:r>
                  <a:rPr lang="en-US" b="1" i="0" baseline="0" dirty="0">
                    <a:solidFill>
                      <a:sysClr val="windowText" lastClr="000000"/>
                    </a:solidFill>
                  </a:rPr>
                  <a:t>% of Student Population</a:t>
                </a:r>
              </a:p>
            </c:rich>
          </c:tx>
          <c:layout>
            <c:manualLayout>
              <c:xMode val="edge"/>
              <c:yMode val="edge"/>
              <c:x val="2.055819510625197E-2"/>
              <c:y val="0.29682246035972987"/>
            </c:manualLayout>
          </c:layout>
          <c:overlay val="0"/>
        </c:title>
        <c:numFmt formatCode="0.0%" sourceLinked="1"/>
        <c:majorTickMark val="out"/>
        <c:minorTickMark val="none"/>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n-US"/>
          </a:p>
        </c:txPr>
        <c:crossAx val="513177696"/>
        <c:crosses val="autoZero"/>
        <c:crossBetween val="between"/>
      </c:valAx>
      <c:spPr>
        <a:noFill/>
        <a:ln w="12700">
          <a:noFill/>
          <a:prstDash val="solid"/>
        </a:ln>
      </c:spPr>
    </c:plotArea>
    <c:plotVisOnly val="1"/>
    <c:dispBlanksAs val="gap"/>
    <c:showDLblsOverMax val="0"/>
  </c:chart>
  <c:spPr>
    <a:solidFill>
      <a:srgbClr val="FFFFFF"/>
    </a:solidFill>
    <a:ln w="3175">
      <a:noFill/>
      <a:prstDash val="solid"/>
    </a:ln>
  </c:spPr>
  <c:txPr>
    <a:bodyPr/>
    <a:lstStyle/>
    <a:p>
      <a:pPr>
        <a:defRPr sz="1075" b="0" i="0" u="none" strike="noStrike" baseline="0">
          <a:solidFill>
            <a:srgbClr val="000000"/>
          </a:solidFill>
          <a:latin typeface="Arial"/>
          <a:ea typeface="Arial"/>
          <a:cs typeface="Aria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'Staff 2025'!$A$2</c:f>
              <c:strCache>
                <c:ptCount val="1"/>
                <c:pt idx="0">
                  <c:v>State</c:v>
                </c:pt>
              </c:strCache>
            </c:strRef>
          </c:tx>
          <c:spPr>
            <a:solidFill>
              <a:srgbClr val="92D050"/>
            </a:solidFill>
            <a:ln>
              <a:noFill/>
            </a:ln>
            <a:effectLst/>
          </c:spPr>
          <c:invertIfNegative val="0"/>
          <c:dPt>
            <c:idx val="7"/>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3159-4515-8947-315CD9F3A7B0}"/>
              </c:ext>
            </c:extLst>
          </c:dPt>
          <c:dLbls>
            <c:dLbl>
              <c:idx val="0"/>
              <c:layout>
                <c:manualLayout>
                  <c:x val="-2.0620682544592226E-3"/>
                  <c:y val="-6.334326350998725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159-4515-8947-315CD9F3A7B0}"/>
                </c:ext>
              </c:extLst>
            </c:dLbl>
            <c:dLbl>
              <c:idx val="1"/>
              <c:layout>
                <c:manualLayout>
                  <c:x val="-2.0620682544592226E-3"/>
                  <c:y val="-6.334326350998725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59-4515-8947-315CD9F3A7B0}"/>
                </c:ext>
              </c:extLst>
            </c:dLbl>
            <c:dLbl>
              <c:idx val="6"/>
              <c:layout>
                <c:manualLayout>
                  <c:x val="8.1183789394422093E-8"/>
                  <c:y val="1.7275635070027628E-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8964760552471913E-2"/>
                      <c:h val="5.17752143334992E-2"/>
                    </c:manualLayout>
                  </c15:layout>
                </c:ext>
                <c:ext xmlns:c16="http://schemas.microsoft.com/office/drawing/2014/chart" uri="{C3380CC4-5D6E-409C-BE32-E72D297353CC}">
                  <c16:uniqueId val="{00000004-3159-4515-8947-315CD9F3A7B0}"/>
                </c:ext>
              </c:extLst>
            </c:dLbl>
            <c:dLbl>
              <c:idx val="7"/>
              <c:layout>
                <c:manualLayout>
                  <c:x val="-2.0619870706696771E-3"/>
                  <c:y val="0"/>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8964760552471913E-2"/>
                      <c:h val="5.5230341347504978E-2"/>
                    </c:manualLayout>
                  </c15:layout>
                </c:ext>
                <c:ext xmlns:c16="http://schemas.microsoft.com/office/drawing/2014/chart" uri="{C3380CC4-5D6E-409C-BE32-E72D297353CC}">
                  <c16:uniqueId val="{00000001-3159-4515-8947-315CD9F3A7B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'Staff 2025'!$C$1:$I$1</c:f>
              <c:strCache>
                <c:ptCount val="7"/>
                <c:pt idx="0">
                  <c:v>2015-16</c:v>
                </c:pt>
                <c:pt idx="1">
                  <c:v>2017-18</c:v>
                </c:pt>
                <c:pt idx="2">
                  <c:v>2019-20</c:v>
                </c:pt>
                <c:pt idx="3">
                  <c:v>2021-22</c:v>
                </c:pt>
                <c:pt idx="4">
                  <c:v>2022-23</c:v>
                </c:pt>
                <c:pt idx="5">
                  <c:v>2023-24</c:v>
                </c:pt>
                <c:pt idx="6">
                  <c:v>2024-25</c:v>
                </c:pt>
              </c:strCache>
            </c:strRef>
          </c:cat>
          <c:val>
            <c:numRef>
              <c:f>'Staff 2025'!$C$2:$I$2</c:f>
              <c:numCache>
                <c:formatCode>_(* #,##0_);_(* \(#,##0\);_(* "-"??_);_(@_)</c:formatCode>
                <c:ptCount val="7"/>
                <c:pt idx="0">
                  <c:v>4858</c:v>
                </c:pt>
                <c:pt idx="1">
                  <c:v>5109</c:v>
                </c:pt>
                <c:pt idx="2">
                  <c:v>5027</c:v>
                </c:pt>
                <c:pt idx="3">
                  <c:v>4795</c:v>
                </c:pt>
                <c:pt idx="4">
                  <c:v>5251</c:v>
                </c:pt>
                <c:pt idx="5">
                  <c:v>5210</c:v>
                </c:pt>
                <c:pt idx="6">
                  <c:v>5375.17</c:v>
                </c:pt>
              </c:numCache>
            </c:numRef>
          </c:val>
          <c:extLst>
            <c:ext xmlns:c16="http://schemas.microsoft.com/office/drawing/2014/chart" uri="{C3380CC4-5D6E-409C-BE32-E72D297353CC}">
              <c16:uniqueId val="{00000005-3159-4515-8947-315CD9F3A7B0}"/>
            </c:ext>
          </c:extLst>
        </c:ser>
        <c:ser>
          <c:idx val="1"/>
          <c:order val="1"/>
          <c:tx>
            <c:strRef>
              <c:f>'Staff 2025'!$A$3</c:f>
              <c:strCache>
                <c:ptCount val="1"/>
                <c:pt idx="0">
                  <c:v>Federal</c:v>
                </c:pt>
              </c:strCache>
            </c:strRef>
          </c:tx>
          <c:spPr>
            <a:solidFill>
              <a:schemeClr val="accent5"/>
            </a:solidFill>
            <a:ln>
              <a:noFill/>
            </a:ln>
            <a:effectLst/>
          </c:spPr>
          <c:invertIfNegative val="0"/>
          <c:dPt>
            <c:idx val="7"/>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7-3159-4515-8947-315CD9F3A7B0}"/>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'Staff 2025'!$C$1:$I$1</c:f>
              <c:strCache>
                <c:ptCount val="7"/>
                <c:pt idx="0">
                  <c:v>2015-16</c:v>
                </c:pt>
                <c:pt idx="1">
                  <c:v>2017-18</c:v>
                </c:pt>
                <c:pt idx="2">
                  <c:v>2019-20</c:v>
                </c:pt>
                <c:pt idx="3">
                  <c:v>2021-22</c:v>
                </c:pt>
                <c:pt idx="4">
                  <c:v>2022-23</c:v>
                </c:pt>
                <c:pt idx="5">
                  <c:v>2023-24</c:v>
                </c:pt>
                <c:pt idx="6">
                  <c:v>2024-25</c:v>
                </c:pt>
              </c:strCache>
            </c:strRef>
          </c:cat>
          <c:val>
            <c:numRef>
              <c:f>'Staff 2025'!$C$3:$I$3</c:f>
              <c:numCache>
                <c:formatCode>_(* #,##0_);_(* \(#,##0\);_(* "-"??_);_(@_)</c:formatCode>
                <c:ptCount val="7"/>
                <c:pt idx="0">
                  <c:v>532</c:v>
                </c:pt>
                <c:pt idx="1">
                  <c:v>562</c:v>
                </c:pt>
                <c:pt idx="2">
                  <c:v>468</c:v>
                </c:pt>
                <c:pt idx="3">
                  <c:v>542</c:v>
                </c:pt>
                <c:pt idx="4">
                  <c:v>679</c:v>
                </c:pt>
                <c:pt idx="5">
                  <c:v>674</c:v>
                </c:pt>
                <c:pt idx="6">
                  <c:v>627.29999999999995</c:v>
                </c:pt>
              </c:numCache>
            </c:numRef>
          </c:val>
          <c:extLst>
            <c:ext xmlns:c16="http://schemas.microsoft.com/office/drawing/2014/chart" uri="{C3380CC4-5D6E-409C-BE32-E72D297353CC}">
              <c16:uniqueId val="{00000008-3159-4515-8947-315CD9F3A7B0}"/>
            </c:ext>
          </c:extLst>
        </c:ser>
        <c:ser>
          <c:idx val="2"/>
          <c:order val="2"/>
          <c:tx>
            <c:strRef>
              <c:f>'Staff 2025'!$A$4</c:f>
              <c:strCache>
                <c:ptCount val="1"/>
                <c:pt idx="0">
                  <c:v>Local</c:v>
                </c:pt>
              </c:strCache>
            </c:strRef>
          </c:tx>
          <c:spPr>
            <a:solidFill>
              <a:srgbClr val="FFC000"/>
            </a:solidFill>
            <a:ln>
              <a:noFill/>
            </a:ln>
            <a:effectLst/>
          </c:spPr>
          <c:invertIfNegative val="0"/>
          <c:dPt>
            <c:idx val="7"/>
            <c:invertIfNegative val="0"/>
            <c:bubble3D val="0"/>
            <c:spPr>
              <a:solidFill>
                <a:srgbClr val="FFCC66"/>
              </a:solidFill>
              <a:ln>
                <a:noFill/>
              </a:ln>
              <a:effectLst/>
            </c:spPr>
            <c:extLst>
              <c:ext xmlns:c16="http://schemas.microsoft.com/office/drawing/2014/chart" uri="{C3380CC4-5D6E-409C-BE32-E72D297353CC}">
                <c16:uniqueId val="{0000000A-3159-4515-8947-315CD9F3A7B0}"/>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'Staff 2025'!$C$1:$I$1</c:f>
              <c:strCache>
                <c:ptCount val="7"/>
                <c:pt idx="0">
                  <c:v>2015-16</c:v>
                </c:pt>
                <c:pt idx="1">
                  <c:v>2017-18</c:v>
                </c:pt>
                <c:pt idx="2">
                  <c:v>2019-20</c:v>
                </c:pt>
                <c:pt idx="3">
                  <c:v>2021-22</c:v>
                </c:pt>
                <c:pt idx="4">
                  <c:v>2022-23</c:v>
                </c:pt>
                <c:pt idx="5">
                  <c:v>2023-24</c:v>
                </c:pt>
                <c:pt idx="6">
                  <c:v>2024-25</c:v>
                </c:pt>
              </c:strCache>
            </c:strRef>
          </c:cat>
          <c:val>
            <c:numRef>
              <c:f>'Staff 2025'!$C$4:$I$4</c:f>
              <c:numCache>
                <c:formatCode>_(* #,##0_);_(* \(#,##0\);_(* "-"??_);_(@_)</c:formatCode>
                <c:ptCount val="7"/>
                <c:pt idx="0">
                  <c:v>927</c:v>
                </c:pt>
                <c:pt idx="1">
                  <c:v>867</c:v>
                </c:pt>
                <c:pt idx="2">
                  <c:v>1006</c:v>
                </c:pt>
                <c:pt idx="3">
                  <c:v>1013</c:v>
                </c:pt>
                <c:pt idx="4">
                  <c:v>833</c:v>
                </c:pt>
                <c:pt idx="5">
                  <c:v>826</c:v>
                </c:pt>
                <c:pt idx="6">
                  <c:v>794.25</c:v>
                </c:pt>
              </c:numCache>
            </c:numRef>
          </c:val>
          <c:extLst>
            <c:ext xmlns:c16="http://schemas.microsoft.com/office/drawing/2014/chart" uri="{C3380CC4-5D6E-409C-BE32-E72D297353CC}">
              <c16:uniqueId val="{0000000B-3159-4515-8947-315CD9F3A7B0}"/>
            </c:ext>
          </c:extLst>
        </c:ser>
        <c:dLbls>
          <c:dLblPos val="ctr"/>
          <c:showLegendKey val="0"/>
          <c:showVal val="1"/>
          <c:showCatName val="0"/>
          <c:showSerName val="0"/>
          <c:showPercent val="0"/>
          <c:showBubbleSize val="0"/>
        </c:dLbls>
        <c:gapWidth val="150"/>
        <c:overlap val="100"/>
        <c:axId val="1394140943"/>
        <c:axId val="1902992815"/>
      </c:barChart>
      <c:catAx>
        <c:axId val="139414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902992815"/>
        <c:crosses val="autoZero"/>
        <c:auto val="1"/>
        <c:lblAlgn val="ctr"/>
        <c:lblOffset val="100"/>
        <c:noMultiLvlLbl val="0"/>
      </c:catAx>
      <c:valAx>
        <c:axId val="190299281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394140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066645321041593"/>
          <c:y val="3.8725082682348151E-2"/>
          <c:w val="0.76814721279109188"/>
          <c:h val="0.8260539695150162"/>
        </c:manualLayout>
      </c:layout>
      <c:barChart>
        <c:barDir val="col"/>
        <c:grouping val="clustered"/>
        <c:varyColors val="0"/>
        <c:ser>
          <c:idx val="0"/>
          <c:order val="0"/>
          <c:tx>
            <c:strRef>
              <c:f>'YRS of Experience 02.05.25'!$J$4387</c:f>
              <c:strCache>
                <c:ptCount val="1"/>
                <c:pt idx="0">
                  <c:v>0-5 </c:v>
                </c:pt>
              </c:strCache>
            </c:strRef>
          </c:tx>
          <c:invertIfNegative val="0"/>
          <c:dLbls>
            <c:dLbl>
              <c:idx val="0"/>
              <c:tx>
                <c:rich>
                  <a:bodyPr/>
                  <a:lstStyle/>
                  <a:p>
                    <a:fld id="{8B96FFF2-3C2A-4616-9909-FBF801111805}" type="VALUE">
                      <a:rPr lang="en-US" b="1">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465-49BF-AF87-E6C10FE03C63}"/>
                </c:ext>
              </c:extLst>
            </c:dLbl>
            <c:spPr>
              <a:noFill/>
              <a:ln>
                <a:noFill/>
              </a:ln>
              <a:effectLst/>
            </c:spPr>
            <c:dLblPos val="outEnd"/>
            <c:showLegendKey val="0"/>
            <c:showVal val="0"/>
            <c:showCatName val="0"/>
            <c:showSerName val="0"/>
            <c:showPercent val="0"/>
            <c:showBubbleSize val="0"/>
            <c:extLst>
              <c:ext xmlns:c15="http://schemas.microsoft.com/office/drawing/2012/chart" uri="{CE6537A1-D6FC-4f65-9D91-7224C49458BB}">
                <c15:showLeaderLines val="1"/>
              </c:ext>
            </c:extLst>
          </c:dLbls>
          <c:cat>
            <c:strRef>
              <c:f>'YRS of Experience 02.05.25'!$K$4386</c:f>
              <c:strCache>
                <c:ptCount val="1"/>
                <c:pt idx="0">
                  <c:v>Count </c:v>
                </c:pt>
              </c:strCache>
            </c:strRef>
          </c:cat>
          <c:val>
            <c:numRef>
              <c:f>'YRS of Experience 02.05.25'!$K$4387</c:f>
              <c:numCache>
                <c:formatCode>_(* #,##0_);_(* \(#,##0\);_(* "-"??_);_(@_)</c:formatCode>
                <c:ptCount val="1"/>
                <c:pt idx="0">
                  <c:v>1020</c:v>
                </c:pt>
              </c:numCache>
            </c:numRef>
          </c:val>
          <c:extLst>
            <c:ext xmlns:c16="http://schemas.microsoft.com/office/drawing/2014/chart" uri="{C3380CC4-5D6E-409C-BE32-E72D297353CC}">
              <c16:uniqueId val="{00000001-8465-49BF-AF87-E6C10FE03C63}"/>
            </c:ext>
          </c:extLst>
        </c:ser>
        <c:ser>
          <c:idx val="1"/>
          <c:order val="1"/>
          <c:tx>
            <c:strRef>
              <c:f>'YRS of Experience 02.05.25'!$J$4388</c:f>
              <c:strCache>
                <c:ptCount val="1"/>
                <c:pt idx="0">
                  <c:v>6-10</c:v>
                </c:pt>
              </c:strCache>
            </c:strRef>
          </c:tx>
          <c:spPr>
            <a:solidFill>
              <a:srgbClr val="C0504D"/>
            </a:solidFill>
            <a:ln w="25400">
              <a:noFill/>
            </a:ln>
          </c:spPr>
          <c:invertIfNegative val="0"/>
          <c:dLbls>
            <c:dLbl>
              <c:idx val="0"/>
              <c:tx>
                <c:rich>
                  <a:bodyPr/>
                  <a:lstStyle/>
                  <a:p>
                    <a:fld id="{3189A6F0-695E-40E7-B766-24F4063244AB}" type="VALUE">
                      <a:rPr lang="en-US" b="1">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465-49BF-AF87-E6C10FE03C63}"/>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'YRS of Experience 02.05.25'!$K$4386</c:f>
              <c:strCache>
                <c:ptCount val="1"/>
                <c:pt idx="0">
                  <c:v>Count </c:v>
                </c:pt>
              </c:strCache>
            </c:strRef>
          </c:cat>
          <c:val>
            <c:numRef>
              <c:f>'YRS of Experience 02.05.25'!$K$4388</c:f>
              <c:numCache>
                <c:formatCode>_(* #,##0_);_(* \(#,##0\);_(* "-"??_);_(@_)</c:formatCode>
                <c:ptCount val="1"/>
                <c:pt idx="0">
                  <c:v>750</c:v>
                </c:pt>
              </c:numCache>
            </c:numRef>
          </c:val>
          <c:extLst>
            <c:ext xmlns:c16="http://schemas.microsoft.com/office/drawing/2014/chart" uri="{C3380CC4-5D6E-409C-BE32-E72D297353CC}">
              <c16:uniqueId val="{00000003-8465-49BF-AF87-E6C10FE03C63}"/>
            </c:ext>
          </c:extLst>
        </c:ser>
        <c:ser>
          <c:idx val="2"/>
          <c:order val="2"/>
          <c:tx>
            <c:strRef>
              <c:f>'YRS of Experience 02.05.25'!$J$4389</c:f>
              <c:strCache>
                <c:ptCount val="1"/>
                <c:pt idx="0">
                  <c:v>11-15 </c:v>
                </c:pt>
              </c:strCache>
            </c:strRef>
          </c:tx>
          <c:spPr>
            <a:solidFill>
              <a:srgbClr val="9BBB59"/>
            </a:solidFill>
            <a:ln w="25400">
              <a:noFill/>
            </a:ln>
          </c:spPr>
          <c:invertIfNegative val="0"/>
          <c:dLbls>
            <c:dLbl>
              <c:idx val="0"/>
              <c:tx>
                <c:rich>
                  <a:bodyPr/>
                  <a:lstStyle/>
                  <a:p>
                    <a:fld id="{A35CF090-3688-498A-AC61-628C3CAEF52D}" type="VALUE">
                      <a:rPr lang="en-US" b="1">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465-49BF-AF87-E6C10FE03C63}"/>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'YRS of Experience 02.05.25'!$K$4386</c:f>
              <c:strCache>
                <c:ptCount val="1"/>
                <c:pt idx="0">
                  <c:v>Count </c:v>
                </c:pt>
              </c:strCache>
            </c:strRef>
          </c:cat>
          <c:val>
            <c:numRef>
              <c:f>'YRS of Experience 02.05.25'!$K$4389</c:f>
              <c:numCache>
                <c:formatCode>_(* #,##0_);_(* \(#,##0\);_(* "-"??_);_(@_)</c:formatCode>
                <c:ptCount val="1"/>
                <c:pt idx="0">
                  <c:v>623</c:v>
                </c:pt>
              </c:numCache>
            </c:numRef>
          </c:val>
          <c:extLst>
            <c:ext xmlns:c16="http://schemas.microsoft.com/office/drawing/2014/chart" uri="{C3380CC4-5D6E-409C-BE32-E72D297353CC}">
              <c16:uniqueId val="{00000005-8465-49BF-AF87-E6C10FE03C63}"/>
            </c:ext>
          </c:extLst>
        </c:ser>
        <c:ser>
          <c:idx val="3"/>
          <c:order val="3"/>
          <c:tx>
            <c:strRef>
              <c:f>'YRS of Experience 02.05.25'!$J$4390</c:f>
              <c:strCache>
                <c:ptCount val="1"/>
                <c:pt idx="0">
                  <c:v>16-20 </c:v>
                </c:pt>
              </c:strCache>
            </c:strRef>
          </c:tx>
          <c:spPr>
            <a:solidFill>
              <a:srgbClr val="8064A2"/>
            </a:solidFill>
            <a:ln w="25400">
              <a:noFill/>
            </a:ln>
          </c:spPr>
          <c:invertIfNegative val="0"/>
          <c:dLbls>
            <c:dLbl>
              <c:idx val="0"/>
              <c:tx>
                <c:rich>
                  <a:bodyPr/>
                  <a:lstStyle/>
                  <a:p>
                    <a:fld id="{86577DC4-BE74-44DA-9215-25F782C8F31B}" type="VALUE">
                      <a:rPr lang="en-US" b="1">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465-49BF-AF87-E6C10FE03C63}"/>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'YRS of Experience 02.05.25'!$K$4386</c:f>
              <c:strCache>
                <c:ptCount val="1"/>
                <c:pt idx="0">
                  <c:v>Count </c:v>
                </c:pt>
              </c:strCache>
            </c:strRef>
          </c:cat>
          <c:val>
            <c:numRef>
              <c:f>'YRS of Experience 02.05.25'!$K$4390</c:f>
              <c:numCache>
                <c:formatCode>_(* #,##0_);_(* \(#,##0\);_(* "-"??_);_(@_)</c:formatCode>
                <c:ptCount val="1"/>
                <c:pt idx="0">
                  <c:v>715</c:v>
                </c:pt>
              </c:numCache>
            </c:numRef>
          </c:val>
          <c:extLst>
            <c:ext xmlns:c16="http://schemas.microsoft.com/office/drawing/2014/chart" uri="{C3380CC4-5D6E-409C-BE32-E72D297353CC}">
              <c16:uniqueId val="{00000007-8465-49BF-AF87-E6C10FE03C63}"/>
            </c:ext>
          </c:extLst>
        </c:ser>
        <c:ser>
          <c:idx val="4"/>
          <c:order val="4"/>
          <c:tx>
            <c:strRef>
              <c:f>'YRS of Experience 02.05.25'!$J$4391</c:f>
              <c:strCache>
                <c:ptCount val="1"/>
                <c:pt idx="0">
                  <c:v>21-25 </c:v>
                </c:pt>
              </c:strCache>
            </c:strRef>
          </c:tx>
          <c:spPr>
            <a:solidFill>
              <a:srgbClr val="4BACC6"/>
            </a:solidFill>
            <a:ln w="25400">
              <a:noFill/>
            </a:ln>
          </c:spPr>
          <c:invertIfNegative val="0"/>
          <c:dLbls>
            <c:dLbl>
              <c:idx val="0"/>
              <c:tx>
                <c:rich>
                  <a:bodyPr/>
                  <a:lstStyle/>
                  <a:p>
                    <a:fld id="{F8AD5756-F877-4017-B569-727B714F8033}" type="VALUE">
                      <a:rPr lang="en-US" b="1">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8465-49BF-AF87-E6C10FE03C63}"/>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'YRS of Experience 02.05.25'!$K$4386</c:f>
              <c:strCache>
                <c:ptCount val="1"/>
                <c:pt idx="0">
                  <c:v>Count </c:v>
                </c:pt>
              </c:strCache>
            </c:strRef>
          </c:cat>
          <c:val>
            <c:numRef>
              <c:f>'YRS of Experience 02.05.25'!$K$4391</c:f>
              <c:numCache>
                <c:formatCode>_(* #,##0_);_(* \(#,##0\);_(* "-"??_);_(@_)</c:formatCode>
                <c:ptCount val="1"/>
                <c:pt idx="0">
                  <c:v>653</c:v>
                </c:pt>
              </c:numCache>
            </c:numRef>
          </c:val>
          <c:extLst>
            <c:ext xmlns:c16="http://schemas.microsoft.com/office/drawing/2014/chart" uri="{C3380CC4-5D6E-409C-BE32-E72D297353CC}">
              <c16:uniqueId val="{00000009-8465-49BF-AF87-E6C10FE03C63}"/>
            </c:ext>
          </c:extLst>
        </c:ser>
        <c:ser>
          <c:idx val="5"/>
          <c:order val="5"/>
          <c:tx>
            <c:strRef>
              <c:f>'YRS of Experience 02.05.25'!$J$4392</c:f>
              <c:strCache>
                <c:ptCount val="1"/>
                <c:pt idx="0">
                  <c:v>26-30 </c:v>
                </c:pt>
              </c:strCache>
            </c:strRef>
          </c:tx>
          <c:spPr>
            <a:solidFill>
              <a:srgbClr val="F79646"/>
            </a:solidFill>
            <a:ln w="25400">
              <a:noFill/>
            </a:ln>
          </c:spPr>
          <c:invertIfNegative val="0"/>
          <c:dLbls>
            <c:dLbl>
              <c:idx val="0"/>
              <c:tx>
                <c:rich>
                  <a:bodyPr/>
                  <a:lstStyle/>
                  <a:p>
                    <a:fld id="{7134A63F-5F34-48B9-85F2-150B3F2E4409}" type="VALUE">
                      <a:rPr lang="en-US" b="1">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8465-49BF-AF87-E6C10FE03C63}"/>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'YRS of Experience 02.05.25'!$K$4386</c:f>
              <c:strCache>
                <c:ptCount val="1"/>
                <c:pt idx="0">
                  <c:v>Count </c:v>
                </c:pt>
              </c:strCache>
            </c:strRef>
          </c:cat>
          <c:val>
            <c:numRef>
              <c:f>'YRS of Experience 02.05.25'!$K$4392</c:f>
              <c:numCache>
                <c:formatCode>_(* #,##0_);_(* \(#,##0\);_(* "-"??_);_(@_)</c:formatCode>
                <c:ptCount val="1"/>
                <c:pt idx="0">
                  <c:v>405</c:v>
                </c:pt>
              </c:numCache>
            </c:numRef>
          </c:val>
          <c:extLst>
            <c:ext xmlns:c16="http://schemas.microsoft.com/office/drawing/2014/chart" uri="{C3380CC4-5D6E-409C-BE32-E72D297353CC}">
              <c16:uniqueId val="{0000000B-8465-49BF-AF87-E6C10FE03C63}"/>
            </c:ext>
          </c:extLst>
        </c:ser>
        <c:ser>
          <c:idx val="6"/>
          <c:order val="6"/>
          <c:tx>
            <c:strRef>
              <c:f>'YRS of Experience 02.05.25'!$J$4393</c:f>
              <c:strCache>
                <c:ptCount val="1"/>
                <c:pt idx="0">
                  <c:v>31-35 </c:v>
                </c:pt>
              </c:strCache>
            </c:strRef>
          </c:tx>
          <c:spPr>
            <a:solidFill>
              <a:schemeClr val="accent1">
                <a:lumMod val="60000"/>
              </a:schemeClr>
            </a:solidFill>
            <a:ln>
              <a:noFill/>
            </a:ln>
            <a:effectLst/>
          </c:spPr>
          <c:invertIfNegative val="0"/>
          <c:dLbls>
            <c:dLbl>
              <c:idx val="0"/>
              <c:tx>
                <c:rich>
                  <a:bodyPr/>
                  <a:lstStyle/>
                  <a:p>
                    <a:fld id="{EC42BF92-0597-4C8E-A9B7-654D334A51A7}" type="VALUE">
                      <a:rPr lang="en-US" b="1">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8465-49BF-AF87-E6C10FE03C63}"/>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'YRS of Experience 02.05.25'!$K$4386</c:f>
              <c:strCache>
                <c:ptCount val="1"/>
                <c:pt idx="0">
                  <c:v>Count </c:v>
                </c:pt>
              </c:strCache>
            </c:strRef>
          </c:cat>
          <c:val>
            <c:numRef>
              <c:f>'YRS of Experience 02.05.25'!$K$4393</c:f>
              <c:numCache>
                <c:formatCode>_(* #,##0_);_(* \(#,##0\);_(* "-"??_);_(@_)</c:formatCode>
                <c:ptCount val="1"/>
                <c:pt idx="0">
                  <c:v>115</c:v>
                </c:pt>
              </c:numCache>
            </c:numRef>
          </c:val>
          <c:extLst>
            <c:ext xmlns:c16="http://schemas.microsoft.com/office/drawing/2014/chart" uri="{C3380CC4-5D6E-409C-BE32-E72D297353CC}">
              <c16:uniqueId val="{0000000D-8465-49BF-AF87-E6C10FE03C63}"/>
            </c:ext>
          </c:extLst>
        </c:ser>
        <c:ser>
          <c:idx val="7"/>
          <c:order val="7"/>
          <c:tx>
            <c:strRef>
              <c:f>'YRS of Experience 02.05.25'!$J$4394</c:f>
              <c:strCache>
                <c:ptCount val="1"/>
                <c:pt idx="0">
                  <c:v>36-40 </c:v>
                </c:pt>
              </c:strCache>
            </c:strRef>
          </c:tx>
          <c:spPr>
            <a:solidFill>
              <a:schemeClr val="accent2">
                <a:lumMod val="60000"/>
              </a:schemeClr>
            </a:solidFill>
            <a:ln>
              <a:noFill/>
            </a:ln>
            <a:effectLst/>
          </c:spPr>
          <c:invertIfNegative val="0"/>
          <c:dLbls>
            <c:dLbl>
              <c:idx val="0"/>
              <c:tx>
                <c:rich>
                  <a:bodyPr/>
                  <a:lstStyle/>
                  <a:p>
                    <a:fld id="{89D579CB-06E5-4101-B03A-15D031E961D0}" type="VALUE">
                      <a:rPr lang="en-US" b="1">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8465-49BF-AF87-E6C10FE03C63}"/>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'YRS of Experience 02.05.25'!$K$4386</c:f>
              <c:strCache>
                <c:ptCount val="1"/>
                <c:pt idx="0">
                  <c:v>Count </c:v>
                </c:pt>
              </c:strCache>
            </c:strRef>
          </c:cat>
          <c:val>
            <c:numRef>
              <c:f>'YRS of Experience 02.05.25'!$K$4394</c:f>
              <c:numCache>
                <c:formatCode>_(* #,##0_);_(* \(#,##0\);_(* "-"??_);_(@_)</c:formatCode>
                <c:ptCount val="1"/>
                <c:pt idx="0">
                  <c:v>41</c:v>
                </c:pt>
              </c:numCache>
            </c:numRef>
          </c:val>
          <c:extLst>
            <c:ext xmlns:c16="http://schemas.microsoft.com/office/drawing/2014/chart" uri="{C3380CC4-5D6E-409C-BE32-E72D297353CC}">
              <c16:uniqueId val="{0000000F-8465-49BF-AF87-E6C10FE03C63}"/>
            </c:ext>
          </c:extLst>
        </c:ser>
        <c:ser>
          <c:idx val="8"/>
          <c:order val="8"/>
          <c:tx>
            <c:strRef>
              <c:f>'YRS of Experience 02.05.25'!$J$4395</c:f>
              <c:strCache>
                <c:ptCount val="1"/>
                <c:pt idx="0">
                  <c:v>41-50 </c:v>
                </c:pt>
              </c:strCache>
            </c:strRef>
          </c:tx>
          <c:spPr>
            <a:solidFill>
              <a:schemeClr val="accent3">
                <a:lumMod val="60000"/>
              </a:schemeClr>
            </a:solidFill>
            <a:ln>
              <a:noFill/>
            </a:ln>
            <a:effectLst/>
          </c:spPr>
          <c:invertIfNegative val="0"/>
          <c:dLbls>
            <c:dLbl>
              <c:idx val="0"/>
              <c:tx>
                <c:rich>
                  <a:bodyPr/>
                  <a:lstStyle/>
                  <a:p>
                    <a:fld id="{86B3C964-1754-4473-82F8-76E8AF2DCDF0}" type="VALUE">
                      <a:rPr lang="en-US" b="1">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8465-49BF-AF87-E6C10FE03C63}"/>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'YRS of Experience 02.05.25'!$K$4386</c:f>
              <c:strCache>
                <c:ptCount val="1"/>
                <c:pt idx="0">
                  <c:v>Count </c:v>
                </c:pt>
              </c:strCache>
            </c:strRef>
          </c:cat>
          <c:val>
            <c:numRef>
              <c:f>'YRS of Experience 02.05.25'!$K$4395</c:f>
              <c:numCache>
                <c:formatCode>_(* #,##0_);_(* \(#,##0\);_(* "-"??_);_(@_)</c:formatCode>
                <c:ptCount val="1"/>
                <c:pt idx="0">
                  <c:v>7</c:v>
                </c:pt>
              </c:numCache>
            </c:numRef>
          </c:val>
          <c:extLst>
            <c:ext xmlns:c16="http://schemas.microsoft.com/office/drawing/2014/chart" uri="{C3380CC4-5D6E-409C-BE32-E72D297353CC}">
              <c16:uniqueId val="{00000011-8465-49BF-AF87-E6C10FE03C63}"/>
            </c:ext>
          </c:extLst>
        </c:ser>
        <c:dLbls>
          <c:dLblPos val="outEnd"/>
          <c:showLegendKey val="0"/>
          <c:showVal val="1"/>
          <c:showCatName val="0"/>
          <c:showSerName val="0"/>
          <c:showPercent val="0"/>
          <c:showBubbleSize val="0"/>
        </c:dLbls>
        <c:gapWidth val="219"/>
        <c:overlap val="-27"/>
        <c:axId val="2035700367"/>
        <c:axId val="1"/>
      </c:barChart>
      <c:catAx>
        <c:axId val="2035700367"/>
        <c:scaling>
          <c:orientation val="minMax"/>
        </c:scaling>
        <c:delete val="1"/>
        <c:axPos val="b"/>
        <c:title>
          <c:tx>
            <c:rich>
              <a:bodyPr/>
              <a:lstStyle/>
              <a:p>
                <a:pPr>
                  <a:defRPr/>
                </a:pPr>
                <a:r>
                  <a:rPr lang="en-US" dirty="0"/>
                  <a:t>Years </a:t>
                </a:r>
              </a:p>
              <a:p>
                <a:pPr>
                  <a:defRPr/>
                </a:pPr>
                <a:r>
                  <a:rPr lang="en-US" dirty="0"/>
                  <a:t>Experience</a:t>
                </a:r>
              </a:p>
            </c:rich>
          </c:tx>
          <c:layout>
            <c:manualLayout>
              <c:xMode val="edge"/>
              <c:yMode val="edge"/>
              <c:x val="0.88402326934081943"/>
              <c:y val="0.12455062133383378"/>
            </c:manualLayout>
          </c:layout>
          <c:overlay val="0"/>
        </c:title>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dirty="0"/>
                  <a:t>Teacher</a:t>
                </a:r>
                <a:r>
                  <a:rPr lang="en-US" baseline="0" dirty="0"/>
                  <a:t> Count</a:t>
                </a:r>
                <a:endParaRPr lang="en-US" dirty="0"/>
              </a:p>
            </c:rich>
          </c:tx>
          <c:overlay val="0"/>
        </c:title>
        <c:numFmt formatCode="_(* #,##0_);_(* \(#,##0\);_(* &quot;-&quot;??_);_(@_)" sourceLinked="1"/>
        <c:majorTickMark val="none"/>
        <c:minorTickMark val="none"/>
        <c:tickLblPos val="nextTo"/>
        <c:spPr>
          <a:ln w="9525">
            <a:noFill/>
          </a:ln>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035700367"/>
        <c:crosses val="autoZero"/>
        <c:crossBetween val="between"/>
      </c:valAx>
      <c:spPr>
        <a:noFill/>
        <a:ln w="25400">
          <a:noFill/>
        </a:ln>
      </c:spPr>
    </c:plotArea>
    <c:legend>
      <c:legendPos val="r"/>
      <c:overlay val="0"/>
      <c:spPr>
        <a:noFill/>
        <a:ln w="25400">
          <a:noFill/>
        </a:ln>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676727218201861"/>
          <c:y val="8.1082799491142721E-2"/>
          <c:w val="0.55059266384149641"/>
          <c:h val="0.7500237779724674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344-4B45-BAA2-D2827565278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344-4B45-BAA2-D282756527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44-4B45-BAA2-D282756527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44-4B45-BAA2-D2827565278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344-4B45-BAA2-D2827565278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344-4B45-BAA2-D2827565278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344-4B45-BAA2-D2827565278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344-4B45-BAA2-D28275652786}"/>
              </c:ext>
            </c:extLst>
          </c:dPt>
          <c:dLbls>
            <c:dLbl>
              <c:idx val="0"/>
              <c:layout>
                <c:manualLayout>
                  <c:x val="-0.22451035490899077"/>
                  <c:y val="-1.5401542822266103E-2"/>
                </c:manualLayout>
              </c:layout>
              <c:tx>
                <c:rich>
                  <a:bodyPr/>
                  <a:lstStyle/>
                  <a:p>
                    <a:r>
                      <a:rPr lang="en-US" b="1" baseline="0" dirty="0">
                        <a:ln>
                          <a:noFill/>
                        </a:ln>
                        <a:solidFill>
                          <a:schemeClr val="bg1"/>
                        </a:solidFill>
                      </a:rPr>
                      <a:t>State Public School </a:t>
                    </a:r>
                  </a:p>
                  <a:p>
                    <a:r>
                      <a:rPr lang="en-US" b="1" baseline="0" dirty="0">
                        <a:ln>
                          <a:noFill/>
                        </a:ln>
                        <a:solidFill>
                          <a:schemeClr val="bg1"/>
                        </a:solidFill>
                      </a:rPr>
                      <a:t>Fund  50%</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8344-4B45-BAA2-D28275652786}"/>
                </c:ext>
              </c:extLst>
            </c:dLbl>
            <c:dLbl>
              <c:idx val="1"/>
              <c:layout>
                <c:manualLayout>
                  <c:x val="0.1389056872098792"/>
                  <c:y val="-0.17601763225446898"/>
                </c:manualLayout>
              </c:layout>
              <c:tx>
                <c:rich>
                  <a:bodyPr/>
                  <a:lstStyle/>
                  <a:p>
                    <a:r>
                      <a:rPr lang="en-US" b="1" baseline="0" dirty="0">
                        <a:ln>
                          <a:noFill/>
                        </a:ln>
                        <a:solidFill>
                          <a:schemeClr val="bg1"/>
                        </a:solidFill>
                      </a:rPr>
                      <a:t>Local Current Expense</a:t>
                    </a:r>
                  </a:p>
                  <a:p>
                    <a:r>
                      <a:rPr lang="en-US" b="1" baseline="0" dirty="0">
                        <a:ln>
                          <a:noFill/>
                        </a:ln>
                        <a:solidFill>
                          <a:schemeClr val="bg1"/>
                        </a:solidFill>
                      </a:rPr>
                      <a:t> Fund  23%</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8344-4B45-BAA2-D28275652786}"/>
                </c:ext>
              </c:extLst>
            </c:dLbl>
            <c:dLbl>
              <c:idx val="2"/>
              <c:layout>
                <c:manualLayout>
                  <c:x val="0.119368058279735"/>
                  <c:y val="1.4016120828995041E-2"/>
                </c:manualLayout>
              </c:layout>
              <c:tx>
                <c:rich>
                  <a:bodyPr/>
                  <a:lstStyle/>
                  <a:p>
                    <a:r>
                      <a:rPr lang="en-US" b="1" baseline="0" dirty="0">
                        <a:ln>
                          <a:noFill/>
                        </a:ln>
                        <a:solidFill>
                          <a:schemeClr val="bg1"/>
                        </a:solidFill>
                      </a:rPr>
                      <a:t>Federal Grant</a:t>
                    </a:r>
                  </a:p>
                  <a:p>
                    <a:r>
                      <a:rPr lang="en-US" b="1" baseline="0" dirty="0">
                        <a:ln>
                          <a:noFill/>
                        </a:ln>
                        <a:solidFill>
                          <a:schemeClr val="bg1"/>
                        </a:solidFill>
                      </a:rPr>
                      <a:t> Fund   6%</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344-4B45-BAA2-D28275652786}"/>
                </c:ext>
              </c:extLst>
            </c:dLbl>
            <c:dLbl>
              <c:idx val="3"/>
              <c:layout>
                <c:manualLayout>
                  <c:x val="0.11980324789405765"/>
                  <c:y val="7.2878893181977503E-2"/>
                </c:manualLayout>
              </c:layout>
              <c:tx>
                <c:rich>
                  <a:bodyPr/>
                  <a:lstStyle/>
                  <a:p>
                    <a:r>
                      <a:rPr lang="en-US" b="1" baseline="0" dirty="0">
                        <a:ln>
                          <a:noFill/>
                        </a:ln>
                        <a:solidFill>
                          <a:schemeClr val="bg1"/>
                        </a:solidFill>
                      </a:rPr>
                      <a:t>ESSER Fund  7%</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8344-4B45-BAA2-D28275652786}"/>
                </c:ext>
              </c:extLst>
            </c:dLbl>
            <c:dLbl>
              <c:idx val="4"/>
              <c:layout>
                <c:manualLayout>
                  <c:x val="3.9242573562974122E-3"/>
                  <c:y val="1.7992432281287263E-2"/>
                </c:manualLayout>
              </c:layout>
              <c:tx>
                <c:rich>
                  <a:bodyPr rot="0" spcFirstLastPara="1" vertOverflow="clip" horzOverflow="clip" vert="horz" wrap="none" lIns="38100" tIns="19050" rIns="38100" bIns="19050" anchor="ctr" anchorCtr="1">
                    <a:spAutoFit/>
                  </a:bodyPr>
                  <a:lstStyle/>
                  <a:p>
                    <a:pPr>
                      <a:defRPr sz="900" b="1" i="0" u="none" strike="noStrike" kern="1200" baseline="0">
                        <a:ln>
                          <a:noFill/>
                        </a:ln>
                        <a:solidFill>
                          <a:sysClr val="windowText" lastClr="000000"/>
                        </a:solidFill>
                        <a:latin typeface="+mn-lt"/>
                        <a:ea typeface="+mn-ea"/>
                        <a:cs typeface="+mn-cs"/>
                      </a:defRPr>
                    </a:pPr>
                    <a:r>
                      <a:rPr lang="en-US" b="1" baseline="0" dirty="0">
                        <a:ln>
                          <a:noFill/>
                        </a:ln>
                        <a:solidFill>
                          <a:sysClr val="windowText" lastClr="000000"/>
                        </a:solidFill>
                      </a:rPr>
                      <a:t>Capital Outlay Fund  7%</a:t>
                    </a:r>
                  </a:p>
                </c:rich>
              </c:tx>
              <c:spPr>
                <a:noFill/>
                <a:ln>
                  <a:noFill/>
                </a:ln>
                <a:effectLst/>
              </c:spPr>
              <c:txPr>
                <a:bodyPr rot="0" spcFirstLastPara="1" vertOverflow="clip" horzOverflow="clip" vert="horz" wrap="none" lIns="38100" tIns="19050" rIns="38100" bIns="19050" anchor="ctr" anchorCtr="1">
                  <a:spAutoFit/>
                </a:bodyPr>
                <a:lstStyle/>
                <a:p>
                  <a:pPr>
                    <a:defRPr sz="900" b="1" i="0" u="none" strike="noStrike" kern="1200" baseline="0">
                      <a:ln>
                        <a:noFill/>
                      </a:ln>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9-8344-4B45-BAA2-D28275652786}"/>
                </c:ext>
              </c:extLst>
            </c:dLbl>
            <c:dLbl>
              <c:idx val="5"/>
              <c:layout>
                <c:manualLayout>
                  <c:x val="-5.765819662467574E-3"/>
                  <c:y val="1.5401542822266003E-2"/>
                </c:manualLayout>
              </c:layout>
              <c:tx>
                <c:rich>
                  <a:bodyPr rot="0" spcFirstLastPara="1" vertOverflow="clip" horzOverflow="clip" vert="horz" wrap="none" lIns="38100" tIns="19050" rIns="38100" bIns="19050" anchor="ctr" anchorCtr="1">
                    <a:spAutoFit/>
                  </a:bodyPr>
                  <a:lstStyle/>
                  <a:p>
                    <a:pPr>
                      <a:defRPr sz="900" b="1" i="0" u="none" strike="noStrike" kern="1200" baseline="0">
                        <a:ln>
                          <a:noFill/>
                        </a:ln>
                        <a:solidFill>
                          <a:sysClr val="windowText" lastClr="000000"/>
                        </a:solidFill>
                        <a:latin typeface="+mn-lt"/>
                        <a:ea typeface="+mn-ea"/>
                        <a:cs typeface="+mn-cs"/>
                      </a:defRPr>
                    </a:pPr>
                    <a:r>
                      <a:rPr lang="en-US" b="1" baseline="0" dirty="0">
                        <a:ln>
                          <a:noFill/>
                        </a:ln>
                        <a:solidFill>
                          <a:sysClr val="windowText" lastClr="000000"/>
                        </a:solidFill>
                      </a:rPr>
                      <a:t>Child Nutrition Fund  5%</a:t>
                    </a:r>
                  </a:p>
                </c:rich>
              </c:tx>
              <c:spPr>
                <a:noFill/>
                <a:ln>
                  <a:noFill/>
                </a:ln>
                <a:effectLst/>
              </c:spPr>
              <c:txPr>
                <a:bodyPr rot="0" spcFirstLastPara="1" vertOverflow="clip" horzOverflow="clip" vert="horz" wrap="none" lIns="38100" tIns="19050" rIns="38100" bIns="19050" anchor="ctr" anchorCtr="1">
                  <a:spAutoFit/>
                </a:bodyPr>
                <a:lstStyle/>
                <a:p>
                  <a:pPr>
                    <a:defRPr sz="900" b="1" i="0" u="none" strike="noStrike" kern="1200" baseline="0">
                      <a:ln>
                        <a:noFill/>
                      </a:ln>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B-8344-4B45-BAA2-D28275652786}"/>
                </c:ext>
              </c:extLst>
            </c:dLbl>
            <c:dLbl>
              <c:idx val="6"/>
              <c:layout>
                <c:manualLayout>
                  <c:x val="-1.165640262758386E-2"/>
                  <c:y val="-1.5479676633434098E-2"/>
                </c:manualLayout>
              </c:layout>
              <c:tx>
                <c:rich>
                  <a:bodyPr rot="0" spcFirstLastPara="1" vertOverflow="clip" horzOverflow="clip" vert="horz" wrap="none" lIns="38100" tIns="19050" rIns="38100" bIns="19050" anchor="ctr" anchorCtr="1">
                    <a:spAutoFit/>
                  </a:bodyPr>
                  <a:lstStyle/>
                  <a:p>
                    <a:pPr>
                      <a:defRPr sz="900" b="1" i="0" u="none" strike="noStrike" kern="1200" baseline="0">
                        <a:ln>
                          <a:noFill/>
                        </a:ln>
                        <a:solidFill>
                          <a:sysClr val="windowText" lastClr="000000"/>
                        </a:solidFill>
                        <a:latin typeface="+mn-lt"/>
                        <a:ea typeface="+mn-ea"/>
                        <a:cs typeface="+mn-cs"/>
                      </a:defRPr>
                    </a:pPr>
                    <a:r>
                      <a:rPr lang="en-US" b="1" baseline="0" dirty="0">
                        <a:ln>
                          <a:noFill/>
                        </a:ln>
                        <a:solidFill>
                          <a:sysClr val="windowText" lastClr="000000"/>
                        </a:solidFill>
                      </a:rPr>
                      <a:t>Childcare/Daycare</a:t>
                    </a:r>
                  </a:p>
                  <a:p>
                    <a:pPr>
                      <a:defRPr b="1">
                        <a:ln>
                          <a:noFill/>
                        </a:ln>
                        <a:solidFill>
                          <a:sysClr val="windowText" lastClr="000000"/>
                        </a:solidFill>
                      </a:defRPr>
                    </a:pPr>
                    <a:r>
                      <a:rPr lang="en-US" b="1" baseline="0" dirty="0">
                        <a:ln>
                          <a:noFill/>
                        </a:ln>
                        <a:solidFill>
                          <a:sysClr val="windowText" lastClr="000000"/>
                        </a:solidFill>
                      </a:rPr>
                      <a:t> Fund  0%</a:t>
                    </a:r>
                  </a:p>
                </c:rich>
              </c:tx>
              <c:spPr>
                <a:noFill/>
                <a:ln>
                  <a:noFill/>
                </a:ln>
                <a:effectLst/>
              </c:spPr>
              <c:txPr>
                <a:bodyPr rot="0" spcFirstLastPara="1" vertOverflow="clip" horzOverflow="clip" vert="horz" wrap="none" lIns="38100" tIns="19050" rIns="38100" bIns="19050" anchor="ctr" anchorCtr="1">
                  <a:spAutoFit/>
                </a:bodyPr>
                <a:lstStyle/>
                <a:p>
                  <a:pPr>
                    <a:defRPr sz="900" b="1" i="0" u="none" strike="noStrike" kern="1200" baseline="0">
                      <a:ln>
                        <a:noFill/>
                      </a:ln>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D-8344-4B45-BAA2-D28275652786}"/>
                </c:ext>
              </c:extLst>
            </c:dLbl>
            <c:dLbl>
              <c:idx val="7"/>
              <c:layout>
                <c:manualLayout>
                  <c:x val="0.11455318776597254"/>
                  <c:y val="1.0397860484890453E-2"/>
                </c:manualLayout>
              </c:layout>
              <c:tx>
                <c:rich>
                  <a:bodyPr rot="0" spcFirstLastPara="1" vertOverflow="clip" horzOverflow="clip" vert="horz" wrap="none" lIns="38100" tIns="19050" rIns="38100" bIns="19050" anchor="ctr" anchorCtr="1">
                    <a:spAutoFit/>
                  </a:bodyPr>
                  <a:lstStyle/>
                  <a:p>
                    <a:pPr>
                      <a:defRPr sz="900" b="1" i="0" u="none" strike="noStrike" kern="1200" baseline="0">
                        <a:ln>
                          <a:noFill/>
                        </a:ln>
                        <a:solidFill>
                          <a:sysClr val="windowText" lastClr="000000"/>
                        </a:solidFill>
                        <a:latin typeface="+mn-lt"/>
                        <a:ea typeface="+mn-ea"/>
                        <a:cs typeface="+mn-cs"/>
                      </a:defRPr>
                    </a:pPr>
                    <a:r>
                      <a:rPr lang="en-US" b="1" baseline="0" dirty="0">
                        <a:ln>
                          <a:noFill/>
                        </a:ln>
                        <a:solidFill>
                          <a:sysClr val="windowText" lastClr="000000"/>
                        </a:solidFill>
                      </a:rPr>
                      <a:t>Other Restricted</a:t>
                    </a:r>
                  </a:p>
                  <a:p>
                    <a:pPr>
                      <a:defRPr b="1">
                        <a:ln>
                          <a:noFill/>
                        </a:ln>
                        <a:solidFill>
                          <a:sysClr val="windowText" lastClr="000000"/>
                        </a:solidFill>
                      </a:defRPr>
                    </a:pPr>
                    <a:r>
                      <a:rPr lang="en-US" b="1" baseline="0" dirty="0">
                        <a:ln>
                          <a:noFill/>
                        </a:ln>
                        <a:solidFill>
                          <a:sysClr val="windowText" lastClr="000000"/>
                        </a:solidFill>
                      </a:rPr>
                      <a:t> Fund  2%</a:t>
                    </a:r>
                  </a:p>
                </c:rich>
              </c:tx>
              <c:spPr>
                <a:noFill/>
                <a:ln>
                  <a:noFill/>
                </a:ln>
                <a:effectLst/>
              </c:spPr>
              <c:txPr>
                <a:bodyPr rot="0" spcFirstLastPara="1" vertOverflow="clip" horzOverflow="clip" vert="horz" wrap="none" lIns="38100" tIns="19050" rIns="38100" bIns="19050" anchor="ctr" anchorCtr="1">
                  <a:spAutoFit/>
                </a:bodyPr>
                <a:lstStyle/>
                <a:p>
                  <a:pPr>
                    <a:defRPr sz="900" b="1" i="0" u="none" strike="noStrike" kern="1200" baseline="0">
                      <a:ln>
                        <a:noFill/>
                      </a:ln>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F-8344-4B45-BAA2-D28275652786}"/>
                </c:ext>
              </c:extLst>
            </c:dLbl>
            <c:spPr>
              <a:noFill/>
              <a:ln>
                <a:noFill/>
              </a:ln>
              <a:effectLst/>
            </c:spPr>
            <c:txPr>
              <a:bodyPr rot="0" spcFirstLastPara="1" vertOverflow="clip" horzOverflow="clip" vert="horz" wrap="none" lIns="38100" tIns="19050" rIns="38100" bIns="19050" anchor="ctr" anchorCtr="1">
                <a:spAutoFit/>
              </a:bodyPr>
              <a:lstStyle/>
              <a:p>
                <a:pPr>
                  <a:defRPr sz="900" b="1" i="0" u="none" strike="noStrike" kern="1200" baseline="0">
                    <a:ln>
                      <a:noFill/>
                    </a:ln>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multiLvlStrRef>
              <c:f>Sheet1!$A$1:$E$8</c:f>
              <c:multiLvlStrCache>
                <c:ptCount val="8"/>
                <c:lvl>
                  <c:pt idx="0">
                    <c:v>50%</c:v>
                  </c:pt>
                  <c:pt idx="1">
                    <c:v>23%</c:v>
                  </c:pt>
                  <c:pt idx="2">
                    <c:v>6%</c:v>
                  </c:pt>
                  <c:pt idx="3">
                    <c:v>7%</c:v>
                  </c:pt>
                  <c:pt idx="4">
                    <c:v>7%</c:v>
                  </c:pt>
                  <c:pt idx="5">
                    <c:v>5%</c:v>
                  </c:pt>
                  <c:pt idx="6">
                    <c:v>0%</c:v>
                  </c:pt>
                  <c:pt idx="7">
                    <c:v>2%</c:v>
                  </c:pt>
                </c:lvl>
                <c:lvl>
                  <c:pt idx="0">
                    <c:v>;</c:v>
                  </c:pt>
                  <c:pt idx="1">
                    <c:v>;</c:v>
                  </c:pt>
                  <c:pt idx="2">
                    <c:v>;</c:v>
                  </c:pt>
                  <c:pt idx="3">
                    <c:v>;</c:v>
                  </c:pt>
                  <c:pt idx="4">
                    <c:v>;</c:v>
                  </c:pt>
                  <c:pt idx="5">
                    <c:v>;</c:v>
                  </c:pt>
                  <c:pt idx="6">
                    <c:v>;</c:v>
                  </c:pt>
                  <c:pt idx="7">
                    <c:v>;</c:v>
                  </c:pt>
                </c:lvl>
                <c:lvl>
                  <c:pt idx="0">
                    <c:v> 381,795,004 </c:v>
                  </c:pt>
                  <c:pt idx="1">
                    <c:v> 180,136,329 </c:v>
                  </c:pt>
                  <c:pt idx="2">
                    <c:v>$49,677,613</c:v>
                  </c:pt>
                  <c:pt idx="3">
                    <c:v>$51,562,337</c:v>
                  </c:pt>
                  <c:pt idx="4">
                    <c:v>$49,943,943</c:v>
                  </c:pt>
                  <c:pt idx="5">
                    <c:v>$36,297,391</c:v>
                  </c:pt>
                  <c:pt idx="6">
                    <c:v>$563,902</c:v>
                  </c:pt>
                  <c:pt idx="7">
                    <c:v>$17,661,963</c:v>
                  </c:pt>
                </c:lvl>
                <c:lvl>
                  <c:pt idx="0">
                    <c:v>;</c:v>
                  </c:pt>
                  <c:pt idx="1">
                    <c:v>;</c:v>
                  </c:pt>
                  <c:pt idx="2">
                    <c:v>;</c:v>
                  </c:pt>
                  <c:pt idx="3">
                    <c:v>;</c:v>
                  </c:pt>
                  <c:pt idx="4">
                    <c:v>;</c:v>
                  </c:pt>
                  <c:pt idx="5">
                    <c:v>;</c:v>
                  </c:pt>
                  <c:pt idx="6">
                    <c:v>;</c:v>
                  </c:pt>
                  <c:pt idx="7">
                    <c:v>;</c:v>
                  </c:pt>
                </c:lvl>
                <c:lvl>
                  <c:pt idx="0">
                    <c:v>State Public School Fund</c:v>
                  </c:pt>
                  <c:pt idx="1">
                    <c:v>Local Current Expense Fund</c:v>
                  </c:pt>
                  <c:pt idx="2">
                    <c:v>Federal Grant Fund</c:v>
                  </c:pt>
                  <c:pt idx="3">
                    <c:v>ESSER Fund</c:v>
                  </c:pt>
                  <c:pt idx="4">
                    <c:v>Capital Outlay Fund</c:v>
                  </c:pt>
                  <c:pt idx="5">
                    <c:v>Child Nutrition Fund</c:v>
                  </c:pt>
                  <c:pt idx="6">
                    <c:v>Childcare/Daycare Fund</c:v>
                  </c:pt>
                  <c:pt idx="7">
                    <c:v>Other Restricted Fund</c:v>
                  </c:pt>
                </c:lvl>
              </c:multiLvlStrCache>
            </c:multiLvlStrRef>
          </c:cat>
          <c:val>
            <c:numRef>
              <c:f>Sheet1!$E$1:$E$8</c:f>
              <c:numCache>
                <c:formatCode>0%</c:formatCode>
                <c:ptCount val="8"/>
                <c:pt idx="0">
                  <c:v>0.49736303389195691</c:v>
                </c:pt>
                <c:pt idx="1">
                  <c:v>0.23466297415697604</c:v>
                </c:pt>
                <c:pt idx="2">
                  <c:v>6.4714854741312319E-2</c:v>
                </c:pt>
                <c:pt idx="3">
                  <c:v>6.7170078397290417E-2</c:v>
                </c:pt>
                <c:pt idx="4">
                  <c:v>6.5061802264501617E-2</c:v>
                </c:pt>
                <c:pt idx="5">
                  <c:v>4.7284485321996209E-2</c:v>
                </c:pt>
                <c:pt idx="6">
                  <c:v>7.3459340991383418E-4</c:v>
                </c:pt>
                <c:pt idx="7">
                  <c:v>2.3008177816052765E-2</c:v>
                </c:pt>
              </c:numCache>
            </c:numRef>
          </c:val>
          <c:extLst>
            <c:ext xmlns:c16="http://schemas.microsoft.com/office/drawing/2014/chart" uri="{C3380CC4-5D6E-409C-BE32-E72D297353CC}">
              <c16:uniqueId val="{00000010-25FE-4256-9074-563F3E76BD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649738606222648"/>
          <c:y val="0.24743892912356344"/>
          <c:w val="0.3909853267543657"/>
          <c:h val="0.6598492209023791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0EB-40AD-BD4B-CC391BF3816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EB-40AD-BD4B-CC391BF381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0EB-40AD-BD4B-CC391BF3816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0EB-40AD-BD4B-CC391BF3816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0EB-40AD-BD4B-CC391BF3816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0EB-40AD-BD4B-CC391BF3816E}"/>
              </c:ext>
            </c:extLst>
          </c:dPt>
          <c:dLbls>
            <c:dLbl>
              <c:idx val="0"/>
              <c:layout>
                <c:manualLayout>
                  <c:x val="4.817532897597656E-2"/>
                  <c:y val="-0.1581447738707753"/>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9440DD8A-8C4B-4D34-A95D-7D29869DD7F9}" type="CATEGORYNAME">
                      <a:rPr lang="en-US"/>
                      <a:pPr>
                        <a:defRPr b="1">
                          <a:solidFill>
                            <a:schemeClr val="tx1"/>
                          </a:solidFill>
                        </a:defRPr>
                      </a:pPr>
                      <a:t>[CATEGORY NAME]</a:t>
                    </a:fld>
                    <a:r>
                      <a:rPr lang="en-US" baseline="0" dirty="0"/>
                      <a:t>, </a:t>
                    </a:r>
                    <a:fld id="{2C2BBB19-1EF6-4BBF-B13F-899731D23EAE}" type="VALUE">
                      <a:rPr lang="en-US" baseline="0" smtClean="0"/>
                      <a:pPr>
                        <a:defRPr b="1">
                          <a:solidFill>
                            <a:schemeClr val="tx1"/>
                          </a:solidFill>
                        </a:defRPr>
                      </a:pPr>
                      <a:t>[VALUE]</a:t>
                    </a:fld>
                    <a:r>
                      <a:rPr lang="en-US" baseline="0" dirty="0"/>
                      <a:t>  (</a:t>
                    </a:r>
                    <a:fld id="{A2019C22-6B9F-40BE-AA82-55A1F3BE89FB}" type="PERCENTAGE">
                      <a:rPr lang="en-US" baseline="0" smtClean="0"/>
                      <a:pPr>
                        <a:defRPr b="1">
                          <a:solidFill>
                            <a:schemeClr val="tx1"/>
                          </a:solidFill>
                        </a:defRPr>
                      </a:pPr>
                      <a:t>[PERCENTAGE]</a:t>
                    </a:fld>
                    <a:r>
                      <a:rPr 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6336059097115835"/>
                      <c:h val="0.13813188739494206"/>
                    </c:manualLayout>
                  </c15:layout>
                  <c15:dlblFieldTable/>
                  <c15:showDataLabelsRange val="0"/>
                </c:ext>
                <c:ext xmlns:c16="http://schemas.microsoft.com/office/drawing/2014/chart" uri="{C3380CC4-5D6E-409C-BE32-E72D297353CC}">
                  <c16:uniqueId val="{00000001-F0EB-40AD-BD4B-CC391BF3816E}"/>
                </c:ext>
              </c:extLst>
            </c:dLbl>
            <c:dLbl>
              <c:idx val="1"/>
              <c:layout>
                <c:manualLayout>
                  <c:x val="-3.5244234312025835E-2"/>
                  <c:y val="-6.0261780848178466E-2"/>
                </c:manualLayout>
              </c:layout>
              <c:tx>
                <c:rich>
                  <a:bodyPr/>
                  <a:lstStyle/>
                  <a:p>
                    <a:fld id="{18D9D435-5C77-427C-8FF6-DABB8C799234}" type="CATEGORYNAME">
                      <a:rPr lang="en-US"/>
                      <a:pPr/>
                      <a:t>[CATEGORY NAME]</a:t>
                    </a:fld>
                    <a:r>
                      <a:rPr lang="en-US" baseline="0" dirty="0"/>
                      <a:t>, </a:t>
                    </a:r>
                    <a:fld id="{1E638358-F0CB-4F3D-8485-B10439D44878}" type="VALUE">
                      <a:rPr lang="en-US" baseline="0" smtClean="0"/>
                      <a:pPr/>
                      <a:t>[VALUE]</a:t>
                    </a:fld>
                    <a:r>
                      <a:rPr lang="en-US" baseline="0" dirty="0"/>
                      <a:t>  (</a:t>
                    </a:r>
                    <a:fld id="{455E836F-563A-4C2B-B1D4-5D9B3113A165}" type="PERCENTAGE">
                      <a:rPr lang="en-US" baseline="0" smtClean="0"/>
                      <a:pPr/>
                      <a:t>[PERCENTAGE]</a:t>
                    </a:fld>
                    <a:r>
                      <a:rPr lang="en-US" baseline="0" dirty="0"/>
                      <a:t>)</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4078586946254837"/>
                      <c:h val="0.10807045196897727"/>
                    </c:manualLayout>
                  </c15:layout>
                  <c15:dlblFieldTable/>
                  <c15:showDataLabelsRange val="0"/>
                </c:ext>
                <c:ext xmlns:c16="http://schemas.microsoft.com/office/drawing/2014/chart" uri="{C3380CC4-5D6E-409C-BE32-E72D297353CC}">
                  <c16:uniqueId val="{00000003-F0EB-40AD-BD4B-CC391BF3816E}"/>
                </c:ext>
              </c:extLst>
            </c:dLbl>
            <c:dLbl>
              <c:idx val="2"/>
              <c:layout>
                <c:manualLayout>
                  <c:x val="-0.13233537788507521"/>
                  <c:y val="4.8876782025531237E-2"/>
                </c:manualLayout>
              </c:layout>
              <c:tx>
                <c:rich>
                  <a:bodyPr/>
                  <a:lstStyle/>
                  <a:p>
                    <a:fld id="{C35FD2C8-9CEA-4B4F-BF97-902B6ECA3D73}" type="CATEGORYNAME">
                      <a:rPr lang="en-US"/>
                      <a:pPr/>
                      <a:t>[CATEGORY NAME]</a:t>
                    </a:fld>
                    <a:r>
                      <a:rPr lang="en-US" baseline="0" dirty="0"/>
                      <a:t>, </a:t>
                    </a:r>
                    <a:fld id="{55EC5147-1E93-4AD8-BA46-65090D44F22F}" type="VALUE">
                      <a:rPr lang="en-US" baseline="0" smtClean="0"/>
                      <a:pPr/>
                      <a:t>[VALUE]</a:t>
                    </a:fld>
                    <a:r>
                      <a:rPr lang="en-US" baseline="0" dirty="0"/>
                      <a:t>  ( </a:t>
                    </a:r>
                    <a:fld id="{11FC64D8-D73E-443F-92D9-A8206ACA5FFA}" type="PERCENTAGE">
                      <a:rPr lang="en-US" baseline="0" smtClean="0"/>
                      <a:pPr/>
                      <a:t>[PERCENTAGE]</a:t>
                    </a:fld>
                    <a:r>
                      <a:rPr lang="en-US" baseline="0" dirty="0"/>
                      <a:t>)</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0EB-40AD-BD4B-CC391BF3816E}"/>
                </c:ext>
              </c:extLst>
            </c:dLbl>
            <c:dLbl>
              <c:idx val="3"/>
              <c:layout>
                <c:manualLayout>
                  <c:x val="-7.8150666134146091E-2"/>
                  <c:y val="-3.4203569459137989E-3"/>
                </c:manualLayout>
              </c:layout>
              <c:tx>
                <c:rich>
                  <a:bodyPr/>
                  <a:lstStyle/>
                  <a:p>
                    <a:fld id="{1264F81E-98A8-400D-9A79-E4E380CC85DF}" type="CATEGORYNAME">
                      <a:rPr lang="en-US"/>
                      <a:pPr/>
                      <a:t>[CATEGORY NAME]</a:t>
                    </a:fld>
                    <a:r>
                      <a:rPr lang="en-US" baseline="0" dirty="0"/>
                      <a:t>, </a:t>
                    </a:r>
                    <a:fld id="{2D453F1C-B126-41AC-846F-C8213408CEF7}" type="VALUE">
                      <a:rPr lang="en-US" baseline="0" smtClean="0"/>
                      <a:pPr/>
                      <a:t>[VALUE]</a:t>
                    </a:fld>
                    <a:r>
                      <a:rPr lang="en-US" baseline="0" dirty="0"/>
                      <a:t>  (</a:t>
                    </a:r>
                    <a:fld id="{2A6A788E-279D-4126-8A2C-80C0A2DE5D31}" type="PERCENTAGE">
                      <a:rPr lang="en-US" baseline="0" smtClean="0"/>
                      <a:pPr/>
                      <a:t>[PERCENTAGE]</a:t>
                    </a:fld>
                    <a:r>
                      <a:rPr lang="en-US" baseline="0" dirty="0"/>
                      <a:t>)</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0EB-40AD-BD4B-CC391BF3816E}"/>
                </c:ext>
              </c:extLst>
            </c:dLbl>
            <c:dLbl>
              <c:idx val="4"/>
              <c:layout>
                <c:manualLayout>
                  <c:x val="4.7919182153420711E-2"/>
                  <c:y val="-5.2888348795026192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fld id="{0EF387A8-8BEA-4A8C-9CB6-FF06870FC8BD}" type="CATEGORYNAME">
                      <a:rPr lang="en-US"/>
                      <a:pPr>
                        <a:defRPr b="1">
                          <a:solidFill>
                            <a:schemeClr val="tx1"/>
                          </a:solidFill>
                        </a:defRPr>
                      </a:pPr>
                      <a:t>[CATEGORY NAME]</a:t>
                    </a:fld>
                    <a:r>
                      <a:rPr lang="en-US" baseline="0" dirty="0"/>
                      <a:t>, </a:t>
                    </a:r>
                  </a:p>
                  <a:p>
                    <a:pPr>
                      <a:defRPr b="1">
                        <a:solidFill>
                          <a:schemeClr val="tx1"/>
                        </a:solidFill>
                      </a:defRPr>
                    </a:pPr>
                    <a:fld id="{D5EAAB12-4997-41E7-BFA1-EB60DC559B0D}" type="VALUE">
                      <a:rPr lang="en-US" baseline="0" smtClean="0"/>
                      <a:pPr>
                        <a:defRPr b="1">
                          <a:solidFill>
                            <a:schemeClr val="tx1"/>
                          </a:solidFill>
                        </a:defRPr>
                      </a:pPr>
                      <a:t>[VALUE]</a:t>
                    </a:fld>
                    <a:r>
                      <a:rPr lang="en-US" baseline="0" dirty="0"/>
                      <a:t>  (</a:t>
                    </a:r>
                    <a:fld id="{E6F5F84D-E7A7-4EDF-AA26-520705B9859D}" type="PERCENTAGE">
                      <a:rPr lang="en-US" baseline="0" smtClean="0"/>
                      <a:pPr>
                        <a:defRPr b="1">
                          <a:solidFill>
                            <a:schemeClr val="tx1"/>
                          </a:solidFill>
                        </a:defRPr>
                      </a:pPr>
                      <a:t>[PERCENTAGE]</a:t>
                    </a:fld>
                    <a:r>
                      <a:rPr lang="en-US" baseline="0" dirty="0"/>
                      <a:t>)</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3625080000089199"/>
                      <c:h val="8.7086282535982634E-2"/>
                    </c:manualLayout>
                  </c15:layout>
                  <c15:dlblFieldTable/>
                  <c15:showDataLabelsRange val="0"/>
                </c:ext>
                <c:ext xmlns:c16="http://schemas.microsoft.com/office/drawing/2014/chart" uri="{C3380CC4-5D6E-409C-BE32-E72D297353CC}">
                  <c16:uniqueId val="{00000009-F0EB-40AD-BD4B-CC391BF3816E}"/>
                </c:ext>
              </c:extLst>
            </c:dLbl>
            <c:dLbl>
              <c:idx val="5"/>
              <c:layout>
                <c:manualLayout>
                  <c:x val="0.1911274047413572"/>
                  <c:y val="-3.8865516359191561E-3"/>
                </c:manualLayout>
              </c:layout>
              <c:tx>
                <c:rich>
                  <a:bodyPr/>
                  <a:lstStyle/>
                  <a:p>
                    <a:fld id="{CC077157-4DFA-40B9-938D-64B44F619180}" type="CATEGORYNAME">
                      <a:rPr lang="en-US"/>
                      <a:pPr/>
                      <a:t>[CATEGORY NAME]</a:t>
                    </a:fld>
                    <a:r>
                      <a:rPr lang="en-US" baseline="0" dirty="0"/>
                      <a:t>, </a:t>
                    </a:r>
                    <a:fld id="{F7D92A81-894B-4BD2-879A-414B6EF2D538}" type="VALUE">
                      <a:rPr lang="en-US" baseline="0" smtClean="0"/>
                      <a:pPr/>
                      <a:t>[VALUE]</a:t>
                    </a:fld>
                    <a:r>
                      <a:rPr lang="en-US" baseline="0" dirty="0"/>
                      <a:t> (</a:t>
                    </a:r>
                    <a:fld id="{26954EC8-A5BE-425E-8894-8D0A5EF9074A}" type="PERCENTAGE">
                      <a:rPr lang="en-US" baseline="0" smtClean="0"/>
                      <a:pPr/>
                      <a:t>[PERCENTAGE]</a:t>
                    </a:fld>
                    <a:r>
                      <a:rPr lang="en-US" baseline="0" dirty="0"/>
                      <a:t>)</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0EB-40AD-BD4B-CC391BF3816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3'!$A$15:$A$20</c:f>
              <c:strCache>
                <c:ptCount val="6"/>
                <c:pt idx="0">
                  <c:v>Salaries </c:v>
                </c:pt>
                <c:pt idx="1">
                  <c:v>Employer Provided Benefits</c:v>
                </c:pt>
                <c:pt idx="2">
                  <c:v>Purchased Services</c:v>
                </c:pt>
                <c:pt idx="3">
                  <c:v>Supplies and Materials</c:v>
                </c:pt>
                <c:pt idx="4">
                  <c:v>Capital Outlay</c:v>
                </c:pt>
                <c:pt idx="5">
                  <c:v>Charter Schools</c:v>
                </c:pt>
              </c:strCache>
            </c:strRef>
          </c:cat>
          <c:val>
            <c:numRef>
              <c:f>'chart 3'!$B$15:$B$20</c:f>
              <c:numCache>
                <c:formatCode>_("$"* #,##0_);_("$"* \(#,##0\);_("$"* "-"??_);_(@_)</c:formatCode>
                <c:ptCount val="6"/>
                <c:pt idx="0">
                  <c:v>393669951.68999994</c:v>
                </c:pt>
                <c:pt idx="1">
                  <c:v>168576457.35000002</c:v>
                </c:pt>
                <c:pt idx="2">
                  <c:v>58562232.780000001</c:v>
                </c:pt>
                <c:pt idx="3">
                  <c:v>30352891.849999998</c:v>
                </c:pt>
                <c:pt idx="4">
                  <c:v>1574671.56</c:v>
                </c:pt>
                <c:pt idx="5">
                  <c:v>10435078.16</c:v>
                </c:pt>
              </c:numCache>
            </c:numRef>
          </c:val>
          <c:extLst>
            <c:ext xmlns:c16="http://schemas.microsoft.com/office/drawing/2014/chart" uri="{C3380CC4-5D6E-409C-BE32-E72D297353CC}">
              <c16:uniqueId val="{0000000C-F0EB-40AD-BD4B-CC391BF3816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db5107a56_1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db5107a56_1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397153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16572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09EA260D-693F-62A4-1644-E3A92398C3B5}"/>
            </a:ext>
          </a:extLst>
        </p:cNvPr>
        <p:cNvGrpSpPr/>
        <p:nvPr/>
      </p:nvGrpSpPr>
      <p:grpSpPr>
        <a:xfrm>
          <a:off x="0" y="0"/>
          <a:ext cx="0" cy="0"/>
          <a:chOff x="0" y="0"/>
          <a:chExt cx="0" cy="0"/>
        </a:xfrm>
      </p:grpSpPr>
      <p:sp>
        <p:nvSpPr>
          <p:cNvPr id="67" name="Google Shape;67;g25b5853b51f_0_21:notes">
            <a:extLst>
              <a:ext uri="{FF2B5EF4-FFF2-40B4-BE49-F238E27FC236}">
                <a16:creationId xmlns:a16="http://schemas.microsoft.com/office/drawing/2014/main" id="{1433B23F-B191-235F-F9A3-48D6A661083A}"/>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a:extLst>
              <a:ext uri="{FF2B5EF4-FFF2-40B4-BE49-F238E27FC236}">
                <a16:creationId xmlns:a16="http://schemas.microsoft.com/office/drawing/2014/main" id="{DE147624-948F-22AA-0811-E82282F57F4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1099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d5b9d9898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176106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038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d5b9d9898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07490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8C1C8AEE-36C3-1FC1-7F18-F59345ECDA2A}"/>
            </a:ext>
          </a:extLst>
        </p:cNvPr>
        <p:cNvGrpSpPr/>
        <p:nvPr/>
      </p:nvGrpSpPr>
      <p:grpSpPr>
        <a:xfrm>
          <a:off x="0" y="0"/>
          <a:ext cx="0" cy="0"/>
          <a:chOff x="0" y="0"/>
          <a:chExt cx="0" cy="0"/>
        </a:xfrm>
      </p:grpSpPr>
      <p:sp>
        <p:nvSpPr>
          <p:cNvPr id="60" name="Google Shape;60;g25d5b9d9898_0_0:notes">
            <a:extLst>
              <a:ext uri="{FF2B5EF4-FFF2-40B4-BE49-F238E27FC236}">
                <a16:creationId xmlns:a16="http://schemas.microsoft.com/office/drawing/2014/main" id="{63C14CA7-45D3-ABCD-3EF1-6291BAD2128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a:extLst>
              <a:ext uri="{FF2B5EF4-FFF2-40B4-BE49-F238E27FC236}">
                <a16:creationId xmlns:a16="http://schemas.microsoft.com/office/drawing/2014/main" id="{74B6B0A2-B28C-0533-C995-3B5C969A451A}"/>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976054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d5b9d9898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967645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d5b9d9898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61894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FDF05695-E068-BA8E-B3B8-CA4AFC6D093E}"/>
            </a:ext>
          </a:extLst>
        </p:cNvPr>
        <p:cNvGrpSpPr/>
        <p:nvPr/>
      </p:nvGrpSpPr>
      <p:grpSpPr>
        <a:xfrm>
          <a:off x="0" y="0"/>
          <a:ext cx="0" cy="0"/>
          <a:chOff x="0" y="0"/>
          <a:chExt cx="0" cy="0"/>
        </a:xfrm>
      </p:grpSpPr>
      <p:sp>
        <p:nvSpPr>
          <p:cNvPr id="60" name="Google Shape;60;g25d5b9d9898_0_0:notes">
            <a:extLst>
              <a:ext uri="{FF2B5EF4-FFF2-40B4-BE49-F238E27FC236}">
                <a16:creationId xmlns:a16="http://schemas.microsoft.com/office/drawing/2014/main" id="{E0132F82-0DC0-399C-89EE-AA0FD2147C2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a:extLst>
              <a:ext uri="{FF2B5EF4-FFF2-40B4-BE49-F238E27FC236}">
                <a16:creationId xmlns:a16="http://schemas.microsoft.com/office/drawing/2014/main" id="{4D157720-C4A0-2EC0-8389-8EDE4E891590}"/>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60467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538345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d5b9d9898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184249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d5b9d9898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26846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7095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B1408DC4-1FD3-D527-C009-0F767B4F6ED0}"/>
            </a:ext>
          </a:extLst>
        </p:cNvPr>
        <p:cNvGrpSpPr/>
        <p:nvPr/>
      </p:nvGrpSpPr>
      <p:grpSpPr>
        <a:xfrm>
          <a:off x="0" y="0"/>
          <a:ext cx="0" cy="0"/>
          <a:chOff x="0" y="0"/>
          <a:chExt cx="0" cy="0"/>
        </a:xfrm>
      </p:grpSpPr>
      <p:sp>
        <p:nvSpPr>
          <p:cNvPr id="67" name="Google Shape;67;g25b5853b51f_0_21:notes">
            <a:extLst>
              <a:ext uri="{FF2B5EF4-FFF2-40B4-BE49-F238E27FC236}">
                <a16:creationId xmlns:a16="http://schemas.microsoft.com/office/drawing/2014/main" id="{E612E23B-E548-94C5-0C0F-D8D7D3F18ADA}"/>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a:extLst>
              <a:ext uri="{FF2B5EF4-FFF2-40B4-BE49-F238E27FC236}">
                <a16:creationId xmlns:a16="http://schemas.microsoft.com/office/drawing/2014/main" id="{974D9FB1-73D8-76BC-3C44-C715B7200CF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693641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492641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d5b9d98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92289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d5b9d98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51103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d5b9d98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1207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889049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23C63244-79B4-11E2-F7B5-15E10BCA8195}"/>
            </a:ext>
          </a:extLst>
        </p:cNvPr>
        <p:cNvGrpSpPr/>
        <p:nvPr/>
      </p:nvGrpSpPr>
      <p:grpSpPr>
        <a:xfrm>
          <a:off x="0" y="0"/>
          <a:ext cx="0" cy="0"/>
          <a:chOff x="0" y="0"/>
          <a:chExt cx="0" cy="0"/>
        </a:xfrm>
      </p:grpSpPr>
      <p:sp>
        <p:nvSpPr>
          <p:cNvPr id="67" name="Google Shape;67;g25b5853b51f_0_21:notes">
            <a:extLst>
              <a:ext uri="{FF2B5EF4-FFF2-40B4-BE49-F238E27FC236}">
                <a16:creationId xmlns:a16="http://schemas.microsoft.com/office/drawing/2014/main" id="{2437D0A4-A4F5-242C-CED5-EF480684BE61}"/>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a:extLst>
              <a:ext uri="{FF2B5EF4-FFF2-40B4-BE49-F238E27FC236}">
                <a16:creationId xmlns:a16="http://schemas.microsoft.com/office/drawing/2014/main" id="{E0FE8235-E95C-90AC-4A0C-AA35FBA264D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533369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285375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2FB93BC2-7FED-397B-F555-331904288F66}"/>
            </a:ext>
          </a:extLst>
        </p:cNvPr>
        <p:cNvGrpSpPr/>
        <p:nvPr/>
      </p:nvGrpSpPr>
      <p:grpSpPr>
        <a:xfrm>
          <a:off x="0" y="0"/>
          <a:ext cx="0" cy="0"/>
          <a:chOff x="0" y="0"/>
          <a:chExt cx="0" cy="0"/>
        </a:xfrm>
      </p:grpSpPr>
      <p:sp>
        <p:nvSpPr>
          <p:cNvPr id="60" name="Google Shape;60;g25d5b9d9898_0_0:notes">
            <a:extLst>
              <a:ext uri="{FF2B5EF4-FFF2-40B4-BE49-F238E27FC236}">
                <a16:creationId xmlns:a16="http://schemas.microsoft.com/office/drawing/2014/main" id="{8A2C0FD4-D548-28EC-3D8A-EF1E96E4481D}"/>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a:extLst>
              <a:ext uri="{FF2B5EF4-FFF2-40B4-BE49-F238E27FC236}">
                <a16:creationId xmlns:a16="http://schemas.microsoft.com/office/drawing/2014/main" id="{343C5C93-2BE3-0BB0-BE87-AD17440ABCC0}"/>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097607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5d5b9d98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5d5b9d98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6929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05440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49966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100591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512722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a:extLst>
            <a:ext uri="{FF2B5EF4-FFF2-40B4-BE49-F238E27FC236}">
              <a16:creationId xmlns:a16="http://schemas.microsoft.com/office/drawing/2014/main" id="{4BFA99A3-F539-5A37-5DB2-567A62EF96DA}"/>
            </a:ext>
          </a:extLst>
        </p:cNvPr>
        <p:cNvGrpSpPr/>
        <p:nvPr/>
      </p:nvGrpSpPr>
      <p:grpSpPr>
        <a:xfrm>
          <a:off x="0" y="0"/>
          <a:ext cx="0" cy="0"/>
          <a:chOff x="0" y="0"/>
          <a:chExt cx="0" cy="0"/>
        </a:xfrm>
      </p:grpSpPr>
      <p:sp>
        <p:nvSpPr>
          <p:cNvPr id="67" name="Google Shape;67;g25b5853b51f_0_21:notes">
            <a:extLst>
              <a:ext uri="{FF2B5EF4-FFF2-40B4-BE49-F238E27FC236}">
                <a16:creationId xmlns:a16="http://schemas.microsoft.com/office/drawing/2014/main" id="{C6296CC9-BCB3-FDF4-9204-F0BF814577F1}"/>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a:extLst>
              <a:ext uri="{FF2B5EF4-FFF2-40B4-BE49-F238E27FC236}">
                <a16:creationId xmlns:a16="http://schemas.microsoft.com/office/drawing/2014/main" id="{4253277B-C743-2E3A-45BC-E6B5CEEB38D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870395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25646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640040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0C717-C3A5-4BBD-960B-9D893E72AE25}" type="slidenum">
              <a:rPr lang="en-US" smtClean="0"/>
              <a:t>7</a:t>
            </a:fld>
            <a:endParaRPr lang="en-US" dirty="0"/>
          </a:p>
        </p:txBody>
      </p:sp>
    </p:spTree>
    <p:extLst>
      <p:ext uri="{BB962C8B-B14F-4D97-AF65-F5344CB8AC3E}">
        <p14:creationId xmlns:p14="http://schemas.microsoft.com/office/powerpoint/2010/main" val="1789592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b5853b51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5b5853b51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19954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2277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0: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dirty="0"/>
          </a:p>
        </p:txBody>
      </p:sp>
      <p:sp>
        <p:nvSpPr>
          <p:cNvPr id="96" name="Google Shape;96;p1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5007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182C-F20D-5549-87E7-179F5B05D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DB5CC-9B64-E946-899B-FFC228E59F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BAD6E-EB62-3C47-8062-3177EA4FB2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8F8B537-A850-C241-BE77-3BC835690C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17EB76-438A-4841-8E9D-D377E9C5209A}"/>
              </a:ext>
            </a:extLst>
          </p:cNvPr>
          <p:cNvSpPr>
            <a:spLocks noGrp="1"/>
          </p:cNvSpPr>
          <p:nvPr>
            <p:ph type="sldNum" sz="quarter" idx="12"/>
          </p:nvPr>
        </p:nvSpPr>
        <p:spPr/>
        <p:txBody>
          <a:bodyPr/>
          <a:lstStyle/>
          <a:p>
            <a:fld id="{90E65078-78B1-BE49-A7A9-3D274A33845F}" type="slidenum">
              <a:rPr lang="en-US" smtClean="0"/>
              <a:t>‹#›</a:t>
            </a:fld>
            <a:endParaRPr lang="en-US" dirty="0"/>
          </a:p>
        </p:txBody>
      </p:sp>
    </p:spTree>
    <p:extLst>
      <p:ext uri="{BB962C8B-B14F-4D97-AF65-F5344CB8AC3E}">
        <p14:creationId xmlns:p14="http://schemas.microsoft.com/office/powerpoint/2010/main" val="3028406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FE6CA-619D-FA4C-9009-B9B55DE41B61}"/>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81ABD89-2C7A-BC40-80D0-2741DF9818D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1D34FAF-3F7B-1240-B6D1-A7A33A13033A}"/>
              </a:ext>
            </a:extLst>
          </p:cNvPr>
          <p:cNvSpPr>
            <a:spLocks noGrp="1"/>
          </p:cNvSpPr>
          <p:nvPr>
            <p:ph type="sldNum" sz="quarter" idx="12"/>
          </p:nvPr>
        </p:nvSpPr>
        <p:spPr/>
        <p:txBody>
          <a:bodyPr/>
          <a:lstStyle/>
          <a:p>
            <a:fld id="{90E65078-78B1-BE49-A7A9-3D274A33845F}" type="slidenum">
              <a:rPr lang="en-US" smtClean="0"/>
              <a:t>‹#›</a:t>
            </a:fld>
            <a:endParaRPr lang="en-US" dirty="0"/>
          </a:p>
        </p:txBody>
      </p:sp>
    </p:spTree>
    <p:extLst>
      <p:ext uri="{BB962C8B-B14F-4D97-AF65-F5344CB8AC3E}">
        <p14:creationId xmlns:p14="http://schemas.microsoft.com/office/powerpoint/2010/main" val="2131418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182C-F20D-5549-87E7-179F5B05D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DB5CC-9B64-E946-899B-FFC228E59F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BAD6E-EB62-3C47-8062-3177EA4FB2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8F8B537-A850-C241-BE77-3BC835690C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17EB76-438A-4841-8E9D-D377E9C5209A}"/>
              </a:ext>
            </a:extLst>
          </p:cNvPr>
          <p:cNvSpPr>
            <a:spLocks noGrp="1"/>
          </p:cNvSpPr>
          <p:nvPr>
            <p:ph type="sldNum" sz="quarter" idx="12"/>
          </p:nvPr>
        </p:nvSpPr>
        <p:spPr/>
        <p:txBody>
          <a:bodyPr/>
          <a:lstStyle/>
          <a:p>
            <a:fld id="{90E65078-78B1-BE49-A7A9-3D274A33845F}" type="slidenum">
              <a:rPr lang="en-US" smtClean="0"/>
              <a:t>‹#›</a:t>
            </a:fld>
            <a:endParaRPr lang="en-US" dirty="0"/>
          </a:p>
        </p:txBody>
      </p:sp>
    </p:spTree>
    <p:extLst>
      <p:ext uri="{BB962C8B-B14F-4D97-AF65-F5344CB8AC3E}">
        <p14:creationId xmlns:p14="http://schemas.microsoft.com/office/powerpoint/2010/main" val="4117726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3072-842D-C442-A659-6FB769403FB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686AF97-4E0B-6C40-950D-F413D98C079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E430E24-2A8E-F143-881B-DA2A31B578D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1EDFEC8-5C24-E340-935D-5466469F1A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BC0CA8-6A40-9F4D-9AEF-D3CA2E6C7E79}"/>
              </a:ext>
            </a:extLst>
          </p:cNvPr>
          <p:cNvSpPr>
            <a:spLocks noGrp="1"/>
          </p:cNvSpPr>
          <p:nvPr>
            <p:ph type="sldNum" sz="quarter" idx="12"/>
          </p:nvPr>
        </p:nvSpPr>
        <p:spPr/>
        <p:txBody>
          <a:bodyPr/>
          <a:lstStyle/>
          <a:p>
            <a:fld id="{90E65078-78B1-BE49-A7A9-3D274A33845F}" type="slidenum">
              <a:rPr lang="en-US" smtClean="0"/>
              <a:t>‹#›</a:t>
            </a:fld>
            <a:endParaRPr lang="en-US" dirty="0"/>
          </a:p>
        </p:txBody>
      </p:sp>
    </p:spTree>
    <p:extLst>
      <p:ext uri="{BB962C8B-B14F-4D97-AF65-F5344CB8AC3E}">
        <p14:creationId xmlns:p14="http://schemas.microsoft.com/office/powerpoint/2010/main" val="2194404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20" b="0" i="0">
                <a:solidFill>
                  <a:schemeClr val="tx1"/>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082791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2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797276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371758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3" name="Google Shape;23;p3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43229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7" name="Google Shape;27;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645348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8"/>
        <p:cNvGrpSpPr/>
        <p:nvPr/>
      </p:nvGrpSpPr>
      <p:grpSpPr>
        <a:xfrm>
          <a:off x="0" y="0"/>
          <a:ext cx="0" cy="0"/>
          <a:chOff x="0" y="0"/>
          <a:chExt cx="0" cy="0"/>
        </a:xfrm>
      </p:grpSpPr>
      <p:sp>
        <p:nvSpPr>
          <p:cNvPr id="29" name="Google Shape;29;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 name="Google Shape;30;p3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1" name="Google Shape;31;p3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3" name="Google Shape;3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134543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3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6" name="Google Shape;3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40262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
        <p:cNvGrpSpPr/>
        <p:nvPr/>
      </p:nvGrpSpPr>
      <p:grpSpPr>
        <a:xfrm>
          <a:off x="0" y="0"/>
          <a:ext cx="0" cy="0"/>
          <a:chOff x="0" y="0"/>
          <a:chExt cx="0" cy="0"/>
        </a:xfrm>
      </p:grpSpPr>
      <p:sp>
        <p:nvSpPr>
          <p:cNvPr id="38" name="Google Shape;38;p3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9" name="Google Shape;39;p3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0" name="Google Shape;4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298543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182C-F20D-5549-87E7-179F5B05D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DB5CC-9B64-E946-899B-FFC228E59F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BAD6E-EB62-3C47-8062-3177EA4FB2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8F8B537-A850-C241-BE77-3BC835690C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17EB76-438A-4841-8E9D-D377E9C5209A}"/>
              </a:ext>
            </a:extLst>
          </p:cNvPr>
          <p:cNvSpPr>
            <a:spLocks noGrp="1"/>
          </p:cNvSpPr>
          <p:nvPr>
            <p:ph type="sldNum" sz="quarter" idx="12"/>
          </p:nvPr>
        </p:nvSpPr>
        <p:spPr/>
        <p:txBody>
          <a:bodyPr/>
          <a:lstStyle/>
          <a:p>
            <a:fld id="{90E65078-78B1-BE49-A7A9-3D274A33845F}" type="slidenum">
              <a:rPr lang="en-US" smtClean="0"/>
              <a:t>‹#›</a:t>
            </a:fld>
            <a:endParaRPr lang="en-US" dirty="0"/>
          </a:p>
        </p:txBody>
      </p:sp>
    </p:spTree>
    <p:extLst>
      <p:ext uri="{BB962C8B-B14F-4D97-AF65-F5344CB8AC3E}">
        <p14:creationId xmlns:p14="http://schemas.microsoft.com/office/powerpoint/2010/main" val="3972752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755728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182071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90590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
        <p:cNvGrpSpPr/>
        <p:nvPr/>
      </p:nvGrpSpPr>
      <p:grpSpPr>
        <a:xfrm>
          <a:off x="0" y="0"/>
          <a:ext cx="0" cy="0"/>
          <a:chOff x="0" y="0"/>
          <a:chExt cx="0" cy="0"/>
        </a:xfrm>
      </p:grpSpPr>
      <p:sp>
        <p:nvSpPr>
          <p:cNvPr id="18" name="Google Shape;18;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4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 name="Google Shape;20;p4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459509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613976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5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7" name="Google Shape;27;p5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581610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5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 name="Google Shape;31;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78632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5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 name="Google Shape;34;p5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5" name="Google Shape;35;p5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5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7" name="Google Shape;37;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9189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5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0" name="Google Shape;40;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432049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5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3" name="Google Shape;43;p5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4" name="Google Shape;44;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009965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08745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889E-293A-A07E-27BE-4B8E821044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9021FA-07D1-B98D-DA51-0AEE897D95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A956C-060A-26E4-1D4B-0E1A96767263}"/>
              </a:ext>
            </a:extLst>
          </p:cNvPr>
          <p:cNvSpPr>
            <a:spLocks noGrp="1"/>
          </p:cNvSpPr>
          <p:nvPr>
            <p:ph type="dt" sz="half" idx="10"/>
          </p:nvPr>
        </p:nvSpPr>
        <p:spPr/>
        <p:txBody>
          <a:bodyPr/>
          <a:lstStyle/>
          <a:p>
            <a:fld id="{5F731A4B-EE39-4308-9D72-7F5594B70D9A}" type="datetimeFigureOut">
              <a:rPr lang="en-US" smtClean="0"/>
              <a:t>5/13/2025</a:t>
            </a:fld>
            <a:endParaRPr lang="en-US" dirty="0"/>
          </a:p>
        </p:txBody>
      </p:sp>
      <p:sp>
        <p:nvSpPr>
          <p:cNvPr id="5" name="Footer Placeholder 4">
            <a:extLst>
              <a:ext uri="{FF2B5EF4-FFF2-40B4-BE49-F238E27FC236}">
                <a16:creationId xmlns:a16="http://schemas.microsoft.com/office/drawing/2014/main" id="{A28D93F2-9DF5-2AFD-B6A9-FC84D71D49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D8367C-0E6B-5DEF-75D9-1A95EF687AF7}"/>
              </a:ext>
            </a:extLst>
          </p:cNvPr>
          <p:cNvSpPr>
            <a:spLocks noGrp="1"/>
          </p:cNvSpPr>
          <p:nvPr>
            <p:ph type="sldNum" sz="quarter" idx="12"/>
          </p:nvPr>
        </p:nvSpPr>
        <p:spPr/>
        <p:txBody>
          <a:bodyPr/>
          <a:lstStyle/>
          <a:p>
            <a:fld id="{24A4DD8D-015B-40D9-AF26-9CD2089B5FC8}" type="slidenum">
              <a:rPr lang="en-US" smtClean="0"/>
              <a:t>‹#›</a:t>
            </a:fld>
            <a:endParaRPr lang="en-US" dirty="0"/>
          </a:p>
        </p:txBody>
      </p:sp>
    </p:spTree>
    <p:extLst>
      <p:ext uri="{BB962C8B-B14F-4D97-AF65-F5344CB8AC3E}">
        <p14:creationId xmlns:p14="http://schemas.microsoft.com/office/powerpoint/2010/main" val="634827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189" lvl="0" indent="-342892" algn="l">
              <a:lnSpc>
                <a:spcPct val="115000"/>
              </a:lnSpc>
              <a:spcBef>
                <a:spcPts val="0"/>
              </a:spcBef>
              <a:spcAft>
                <a:spcPts val="0"/>
              </a:spcAft>
              <a:buSzPts val="1800"/>
              <a:buChar char="●"/>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7" name="Google Shape;1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11559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A19DF-9AAE-DC7E-2386-E63DA18146A6}"/>
              </a:ext>
            </a:extLst>
          </p:cNvPr>
          <p:cNvSpPr>
            <a:spLocks noGrp="1"/>
          </p:cNvSpPr>
          <p:nvPr>
            <p:ph type="dt" sz="half" idx="10"/>
          </p:nvPr>
        </p:nvSpPr>
        <p:spPr/>
        <p:txBody>
          <a:bodyPr/>
          <a:lstStyle/>
          <a:p>
            <a:fld id="{5F731A4B-EE39-4308-9D72-7F5594B70D9A}" type="datetimeFigureOut">
              <a:rPr lang="en-US" smtClean="0"/>
              <a:t>5/13/2025</a:t>
            </a:fld>
            <a:endParaRPr lang="en-US" dirty="0"/>
          </a:p>
        </p:txBody>
      </p:sp>
      <p:sp>
        <p:nvSpPr>
          <p:cNvPr id="3" name="Footer Placeholder 2">
            <a:extLst>
              <a:ext uri="{FF2B5EF4-FFF2-40B4-BE49-F238E27FC236}">
                <a16:creationId xmlns:a16="http://schemas.microsoft.com/office/drawing/2014/main" id="{2EC05913-1D70-6189-73C5-787201FBF30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D363F24-C086-FD1E-9807-35CC4487C1B6}"/>
              </a:ext>
            </a:extLst>
          </p:cNvPr>
          <p:cNvSpPr>
            <a:spLocks noGrp="1"/>
          </p:cNvSpPr>
          <p:nvPr>
            <p:ph type="sldNum" sz="quarter" idx="12"/>
          </p:nvPr>
        </p:nvSpPr>
        <p:spPr/>
        <p:txBody>
          <a:bodyPr/>
          <a:lstStyle/>
          <a:p>
            <a:fld id="{24A4DD8D-015B-40D9-AF26-9CD2089B5FC8}" type="slidenum">
              <a:rPr lang="en-US" smtClean="0"/>
              <a:t>‹#›</a:t>
            </a:fld>
            <a:endParaRPr lang="en-US" dirty="0"/>
          </a:p>
        </p:txBody>
      </p:sp>
    </p:spTree>
    <p:extLst>
      <p:ext uri="{BB962C8B-B14F-4D97-AF65-F5344CB8AC3E}">
        <p14:creationId xmlns:p14="http://schemas.microsoft.com/office/powerpoint/2010/main" val="4076913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EDF51-010F-489F-BC93-283CCABEAB92}" type="datetime1">
              <a:rPr lang="en-US" smtClean="0"/>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218E92-A2D6-4D6E-8A9C-578A3389396D}" type="slidenum">
              <a:rPr lang="en-US" smtClean="0"/>
              <a:pPr/>
              <a:t>‹#›</a:t>
            </a:fld>
            <a:endParaRPr lang="en-US" dirty="0"/>
          </a:p>
        </p:txBody>
      </p:sp>
      <p:cxnSp>
        <p:nvCxnSpPr>
          <p:cNvPr id="7" name="Straight Connector 6"/>
          <p:cNvCxnSpPr/>
          <p:nvPr userDrawn="1"/>
        </p:nvCxnSpPr>
        <p:spPr>
          <a:xfrm>
            <a:off x="219075" y="1143000"/>
            <a:ext cx="8705850"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70153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A0CA6D-AA0B-4FD2-B337-70A0EE9D5300}" type="datetime1">
              <a:rPr lang="en-US" smtClean="0"/>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218E92-A2D6-4D6E-8A9C-578A3389396D}" type="slidenum">
              <a:rPr lang="en-US" smtClean="0"/>
              <a:pPr/>
              <a:t>‹#›</a:t>
            </a:fld>
            <a:endParaRPr lang="en-US" dirty="0"/>
          </a:p>
        </p:txBody>
      </p:sp>
    </p:spTree>
    <p:extLst>
      <p:ext uri="{BB962C8B-B14F-4D97-AF65-F5344CB8AC3E}">
        <p14:creationId xmlns:p14="http://schemas.microsoft.com/office/powerpoint/2010/main" val="3557953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AE8FE5-1085-4802-8E0C-790CE5D2253D}" type="datetime1">
              <a:rPr lang="en-US" smtClean="0"/>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218E92-A2D6-4D6E-8A9C-578A3389396D}" type="slidenum">
              <a:rPr lang="en-US" smtClean="0"/>
              <a:pPr/>
              <a:t>‹#›</a:t>
            </a:fld>
            <a:endParaRPr lang="en-US" dirty="0"/>
          </a:p>
        </p:txBody>
      </p:sp>
    </p:spTree>
    <p:extLst>
      <p:ext uri="{BB962C8B-B14F-4D97-AF65-F5344CB8AC3E}">
        <p14:creationId xmlns:p14="http://schemas.microsoft.com/office/powerpoint/2010/main" val="459624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C94B02-44BE-49D4-98E8-241089A0C318}" type="datetime1">
              <a:rPr lang="en-US" smtClean="0"/>
              <a:t>5/13/2025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218E92-A2D6-4D6E-8A9C-578A3389396D}" type="slidenum">
              <a:rPr lang="en-US" smtClean="0"/>
              <a:pPr/>
              <a:t>‹#›</a:t>
            </a:fld>
            <a:endParaRPr lang="en-US" dirty="0"/>
          </a:p>
        </p:txBody>
      </p:sp>
    </p:spTree>
    <p:extLst>
      <p:ext uri="{BB962C8B-B14F-4D97-AF65-F5344CB8AC3E}">
        <p14:creationId xmlns:p14="http://schemas.microsoft.com/office/powerpoint/2010/main" val="213488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6.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63" r:id="rId1"/>
    <p:sldLayoutId id="2147483662" r:id="rId2"/>
    <p:sldLayoutId id="2147483651" r:id="rId3"/>
    <p:sldLayoutId id="2147483652" r:id="rId4"/>
    <p:sldLayoutId id="2147483653" r:id="rId5"/>
    <p:sldLayoutId id="2147483654" r:id="rId6"/>
    <p:sldLayoutId id="2147483664" r:id="rId7"/>
    <p:sldLayoutId id="2147483656" r:id="rId8"/>
    <p:sldLayoutId id="2147483657" r:id="rId9"/>
    <p:sldLayoutId id="214748369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CD8D91-95FB-214D-8C29-BA7825710A9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9B8E3-639E-404C-8EAD-6CC08B61C5D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FEAD9-66D2-1D4E-A30E-7BCEC362786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8303A253-EECF-AF43-8CF1-5DD20311A92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020B6CC-AE17-804E-8706-37622458B79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0E65078-78B1-BE49-A7A9-3D274A33845F}" type="slidenum">
              <a:rPr lang="en-US" smtClean="0"/>
              <a:t>‹#›</a:t>
            </a:fld>
            <a:endParaRPr lang="en-US" dirty="0"/>
          </a:p>
        </p:txBody>
      </p:sp>
    </p:spTree>
    <p:extLst>
      <p:ext uri="{BB962C8B-B14F-4D97-AF65-F5344CB8AC3E}">
        <p14:creationId xmlns:p14="http://schemas.microsoft.com/office/powerpoint/2010/main" val="3140502527"/>
      </p:ext>
    </p:extLst>
  </p:cSld>
  <p:clrMap bg1="lt1" tx1="dk1" bg2="lt2" tx2="dk2" accent1="accent1" accent2="accent2" accent3="accent3" accent4="accent4" accent5="accent5" accent6="accent6" hlink="hlink" folHlink="folHlink"/>
  <p:sldLayoutIdLst>
    <p:sldLayoutId id="2147483692" r:id="rId1"/>
    <p:sldLayoutId id="2147483667" r:id="rId2"/>
    <p:sldLayoutId id="2147483649" r:id="rId3"/>
    <p:sldLayoutId id="2147483665" r:id="rId4"/>
    <p:sldLayoutId id="2147483666"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83579263"/>
      </p:ext>
    </p:extLst>
  </p:cSld>
  <p:clrMap bg1="lt1" tx1="dk1" bg2="dk2" tx2="lt2" accent1="accent1" accent2="accent2" accent3="accent3" accent4="accent4" accent5="accent5" accent6="accent6" hlink="hlink" folHlink="folHlink"/>
  <p:sldLayoutIdLst>
    <p:sldLayoutId id="2147483669" r:id="rId1"/>
    <p:sldLayoutId id="2147483671" r:id="rId2"/>
    <p:sldLayoutId id="2147483672" r:id="rId3"/>
    <p:sldLayoutId id="2147483673" r:id="rId4"/>
    <p:sldLayoutId id="2147483674" r:id="rId5"/>
    <p:sldLayoutId id="2147483675" r:id="rId6"/>
    <p:sldLayoutId id="2147483676" r:id="rId7"/>
    <p:sldLayoutId id="214748367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205474082"/>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7286C7-6EC8-0FBB-CC3D-ED8D087452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48D347-2670-11DF-37ED-7110BADE9CD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2D73F-D397-6B52-BBBB-97ABA7301AF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5F731A4B-EE39-4308-9D72-7F5594B70D9A}" type="datetimeFigureOut">
              <a:rPr lang="en-US" smtClean="0"/>
              <a:t>5/13/2025</a:t>
            </a:fld>
            <a:endParaRPr lang="en-US" dirty="0"/>
          </a:p>
        </p:txBody>
      </p:sp>
      <p:sp>
        <p:nvSpPr>
          <p:cNvPr id="5" name="Footer Placeholder 4">
            <a:extLst>
              <a:ext uri="{FF2B5EF4-FFF2-40B4-BE49-F238E27FC236}">
                <a16:creationId xmlns:a16="http://schemas.microsoft.com/office/drawing/2014/main" id="{459F449F-46A3-80A3-3B18-ABFBFD781FA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E1774A7-ADA4-F316-26DB-1AB6C3B8459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24A4DD8D-015B-40D9-AF26-9CD2089B5FC8}" type="slidenum">
              <a:rPr lang="en-US" smtClean="0"/>
              <a:t>‹#›</a:t>
            </a:fld>
            <a:endParaRPr lang="en-US" dirty="0"/>
          </a:p>
        </p:txBody>
      </p:sp>
    </p:spTree>
    <p:extLst>
      <p:ext uri="{BB962C8B-B14F-4D97-AF65-F5344CB8AC3E}">
        <p14:creationId xmlns:p14="http://schemas.microsoft.com/office/powerpoint/2010/main" val="1711462454"/>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9FDA4A-14F7-4A95-A00F-C803A261EEF9}" type="datetime1">
              <a:rPr lang="en-US" smtClean="0"/>
              <a:t>5/13/2025</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218E92-A2D6-4D6E-8A9C-578A3389396D}" type="slidenum">
              <a:rPr lang="en-US" smtClean="0"/>
              <a:pPr/>
              <a:t>‹#›</a:t>
            </a:fld>
            <a:endParaRPr lang="en-US" dirty="0"/>
          </a:p>
        </p:txBody>
      </p:sp>
      <p:cxnSp>
        <p:nvCxnSpPr>
          <p:cNvPr id="7" name="Straight Connector 6"/>
          <p:cNvCxnSpPr/>
          <p:nvPr userDrawn="1"/>
        </p:nvCxnSpPr>
        <p:spPr>
          <a:xfrm>
            <a:off x="219075" y="1143000"/>
            <a:ext cx="8705850"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3716674"/>
      </p:ext>
    </p:extLst>
  </p:cSld>
  <p:clrMap bg1="lt1" tx1="dk1" bg2="lt2" tx2="dk2" accent1="accent1" accent2="accent2" accent3="accent3" accent4="accent4" accent5="accent5" accent6="accent6" hlink="hlink" folHlink="folHlink"/>
  <p:sldLayoutIdLst>
    <p:sldLayoutId id="2147483730" r:id="rId1"/>
    <p:sldLayoutId id="2147483732" r:id="rId2"/>
    <p:sldLayoutId id="2147483736" r:id="rId3"/>
    <p:sldLayoutId id="2147483734" r:id="rId4"/>
  </p:sldLayoutIdLst>
  <p:hf hdr="0" ftr="0" dt="0"/>
  <p:txStyles>
    <p:titleStyle>
      <a:lvl1pPr algn="ctr" defTabSz="685800" rtl="0" eaLnBrk="1" latinLnBrk="0" hangingPunct="1">
        <a:spcBef>
          <a:spcPct val="0"/>
        </a:spcBef>
        <a:buNone/>
        <a:defRPr sz="3300" kern="1200" baseline="0">
          <a:solidFill>
            <a:schemeClr val="tx2"/>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package" Target="../embeddings/Microsoft_Excel_Worksheet7.xlsx"/></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emf"/></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chart" Target="../charts/char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chart" Target="../charts/char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package" Target="../embeddings/Microsoft_Excel_Worksheet16.xlsx"/></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package" Target="../embeddings/Microsoft_Excel_Worksheet17.xlsx"/></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package" Target="../embeddings/Microsoft_Excel_Worksheet18.xlsx"/></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package" Target="../embeddings/Microsoft_Excel_Worksheet19.xlsx"/></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2" name="TextBox 1">
            <a:extLst>
              <a:ext uri="{FF2B5EF4-FFF2-40B4-BE49-F238E27FC236}">
                <a16:creationId xmlns:a16="http://schemas.microsoft.com/office/drawing/2014/main" id="{DFC7C292-8434-3041-AB8D-B74CAAB1D033}"/>
              </a:ext>
            </a:extLst>
          </p:cNvPr>
          <p:cNvSpPr txBox="1"/>
          <p:nvPr/>
        </p:nvSpPr>
        <p:spPr>
          <a:xfrm>
            <a:off x="2107002" y="159122"/>
            <a:ext cx="7712017" cy="646331"/>
          </a:xfrm>
          <a:prstGeom prst="rect">
            <a:avLst/>
          </a:prstGeom>
          <a:noFill/>
        </p:spPr>
        <p:txBody>
          <a:bodyPr wrap="square" rtlCol="0">
            <a:spAutoFit/>
          </a:bodyPr>
          <a:lstStyle/>
          <a:p>
            <a:pPr algn="ctr"/>
            <a:r>
              <a:rPr lang="en-US" sz="3600" b="1" dirty="0">
                <a:solidFill>
                  <a:schemeClr val="tx1"/>
                </a:solidFill>
              </a:rPr>
              <a:t>2025-2026 Budget Request  </a:t>
            </a:r>
          </a:p>
        </p:txBody>
      </p:sp>
      <p:sp>
        <p:nvSpPr>
          <p:cNvPr id="4" name="TextBox 3">
            <a:extLst>
              <a:ext uri="{FF2B5EF4-FFF2-40B4-BE49-F238E27FC236}">
                <a16:creationId xmlns:a16="http://schemas.microsoft.com/office/drawing/2014/main" id="{F7A59047-3A9D-6A02-0796-4EAA520E1E58}"/>
              </a:ext>
            </a:extLst>
          </p:cNvPr>
          <p:cNvSpPr txBox="1"/>
          <p:nvPr/>
        </p:nvSpPr>
        <p:spPr>
          <a:xfrm>
            <a:off x="5738161" y="805453"/>
            <a:ext cx="2726966" cy="584775"/>
          </a:xfrm>
          <a:prstGeom prst="rect">
            <a:avLst/>
          </a:prstGeom>
          <a:noFill/>
        </p:spPr>
        <p:txBody>
          <a:bodyPr wrap="square" lIns="91440" tIns="45720" rIns="91440" bIns="45720" rtlCol="0" anchor="t">
            <a:spAutoFit/>
          </a:bodyPr>
          <a:lstStyle/>
          <a:p>
            <a:r>
              <a:rPr lang="en-US" sz="3200" b="1" dirty="0"/>
              <a:t>May 13, 2025</a:t>
            </a:r>
          </a:p>
        </p:txBody>
      </p:sp>
    </p:spTree>
    <p:extLst>
      <p:ext uri="{BB962C8B-B14F-4D97-AF65-F5344CB8AC3E}">
        <p14:creationId xmlns:p14="http://schemas.microsoft.com/office/powerpoint/2010/main" val="3998015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E83E7F-9669-1974-553C-04797D46B437}"/>
              </a:ext>
            </a:extLst>
          </p:cNvPr>
          <p:cNvSpPr txBox="1"/>
          <p:nvPr/>
        </p:nvSpPr>
        <p:spPr>
          <a:xfrm>
            <a:off x="295835" y="362273"/>
            <a:ext cx="8453310" cy="4316503"/>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a:lnSpc>
                <a:spcPct val="107000"/>
              </a:lnSpc>
              <a:spcBef>
                <a:spcPts val="0"/>
              </a:spcBef>
              <a:spcAft>
                <a:spcPts val="800"/>
              </a:spcAft>
            </a:pPr>
            <a:r>
              <a:rPr lang="en-US" sz="1100" b="1" kern="100" dirty="0">
                <a:effectLst/>
                <a:ea typeface="Aptos" panose="020B0004020202020204" pitchFamily="34" charset="0"/>
                <a:cs typeface="Times New Roman" panose="02020603050405020304" pitchFamily="18" charset="0"/>
              </a:rPr>
              <a:t>Investment Priority 5 – Efficient Operations</a:t>
            </a:r>
            <a:endParaRPr lang="en-US" sz="11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ea typeface="Aptos" panose="020B0004020202020204" pitchFamily="34" charset="0"/>
                <a:cs typeface="Times New Roman" panose="02020603050405020304" pitchFamily="18" charset="0"/>
              </a:rPr>
              <a:t>This priority ensures our learning facilities, transportation services, and all operations of the school district are up to par.  These fund requests allow us to keep campuses clean, safe, and optimal for student learning.  </a:t>
            </a:r>
          </a:p>
          <a:p>
            <a:pPr marL="0" marR="0">
              <a:lnSpc>
                <a:spcPct val="107000"/>
              </a:lnSpc>
              <a:spcBef>
                <a:spcPts val="0"/>
              </a:spcBef>
              <a:spcAft>
                <a:spcPts val="800"/>
              </a:spcAft>
            </a:pPr>
            <a:endParaRPr lang="en-US" sz="1100" kern="100" dirty="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endParaRPr lang="en-US" sz="1100" kern="100" dirty="0">
              <a:effectLst/>
              <a:ea typeface="Aptos" panose="020B0004020202020204" pitchFamily="34" charset="0"/>
              <a:cs typeface="Arial" panose="020B0604020202020204" pitchFamily="34" charset="0"/>
            </a:endParaRPr>
          </a:p>
          <a:p>
            <a:pPr marL="0" marR="0">
              <a:lnSpc>
                <a:spcPct val="107000"/>
              </a:lnSpc>
              <a:spcBef>
                <a:spcPts val="0"/>
              </a:spcBef>
              <a:spcAft>
                <a:spcPts val="800"/>
              </a:spcAft>
            </a:pPr>
            <a:endParaRPr lang="en-US" sz="1100" kern="100" dirty="0">
              <a:ea typeface="Aptos" panose="020B0004020202020204" pitchFamily="34" charset="0"/>
              <a:cs typeface="Arial" panose="020B0604020202020204" pitchFamily="34" charset="0"/>
            </a:endParaRPr>
          </a:p>
          <a:p>
            <a:pPr marL="0" marR="0">
              <a:lnSpc>
                <a:spcPct val="107000"/>
              </a:lnSpc>
              <a:spcBef>
                <a:spcPts val="0"/>
              </a:spcBef>
              <a:spcAft>
                <a:spcPts val="800"/>
              </a:spcAft>
            </a:pPr>
            <a:endParaRPr lang="en-US" sz="1100" kern="100" dirty="0">
              <a:effectLst/>
              <a:ea typeface="Aptos" panose="020B0004020202020204" pitchFamily="34" charset="0"/>
              <a:cs typeface="Arial" panose="020B0604020202020204" pitchFamily="34" charset="0"/>
            </a:endParaRPr>
          </a:p>
          <a:p>
            <a:pPr marL="0" marR="0">
              <a:lnSpc>
                <a:spcPct val="107000"/>
              </a:lnSpc>
              <a:spcBef>
                <a:spcPts val="0"/>
              </a:spcBef>
              <a:spcAft>
                <a:spcPts val="800"/>
              </a:spcAft>
            </a:pPr>
            <a:endParaRPr lang="en-US" sz="1100" kern="100" dirty="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100" kern="100" dirty="0">
                <a:effectLst/>
                <a:ea typeface="Aptos" panose="020B0004020202020204" pitchFamily="34" charset="0"/>
                <a:cs typeface="Arial" panose="020B0604020202020204" pitchFamily="34" charset="0"/>
              </a:rPr>
              <a:t>I am confident that by investing our funds on what is most important and what research shows to yield the highest impact; we will achieve success for every one of our learners.  An investment in our students is an investment in the future of our community.</a:t>
            </a:r>
            <a:endParaRPr lang="en-US" sz="11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ea typeface="Aptos" panose="020B0004020202020204" pitchFamily="34" charset="0"/>
                <a:cs typeface="Arial" panose="020B0604020202020204" pitchFamily="34" charset="0"/>
              </a:rPr>
              <a:t>Sincerely,</a:t>
            </a:r>
            <a:endParaRPr lang="en-US" sz="11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ea typeface="Aptos" panose="020B0004020202020204" pitchFamily="34" charset="0"/>
                <a:cs typeface="Arial" panose="020B0604020202020204" pitchFamily="34" charset="0"/>
              </a:rPr>
              <a:t> </a:t>
            </a:r>
            <a:endParaRPr lang="en-US" sz="11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ea typeface="Aptos" panose="020B0004020202020204" pitchFamily="34" charset="0"/>
                <a:cs typeface="Arial" panose="020B0604020202020204" pitchFamily="34" charset="0"/>
              </a:rPr>
              <a:t>Tricia McManus</a:t>
            </a:r>
            <a:endParaRPr lang="en-US" sz="11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Child with backpack entering school bus on a sunny morning">
            <a:extLst>
              <a:ext uri="{FF2B5EF4-FFF2-40B4-BE49-F238E27FC236}">
                <a16:creationId xmlns:a16="http://schemas.microsoft.com/office/drawing/2014/main" id="{2B493055-C4B7-F748-2EE7-4E7FE5F1911C}"/>
              </a:ext>
            </a:extLst>
          </p:cNvPr>
          <p:cNvPicPr>
            <a:picLocks noChangeAspect="1"/>
          </p:cNvPicPr>
          <p:nvPr/>
        </p:nvPicPr>
        <p:blipFill>
          <a:blip r:embed="rId2"/>
          <a:stretch>
            <a:fillRect/>
          </a:stretch>
        </p:blipFill>
        <p:spPr>
          <a:xfrm>
            <a:off x="3372655" y="1349453"/>
            <a:ext cx="2398689" cy="1601253"/>
          </a:xfrm>
          <a:prstGeom prst="rect">
            <a:avLst/>
          </a:prstGeom>
        </p:spPr>
      </p:pic>
      <p:sp>
        <p:nvSpPr>
          <p:cNvPr id="7" name="TextBox 6">
            <a:extLst>
              <a:ext uri="{FF2B5EF4-FFF2-40B4-BE49-F238E27FC236}">
                <a16:creationId xmlns:a16="http://schemas.microsoft.com/office/drawing/2014/main" id="{D74E6702-5B4F-01AF-4D74-C6D376A36C75}"/>
              </a:ext>
            </a:extLst>
          </p:cNvPr>
          <p:cNvSpPr txBox="1"/>
          <p:nvPr/>
        </p:nvSpPr>
        <p:spPr>
          <a:xfrm>
            <a:off x="8699228" y="4678776"/>
            <a:ext cx="29787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7</a:t>
            </a:r>
          </a:p>
        </p:txBody>
      </p:sp>
      <p:pic>
        <p:nvPicPr>
          <p:cNvPr id="8" name="Picture 7" descr="A group of white dots in the sky&#10;&#10;Description automatically generated">
            <a:extLst>
              <a:ext uri="{FF2B5EF4-FFF2-40B4-BE49-F238E27FC236}">
                <a16:creationId xmlns:a16="http://schemas.microsoft.com/office/drawing/2014/main" id="{11355319-7419-270E-42A7-3E79D952CFCE}"/>
              </a:ext>
            </a:extLst>
          </p:cNvPr>
          <p:cNvPicPr>
            <a:picLocks noChangeAspect="1"/>
          </p:cNvPicPr>
          <p:nvPr/>
        </p:nvPicPr>
        <p:blipFill>
          <a:blip r:embed="rId3"/>
          <a:stretch>
            <a:fillRect/>
          </a:stretch>
        </p:blipFill>
        <p:spPr>
          <a:xfrm>
            <a:off x="228432" y="3673447"/>
            <a:ext cx="1648185" cy="479185"/>
          </a:xfrm>
          <a:prstGeom prst="rect">
            <a:avLst/>
          </a:prstGeom>
        </p:spPr>
      </p:pic>
      <p:pic>
        <p:nvPicPr>
          <p:cNvPr id="9" name="Picture 8">
            <a:extLst>
              <a:ext uri="{FF2B5EF4-FFF2-40B4-BE49-F238E27FC236}">
                <a16:creationId xmlns:a16="http://schemas.microsoft.com/office/drawing/2014/main" id="{39E7C2E2-C571-E132-A176-A0B02D529FAC}"/>
              </a:ext>
            </a:extLst>
          </p:cNvPr>
          <p:cNvPicPr>
            <a:picLocks noChangeAspect="1"/>
          </p:cNvPicPr>
          <p:nvPr/>
        </p:nvPicPr>
        <p:blipFill>
          <a:blip r:embed="rId4"/>
          <a:stretch>
            <a:fillRect/>
          </a:stretch>
        </p:blipFill>
        <p:spPr>
          <a:xfrm>
            <a:off x="533400" y="1335661"/>
            <a:ext cx="2474673" cy="1628838"/>
          </a:xfrm>
          <a:prstGeom prst="rect">
            <a:avLst/>
          </a:prstGeom>
        </p:spPr>
      </p:pic>
      <p:pic>
        <p:nvPicPr>
          <p:cNvPr id="10" name="Picture 9">
            <a:extLst>
              <a:ext uri="{FF2B5EF4-FFF2-40B4-BE49-F238E27FC236}">
                <a16:creationId xmlns:a16="http://schemas.microsoft.com/office/drawing/2014/main" id="{AFFA3169-E75A-B500-5025-63E86AB5B630}"/>
              </a:ext>
            </a:extLst>
          </p:cNvPr>
          <p:cNvPicPr>
            <a:picLocks noChangeAspect="1"/>
          </p:cNvPicPr>
          <p:nvPr/>
        </p:nvPicPr>
        <p:blipFill>
          <a:blip r:embed="rId5"/>
          <a:stretch>
            <a:fillRect/>
          </a:stretch>
        </p:blipFill>
        <p:spPr>
          <a:xfrm>
            <a:off x="6073802" y="1370226"/>
            <a:ext cx="2107307" cy="1580480"/>
          </a:xfrm>
          <a:prstGeom prst="rect">
            <a:avLst/>
          </a:prstGeom>
        </p:spPr>
      </p:pic>
    </p:spTree>
    <p:extLst>
      <p:ext uri="{BB962C8B-B14F-4D97-AF65-F5344CB8AC3E}">
        <p14:creationId xmlns:p14="http://schemas.microsoft.com/office/powerpoint/2010/main" val="624824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BDD74AD2-257A-314B-91CF-4894DD3020FD}"/>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31A66C-928D-80C9-773D-6B8F32CD7EB3}"/>
              </a:ext>
            </a:extLst>
          </p:cNvPr>
          <p:cNvSpPr txBox="1"/>
          <p:nvPr/>
        </p:nvSpPr>
        <p:spPr>
          <a:xfrm>
            <a:off x="524437" y="1884795"/>
            <a:ext cx="824976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Arial"/>
                <a:cs typeface="Arial"/>
                <a:sym typeface="Arial"/>
              </a:rPr>
              <a:t>Student Data</a:t>
            </a:r>
          </a:p>
        </p:txBody>
      </p:sp>
    </p:spTree>
    <p:extLst>
      <p:ext uri="{BB962C8B-B14F-4D97-AF65-F5344CB8AC3E}">
        <p14:creationId xmlns:p14="http://schemas.microsoft.com/office/powerpoint/2010/main" val="736849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E876C4-3285-A6C9-9341-FFEBEA34786F}"/>
              </a:ext>
            </a:extLst>
          </p:cNvPr>
          <p:cNvSpPr txBox="1"/>
          <p:nvPr/>
        </p:nvSpPr>
        <p:spPr>
          <a:xfrm>
            <a:off x="2376055" y="132091"/>
            <a:ext cx="4572000" cy="523220"/>
          </a:xfrm>
          <a:prstGeom prst="rect">
            <a:avLst/>
          </a:prstGeom>
          <a:noFill/>
        </p:spPr>
        <p:txBody>
          <a:bodyPr wrap="square">
            <a:spAutoFit/>
          </a:bodyPr>
          <a:lstStyle/>
          <a:p>
            <a:pPr algn="ctr"/>
            <a:r>
              <a:rPr lang="en-US" sz="2800" b="1" dirty="0">
                <a:solidFill>
                  <a:schemeClr val="tx1"/>
                </a:solidFill>
              </a:rPr>
              <a:t>Student Enrollment</a:t>
            </a:r>
          </a:p>
        </p:txBody>
      </p:sp>
      <p:sp>
        <p:nvSpPr>
          <p:cNvPr id="6" name="TextBox 5">
            <a:extLst>
              <a:ext uri="{FF2B5EF4-FFF2-40B4-BE49-F238E27FC236}">
                <a16:creationId xmlns:a16="http://schemas.microsoft.com/office/drawing/2014/main" id="{15622BC5-2FF2-6691-7864-B3088F5E3A54}"/>
              </a:ext>
            </a:extLst>
          </p:cNvPr>
          <p:cNvSpPr txBox="1"/>
          <p:nvPr/>
        </p:nvSpPr>
        <p:spPr>
          <a:xfrm>
            <a:off x="138546" y="4672855"/>
            <a:ext cx="8721436" cy="338554"/>
          </a:xfrm>
          <a:prstGeom prst="rect">
            <a:avLst/>
          </a:prstGeom>
          <a:noFill/>
        </p:spPr>
        <p:txBody>
          <a:bodyPr wrap="square">
            <a:spAutoFit/>
          </a:bodyPr>
          <a:lstStyle/>
          <a:p>
            <a:r>
              <a:rPr lang="en-US" sz="800" i="1" dirty="0"/>
              <a:t>Note:  Enrollment figures provided by the NC Department of Public Instruction, Second Month of School for 2024-2025. Figures do not include Pre-K Students.  The Pre-K program is funded under a separate state program.  Currently the District uses local funds to cover any Pre-K operating expenses above the State provided funds. </a:t>
            </a:r>
          </a:p>
        </p:txBody>
      </p:sp>
      <p:sp>
        <p:nvSpPr>
          <p:cNvPr id="8" name="TextBox 7">
            <a:extLst>
              <a:ext uri="{FF2B5EF4-FFF2-40B4-BE49-F238E27FC236}">
                <a16:creationId xmlns:a16="http://schemas.microsoft.com/office/drawing/2014/main" id="{EE38D52B-D27F-A2DB-4CAD-0EE2FD2B8D3A}"/>
              </a:ext>
            </a:extLst>
          </p:cNvPr>
          <p:cNvSpPr txBox="1"/>
          <p:nvPr/>
        </p:nvSpPr>
        <p:spPr>
          <a:xfrm>
            <a:off x="8742218" y="4726716"/>
            <a:ext cx="23552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8</a:t>
            </a:r>
          </a:p>
        </p:txBody>
      </p:sp>
      <p:graphicFrame>
        <p:nvGraphicFramePr>
          <p:cNvPr id="3" name="Chart 2">
            <a:extLst>
              <a:ext uri="{FF2B5EF4-FFF2-40B4-BE49-F238E27FC236}">
                <a16:creationId xmlns:a16="http://schemas.microsoft.com/office/drawing/2014/main" id="{434444AA-EDA3-436D-A758-2DFE55963BF1}"/>
              </a:ext>
            </a:extLst>
          </p:cNvPr>
          <p:cNvGraphicFramePr>
            <a:graphicFrameLocks/>
          </p:cNvGraphicFramePr>
          <p:nvPr>
            <p:extLst>
              <p:ext uri="{D42A27DB-BD31-4B8C-83A1-F6EECF244321}">
                <p14:modId xmlns:p14="http://schemas.microsoft.com/office/powerpoint/2010/main" val="3008957034"/>
              </p:ext>
            </p:extLst>
          </p:nvPr>
        </p:nvGraphicFramePr>
        <p:xfrm>
          <a:off x="1364673" y="727363"/>
          <a:ext cx="6428509" cy="38739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9742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6312AC-7DA0-CA80-EBC1-31FBD170B8F9}"/>
              </a:ext>
            </a:extLst>
          </p:cNvPr>
          <p:cNvSpPr txBox="1"/>
          <p:nvPr/>
        </p:nvSpPr>
        <p:spPr>
          <a:xfrm>
            <a:off x="2189018" y="96095"/>
            <a:ext cx="4572000" cy="523220"/>
          </a:xfrm>
          <a:prstGeom prst="rect">
            <a:avLst/>
          </a:prstGeom>
          <a:noFill/>
        </p:spPr>
        <p:txBody>
          <a:bodyPr wrap="square">
            <a:spAutoFit/>
          </a:bodyPr>
          <a:lstStyle/>
          <a:p>
            <a:pPr algn="ctr"/>
            <a:r>
              <a:rPr lang="en-US" sz="2800" b="1" dirty="0">
                <a:solidFill>
                  <a:schemeClr val="tx1"/>
                </a:solidFill>
              </a:rPr>
              <a:t>Student Population</a:t>
            </a:r>
          </a:p>
        </p:txBody>
      </p:sp>
      <p:sp>
        <p:nvSpPr>
          <p:cNvPr id="6" name="TextBox 5">
            <a:extLst>
              <a:ext uri="{FF2B5EF4-FFF2-40B4-BE49-F238E27FC236}">
                <a16:creationId xmlns:a16="http://schemas.microsoft.com/office/drawing/2014/main" id="{7129A317-5EBF-A207-F116-CCD2CA26BCF2}"/>
              </a:ext>
            </a:extLst>
          </p:cNvPr>
          <p:cNvSpPr txBox="1"/>
          <p:nvPr/>
        </p:nvSpPr>
        <p:spPr>
          <a:xfrm>
            <a:off x="284786" y="4596174"/>
            <a:ext cx="694805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2024-2025 WS/FCS Student Population </a:t>
            </a:r>
            <a:r>
              <a:rPr kumimoji="0" lang="en-US" sz="600" b="1" i="0" u="none" strike="noStrike" kern="0" cap="none" spc="0" normalizeH="0" baseline="0" noProof="0" dirty="0">
                <a:ln>
                  <a:noFill/>
                </a:ln>
                <a:solidFill>
                  <a:srgbClr val="000000"/>
                </a:solidFill>
                <a:effectLst/>
                <a:uLnTx/>
                <a:uFillTx/>
                <a:latin typeface="Arial"/>
                <a:cs typeface="Arial"/>
                <a:sym typeface="Arial"/>
              </a:rPr>
              <a:t>(Count as of December 2024)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American Indian 66.  Asian 1,337.  Hispanic 15,532.  Black 14,448.  White 15,913.  Pacific Island 66.  Two or More Races 2,869.  Total 50,231.</a:t>
            </a:r>
          </a:p>
        </p:txBody>
      </p:sp>
      <p:sp>
        <p:nvSpPr>
          <p:cNvPr id="8" name="TextBox 7">
            <a:extLst>
              <a:ext uri="{FF2B5EF4-FFF2-40B4-BE49-F238E27FC236}">
                <a16:creationId xmlns:a16="http://schemas.microsoft.com/office/drawing/2014/main" id="{74FA71B9-AD2D-2382-CF44-8D626A0C6309}"/>
              </a:ext>
            </a:extLst>
          </p:cNvPr>
          <p:cNvSpPr txBox="1"/>
          <p:nvPr/>
        </p:nvSpPr>
        <p:spPr>
          <a:xfrm>
            <a:off x="8651396" y="4650035"/>
            <a:ext cx="207818"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9</a:t>
            </a:r>
          </a:p>
        </p:txBody>
      </p:sp>
      <p:graphicFrame>
        <p:nvGraphicFramePr>
          <p:cNvPr id="3" name="Chart 2">
            <a:extLst>
              <a:ext uri="{FF2B5EF4-FFF2-40B4-BE49-F238E27FC236}">
                <a16:creationId xmlns:a16="http://schemas.microsoft.com/office/drawing/2014/main" id="{6C558FD7-BDC9-3C77-C49C-AACE3076639F}"/>
              </a:ext>
            </a:extLst>
          </p:cNvPr>
          <p:cNvGraphicFramePr>
            <a:graphicFrameLocks/>
          </p:cNvGraphicFramePr>
          <p:nvPr>
            <p:extLst>
              <p:ext uri="{D42A27DB-BD31-4B8C-83A1-F6EECF244321}">
                <p14:modId xmlns:p14="http://schemas.microsoft.com/office/powerpoint/2010/main" val="3156193797"/>
              </p:ext>
            </p:extLst>
          </p:nvPr>
        </p:nvGraphicFramePr>
        <p:xfrm>
          <a:off x="1381600" y="597579"/>
          <a:ext cx="6380799" cy="39985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5561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B9604D-0A03-2C91-D1F0-3B1D6E404BE6}"/>
              </a:ext>
            </a:extLst>
          </p:cNvPr>
          <p:cNvSpPr txBox="1"/>
          <p:nvPr/>
        </p:nvSpPr>
        <p:spPr>
          <a:xfrm>
            <a:off x="1600199" y="202398"/>
            <a:ext cx="6375581" cy="954107"/>
          </a:xfrm>
          <a:prstGeom prst="rect">
            <a:avLst/>
          </a:prstGeom>
          <a:noFill/>
        </p:spPr>
        <p:txBody>
          <a:bodyPr wrap="square">
            <a:spAutoFit/>
          </a:bodyPr>
          <a:lstStyle/>
          <a:p>
            <a:r>
              <a:rPr kumimoji="0" lang="en-US" sz="28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Students Being Served Through</a:t>
            </a:r>
            <a:br>
              <a:rPr kumimoji="0" lang="en-US" sz="28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br>
            <a:r>
              <a:rPr kumimoji="0" lang="en-US" sz="2800" b="1" i="0" u="none" strike="noStrike" kern="1200" cap="none" spc="0" normalizeH="0" baseline="0" noProof="0" dirty="0">
                <a:ln>
                  <a:noFill/>
                </a:ln>
                <a:solidFill>
                  <a:schemeClr val="tx1"/>
                </a:solidFill>
                <a:effectLst/>
                <a:uLnTx/>
                <a:uFillTx/>
                <a:latin typeface="+mj-lt"/>
                <a:ea typeface="+mj-ea"/>
                <a:cs typeface="Calibri" panose="020F0502020204030204" pitchFamily="34" charset="0"/>
              </a:rPr>
              <a:t>Exceptional Education Services</a:t>
            </a:r>
            <a:endParaRPr lang="en-US" sz="2800" dirty="0">
              <a:solidFill>
                <a:schemeClr val="tx1"/>
              </a:solidFill>
              <a:latin typeface="+mj-lt"/>
            </a:endParaRPr>
          </a:p>
        </p:txBody>
      </p:sp>
      <p:sp>
        <p:nvSpPr>
          <p:cNvPr id="6" name="TextBox 5">
            <a:extLst>
              <a:ext uri="{FF2B5EF4-FFF2-40B4-BE49-F238E27FC236}">
                <a16:creationId xmlns:a16="http://schemas.microsoft.com/office/drawing/2014/main" id="{EA06C320-DCB1-0BCF-4CD1-3391E6DDECF5}"/>
              </a:ext>
            </a:extLst>
          </p:cNvPr>
          <p:cNvSpPr txBox="1"/>
          <p:nvPr/>
        </p:nvSpPr>
        <p:spPr>
          <a:xfrm>
            <a:off x="353291" y="4640924"/>
            <a:ext cx="45720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1" u="none" strike="noStrike" kern="0" cap="none" spc="0" normalizeH="0" baseline="0" noProof="0" dirty="0">
                <a:ln>
                  <a:noFill/>
                </a:ln>
                <a:solidFill>
                  <a:srgbClr val="000000"/>
                </a:solidFill>
                <a:effectLst/>
                <a:uLnTx/>
                <a:uFillTx/>
                <a:latin typeface="Arial"/>
                <a:cs typeface="Arial"/>
                <a:sym typeface="Arial"/>
              </a:rPr>
              <a:t>Note: 2024-25 number is as of December 2024.</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2A3B3F3F-3E8C-FD82-8F3F-FFFBAA6BF3BA}"/>
              </a:ext>
            </a:extLst>
          </p:cNvPr>
          <p:cNvSpPr txBox="1"/>
          <p:nvPr/>
        </p:nvSpPr>
        <p:spPr>
          <a:xfrm>
            <a:off x="8735291" y="4748646"/>
            <a:ext cx="31172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10</a:t>
            </a:r>
          </a:p>
        </p:txBody>
      </p:sp>
      <p:graphicFrame>
        <p:nvGraphicFramePr>
          <p:cNvPr id="3" name="Chart 2">
            <a:extLst>
              <a:ext uri="{FF2B5EF4-FFF2-40B4-BE49-F238E27FC236}">
                <a16:creationId xmlns:a16="http://schemas.microsoft.com/office/drawing/2014/main" id="{35A96B44-6D1D-45AC-A647-933D2527B570}"/>
              </a:ext>
            </a:extLst>
          </p:cNvPr>
          <p:cNvGraphicFramePr>
            <a:graphicFrameLocks/>
          </p:cNvGraphicFramePr>
          <p:nvPr>
            <p:extLst>
              <p:ext uri="{D42A27DB-BD31-4B8C-83A1-F6EECF244321}">
                <p14:modId xmlns:p14="http://schemas.microsoft.com/office/powerpoint/2010/main" val="3970277880"/>
              </p:ext>
            </p:extLst>
          </p:nvPr>
        </p:nvGraphicFramePr>
        <p:xfrm>
          <a:off x="706583" y="1156504"/>
          <a:ext cx="7058890" cy="33046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9301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5B6522-B5D2-94D2-3958-F145720EC4F1}"/>
              </a:ext>
            </a:extLst>
          </p:cNvPr>
          <p:cNvSpPr txBox="1"/>
          <p:nvPr/>
        </p:nvSpPr>
        <p:spPr>
          <a:xfrm>
            <a:off x="887989" y="276632"/>
            <a:ext cx="7500938" cy="954107"/>
          </a:xfrm>
          <a:prstGeom prst="rect">
            <a:avLst/>
          </a:prstGeom>
          <a:noFill/>
        </p:spPr>
        <p:txBody>
          <a:bodyPr wrap="square">
            <a:spAutoFit/>
          </a:bodyPr>
          <a:lstStyle/>
          <a:p>
            <a:pPr algn="ctr"/>
            <a:r>
              <a:rPr lang="en-US" sz="2800" b="1" dirty="0">
                <a:solidFill>
                  <a:schemeClr val="tx1"/>
                </a:solidFill>
              </a:rPr>
              <a:t>Students Being Served Through </a:t>
            </a:r>
          </a:p>
          <a:p>
            <a:pPr algn="ctr"/>
            <a:r>
              <a:rPr lang="en-US" sz="2800" b="1" dirty="0">
                <a:solidFill>
                  <a:schemeClr val="tx1"/>
                </a:solidFill>
              </a:rPr>
              <a:t>Multilingual Learner Services</a:t>
            </a:r>
          </a:p>
        </p:txBody>
      </p:sp>
      <p:sp>
        <p:nvSpPr>
          <p:cNvPr id="6" name="TextBox 5">
            <a:extLst>
              <a:ext uri="{FF2B5EF4-FFF2-40B4-BE49-F238E27FC236}">
                <a16:creationId xmlns:a16="http://schemas.microsoft.com/office/drawing/2014/main" id="{7F98E47F-362F-645C-69A0-6672B1AABA65}"/>
              </a:ext>
            </a:extLst>
          </p:cNvPr>
          <p:cNvSpPr txBox="1"/>
          <p:nvPr/>
        </p:nvSpPr>
        <p:spPr>
          <a:xfrm>
            <a:off x="8631382" y="4813797"/>
            <a:ext cx="33250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11</a:t>
            </a:r>
          </a:p>
        </p:txBody>
      </p:sp>
      <p:graphicFrame>
        <p:nvGraphicFramePr>
          <p:cNvPr id="3" name="Chart 2">
            <a:extLst>
              <a:ext uri="{FF2B5EF4-FFF2-40B4-BE49-F238E27FC236}">
                <a16:creationId xmlns:a16="http://schemas.microsoft.com/office/drawing/2014/main" id="{50917DF3-22A7-40E4-BA1C-CCFB11F850C5}"/>
              </a:ext>
            </a:extLst>
          </p:cNvPr>
          <p:cNvGraphicFramePr>
            <a:graphicFrameLocks/>
          </p:cNvGraphicFramePr>
          <p:nvPr>
            <p:extLst>
              <p:ext uri="{D42A27DB-BD31-4B8C-83A1-F6EECF244321}">
                <p14:modId xmlns:p14="http://schemas.microsoft.com/office/powerpoint/2010/main" val="1129471333"/>
              </p:ext>
            </p:extLst>
          </p:nvPr>
        </p:nvGraphicFramePr>
        <p:xfrm>
          <a:off x="348052" y="1230739"/>
          <a:ext cx="7782878" cy="34351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5882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8E1B0A-2F84-8948-9588-113E74511D86}"/>
              </a:ext>
            </a:extLst>
          </p:cNvPr>
          <p:cNvSpPr txBox="1"/>
          <p:nvPr/>
        </p:nvSpPr>
        <p:spPr>
          <a:xfrm>
            <a:off x="595745" y="346250"/>
            <a:ext cx="795250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tx1"/>
                </a:solidFill>
                <a:effectLst/>
                <a:uLnTx/>
                <a:uFillTx/>
                <a:latin typeface="Arial"/>
                <a:cs typeface="Arial"/>
                <a:sym typeface="Arial"/>
              </a:rPr>
              <a:t>Economically Disadvantaged Percentages</a:t>
            </a:r>
          </a:p>
        </p:txBody>
      </p:sp>
      <p:sp>
        <p:nvSpPr>
          <p:cNvPr id="8" name="TextBox 7">
            <a:extLst>
              <a:ext uri="{FF2B5EF4-FFF2-40B4-BE49-F238E27FC236}">
                <a16:creationId xmlns:a16="http://schemas.microsoft.com/office/drawing/2014/main" id="{620BCC83-22A4-ED02-9762-71B1E56DCA7A}"/>
              </a:ext>
            </a:extLst>
          </p:cNvPr>
          <p:cNvSpPr txBox="1"/>
          <p:nvPr/>
        </p:nvSpPr>
        <p:spPr>
          <a:xfrm>
            <a:off x="337402" y="4665927"/>
            <a:ext cx="816032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1" u="none" strike="noStrike" kern="0" cap="none" spc="0" normalizeH="0" baseline="0" noProof="0" dirty="0">
                <a:ln>
                  <a:noFill/>
                </a:ln>
                <a:solidFill>
                  <a:srgbClr val="000000"/>
                </a:solidFill>
                <a:effectLst/>
                <a:uLnTx/>
                <a:uFillTx/>
                <a:latin typeface="Arial"/>
                <a:cs typeface="Arial"/>
                <a:sym typeface="Arial"/>
              </a:rPr>
              <a:t>Note:  Percentages are defined by students deemed eligible for national school free/reduced lunch program. The 2024-25 percentage is as of March 31</a:t>
            </a:r>
            <a:r>
              <a:rPr kumimoji="0" lang="en-US" sz="800" b="1" i="1" u="none" strike="noStrike" kern="0" cap="none" spc="0" normalizeH="0" baseline="30000" noProof="0" dirty="0">
                <a:ln>
                  <a:noFill/>
                </a:ln>
                <a:solidFill>
                  <a:srgbClr val="000000"/>
                </a:solidFill>
                <a:effectLst/>
                <a:uLnTx/>
                <a:uFillTx/>
                <a:latin typeface="Arial"/>
                <a:cs typeface="Arial"/>
                <a:sym typeface="Arial"/>
              </a:rPr>
              <a:t>st</a:t>
            </a:r>
            <a:r>
              <a:rPr kumimoji="0" lang="en-US" sz="800" b="1" i="1" u="none" strike="noStrike" kern="0" cap="none" spc="0" normalizeH="0" baseline="0" noProof="0" dirty="0">
                <a:ln>
                  <a:noFill/>
                </a:ln>
                <a:solidFill>
                  <a:srgbClr val="000000"/>
                </a:solidFill>
                <a:effectLst/>
                <a:uLnTx/>
                <a:uFillTx/>
                <a:latin typeface="Arial"/>
                <a:cs typeface="Arial"/>
                <a:sym typeface="Arial"/>
              </a:rPr>
              <a:t> and does not include Pre-K Students.</a:t>
            </a:r>
          </a:p>
        </p:txBody>
      </p:sp>
      <p:sp>
        <p:nvSpPr>
          <p:cNvPr id="10" name="TextBox 9">
            <a:extLst>
              <a:ext uri="{FF2B5EF4-FFF2-40B4-BE49-F238E27FC236}">
                <a16:creationId xmlns:a16="http://schemas.microsoft.com/office/drawing/2014/main" id="{E410B57B-B46B-D6DA-A566-A5BAD629C3B6}"/>
              </a:ext>
            </a:extLst>
          </p:cNvPr>
          <p:cNvSpPr txBox="1"/>
          <p:nvPr/>
        </p:nvSpPr>
        <p:spPr>
          <a:xfrm>
            <a:off x="8756073" y="4719788"/>
            <a:ext cx="31865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12</a:t>
            </a:r>
          </a:p>
        </p:txBody>
      </p:sp>
      <p:graphicFrame>
        <p:nvGraphicFramePr>
          <p:cNvPr id="5" name="Chart 4">
            <a:extLst>
              <a:ext uri="{FF2B5EF4-FFF2-40B4-BE49-F238E27FC236}">
                <a16:creationId xmlns:a16="http://schemas.microsoft.com/office/drawing/2014/main" id="{1B598584-DC3D-44A2-A961-57D24FDC9856}"/>
              </a:ext>
            </a:extLst>
          </p:cNvPr>
          <p:cNvGraphicFramePr>
            <a:graphicFrameLocks/>
          </p:cNvGraphicFramePr>
          <p:nvPr>
            <p:extLst>
              <p:ext uri="{D42A27DB-BD31-4B8C-83A1-F6EECF244321}">
                <p14:modId xmlns:p14="http://schemas.microsoft.com/office/powerpoint/2010/main" val="3860927444"/>
              </p:ext>
            </p:extLst>
          </p:nvPr>
        </p:nvGraphicFramePr>
        <p:xfrm>
          <a:off x="437677" y="790930"/>
          <a:ext cx="7495082" cy="38749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2156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85D3A78-65A5-3949-E483-88013FEDE488}"/>
              </a:ext>
            </a:extLst>
          </p:cNvPr>
          <p:cNvGraphicFramePr>
            <a:graphicFrameLocks noGrp="1"/>
          </p:cNvGraphicFramePr>
          <p:nvPr>
            <p:extLst>
              <p:ext uri="{D42A27DB-BD31-4B8C-83A1-F6EECF244321}">
                <p14:modId xmlns:p14="http://schemas.microsoft.com/office/powerpoint/2010/main" val="3762909588"/>
              </p:ext>
            </p:extLst>
          </p:nvPr>
        </p:nvGraphicFramePr>
        <p:xfrm>
          <a:off x="386675" y="437744"/>
          <a:ext cx="8562455" cy="4338543"/>
        </p:xfrm>
        <a:graphic>
          <a:graphicData uri="http://schemas.openxmlformats.org/drawingml/2006/table">
            <a:tbl>
              <a:tblPr/>
              <a:tblGrid>
                <a:gridCol w="2720270">
                  <a:extLst>
                    <a:ext uri="{9D8B030D-6E8A-4147-A177-3AD203B41FA5}">
                      <a16:colId xmlns:a16="http://schemas.microsoft.com/office/drawing/2014/main" val="3901290898"/>
                    </a:ext>
                  </a:extLst>
                </a:gridCol>
                <a:gridCol w="1168437">
                  <a:extLst>
                    <a:ext uri="{9D8B030D-6E8A-4147-A177-3AD203B41FA5}">
                      <a16:colId xmlns:a16="http://schemas.microsoft.com/office/drawing/2014/main" val="3523706297"/>
                    </a:ext>
                  </a:extLst>
                </a:gridCol>
                <a:gridCol w="1168437">
                  <a:extLst>
                    <a:ext uri="{9D8B030D-6E8A-4147-A177-3AD203B41FA5}">
                      <a16:colId xmlns:a16="http://schemas.microsoft.com/office/drawing/2014/main" val="770224517"/>
                    </a:ext>
                  </a:extLst>
                </a:gridCol>
                <a:gridCol w="1168437">
                  <a:extLst>
                    <a:ext uri="{9D8B030D-6E8A-4147-A177-3AD203B41FA5}">
                      <a16:colId xmlns:a16="http://schemas.microsoft.com/office/drawing/2014/main" val="3383025696"/>
                    </a:ext>
                  </a:extLst>
                </a:gridCol>
                <a:gridCol w="1168437">
                  <a:extLst>
                    <a:ext uri="{9D8B030D-6E8A-4147-A177-3AD203B41FA5}">
                      <a16:colId xmlns:a16="http://schemas.microsoft.com/office/drawing/2014/main" val="522163594"/>
                    </a:ext>
                  </a:extLst>
                </a:gridCol>
                <a:gridCol w="1168437">
                  <a:extLst>
                    <a:ext uri="{9D8B030D-6E8A-4147-A177-3AD203B41FA5}">
                      <a16:colId xmlns:a16="http://schemas.microsoft.com/office/drawing/2014/main" val="1099722556"/>
                    </a:ext>
                  </a:extLst>
                </a:gridCol>
              </a:tblGrid>
              <a:tr h="478389">
                <a:tc gridSpan="6">
                  <a:txBody>
                    <a:bodyPr/>
                    <a:lstStyle/>
                    <a:p>
                      <a:pPr algn="ctr" fontAlgn="b"/>
                      <a:r>
                        <a:rPr lang="en-US" sz="2800" b="1" i="0" u="none" strike="noStrike" dirty="0">
                          <a:solidFill>
                            <a:srgbClr val="000000"/>
                          </a:solidFill>
                          <a:effectLst/>
                          <a:latin typeface="Aptos Narrow" panose="020B0004020202020204" pitchFamily="34" charset="0"/>
                        </a:rPr>
                        <a:t>WS/FCS EOG &amp; EOC GRADE LEVEL PROFICIENCY</a:t>
                      </a:r>
                    </a:p>
                  </a:txBody>
                  <a:tcPr marL="68580" marR="68580" marT="34290" marB="3429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178970"/>
                  </a:ext>
                </a:extLst>
              </a:tr>
              <a:tr h="427027">
                <a:tc>
                  <a:txBody>
                    <a:bodyPr/>
                    <a:lstStyle/>
                    <a:p>
                      <a:pPr algn="ctr" fontAlgn="b"/>
                      <a:r>
                        <a:rPr lang="en-US" sz="1800" b="1" i="0" u="none" strike="noStrike" dirty="0">
                          <a:solidFill>
                            <a:srgbClr val="000000"/>
                          </a:solidFill>
                          <a:effectLst/>
                          <a:latin typeface="Aptos Narrow" panose="020B0004020202020204" pitchFamily="34" charset="0"/>
                        </a:rPr>
                        <a:t>Subject</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1" i="0" u="none" strike="noStrike" dirty="0">
                          <a:solidFill>
                            <a:srgbClr val="000000"/>
                          </a:solidFill>
                          <a:effectLst/>
                          <a:latin typeface="Aptos Narrow" panose="020B0004020202020204" pitchFamily="34" charset="0"/>
                        </a:rPr>
                        <a:t>2019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1" i="0" u="none" strike="noStrike" dirty="0">
                          <a:solidFill>
                            <a:srgbClr val="000000"/>
                          </a:solidFill>
                          <a:effectLst/>
                          <a:latin typeface="Aptos Narrow" panose="020B0004020202020204" pitchFamily="34" charset="0"/>
                        </a:rPr>
                        <a:t>2021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1" i="0" u="none" strike="noStrike" dirty="0">
                          <a:solidFill>
                            <a:srgbClr val="000000"/>
                          </a:solidFill>
                          <a:effectLst/>
                          <a:latin typeface="Aptos Narrow" panose="020B0004020202020204" pitchFamily="34" charset="0"/>
                        </a:rPr>
                        <a:t>2022</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1" i="0" u="none" strike="noStrike" dirty="0">
                          <a:solidFill>
                            <a:srgbClr val="000000"/>
                          </a:solidFill>
                          <a:effectLst/>
                          <a:latin typeface="Aptos Narrow" panose="020B0004020202020204" pitchFamily="34" charset="0"/>
                        </a:rPr>
                        <a:t>2023</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1" i="0" u="none" strike="noStrike" dirty="0">
                          <a:solidFill>
                            <a:srgbClr val="000000"/>
                          </a:solidFill>
                          <a:effectLst/>
                          <a:latin typeface="Aptos Narrow" panose="020B0004020202020204" pitchFamily="34" charset="0"/>
                        </a:rPr>
                        <a:t>2024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4414602"/>
                  </a:ext>
                </a:extLst>
              </a:tr>
              <a:tr h="427027">
                <a:tc>
                  <a:txBody>
                    <a:bodyPr/>
                    <a:lstStyle/>
                    <a:p>
                      <a:pPr algn="l" fontAlgn="b"/>
                      <a:r>
                        <a:rPr lang="en-US" sz="1800" b="1" i="0" u="none" strike="noStrike" dirty="0">
                          <a:solidFill>
                            <a:srgbClr val="000000"/>
                          </a:solidFill>
                          <a:effectLst/>
                          <a:latin typeface="Aptos Narrow" panose="020B0004020202020204" pitchFamily="34" charset="0"/>
                        </a:rPr>
                        <a:t>3rd Grade Reading</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51.7</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0" i="0" u="none" strike="noStrike" dirty="0">
                          <a:solidFill>
                            <a:srgbClr val="000000"/>
                          </a:solidFill>
                          <a:effectLst/>
                          <a:latin typeface="Aptos Narrow" panose="020B0004020202020204" pitchFamily="34" charset="0"/>
                        </a:rPr>
                        <a:t>39.3</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r>
                        <a:rPr lang="en-US" sz="1800" b="0" i="0" u="none" strike="noStrike" dirty="0">
                          <a:solidFill>
                            <a:srgbClr val="000000"/>
                          </a:solidFill>
                          <a:effectLst/>
                          <a:latin typeface="Aptos Narrow" panose="020B0004020202020204" pitchFamily="34" charset="0"/>
                        </a:rPr>
                        <a:t>40.2</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8F6"/>
                    </a:solidFill>
                  </a:tcPr>
                </a:tc>
                <a:tc>
                  <a:txBody>
                    <a:bodyPr/>
                    <a:lstStyle/>
                    <a:p>
                      <a:pPr algn="ctr" fontAlgn="b"/>
                      <a:r>
                        <a:rPr lang="en-US" sz="1800" b="0" i="0" u="none" strike="noStrike" dirty="0">
                          <a:solidFill>
                            <a:srgbClr val="000000"/>
                          </a:solidFill>
                          <a:effectLst/>
                          <a:latin typeface="Aptos Narrow" panose="020B0004020202020204" pitchFamily="34" charset="0"/>
                        </a:rPr>
                        <a:t>44.9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4"/>
                    </a:solidFill>
                  </a:tcPr>
                </a:tc>
                <a:tc>
                  <a:txBody>
                    <a:bodyPr/>
                    <a:lstStyle/>
                    <a:p>
                      <a:pPr algn="ctr" fontAlgn="b"/>
                      <a:r>
                        <a:rPr lang="en-US" sz="1800" b="0" i="0" u="none" strike="noStrike" dirty="0">
                          <a:solidFill>
                            <a:srgbClr val="000000"/>
                          </a:solidFill>
                          <a:effectLst/>
                          <a:latin typeface="Aptos Narrow" panose="020B0004020202020204" pitchFamily="34" charset="0"/>
                        </a:rPr>
                        <a:t>46.4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D9B4"/>
                    </a:solidFill>
                  </a:tcPr>
                </a:tc>
                <a:extLst>
                  <a:ext uri="{0D108BD9-81ED-4DB2-BD59-A6C34878D82A}">
                    <a16:rowId xmlns:a16="http://schemas.microsoft.com/office/drawing/2014/main" val="3984239050"/>
                  </a:ext>
                </a:extLst>
              </a:tr>
              <a:tr h="427027">
                <a:tc>
                  <a:txBody>
                    <a:bodyPr/>
                    <a:lstStyle/>
                    <a:p>
                      <a:pPr algn="l" fontAlgn="b"/>
                      <a:r>
                        <a:rPr lang="en-US" sz="1800" b="1" i="0" u="none" strike="noStrike" dirty="0">
                          <a:solidFill>
                            <a:srgbClr val="000000"/>
                          </a:solidFill>
                          <a:effectLst/>
                          <a:latin typeface="Aptos Narrow" panose="020B0004020202020204" pitchFamily="34" charset="0"/>
                        </a:rPr>
                        <a:t>Reading 3-8</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54.9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0" i="0" u="none" strike="noStrike" dirty="0">
                          <a:solidFill>
                            <a:srgbClr val="000000"/>
                          </a:solidFill>
                          <a:effectLst/>
                          <a:latin typeface="Aptos Narrow" panose="020B0004020202020204" pitchFamily="34" charset="0"/>
                        </a:rPr>
                        <a:t>38.1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r>
                        <a:rPr lang="en-US" sz="1800" b="0" i="0" u="none" strike="noStrike" dirty="0">
                          <a:solidFill>
                            <a:srgbClr val="000000"/>
                          </a:solidFill>
                          <a:effectLst/>
                          <a:latin typeface="Aptos Narrow" panose="020B0004020202020204" pitchFamily="34" charset="0"/>
                        </a:rPr>
                        <a:t>39.7</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F7F3"/>
                    </a:solidFill>
                  </a:tcPr>
                </a:tc>
                <a:tc>
                  <a:txBody>
                    <a:bodyPr/>
                    <a:lstStyle/>
                    <a:p>
                      <a:pPr algn="ctr" fontAlgn="b"/>
                      <a:r>
                        <a:rPr lang="en-US" sz="1800" b="0" i="0" u="none" strike="noStrike" dirty="0">
                          <a:solidFill>
                            <a:srgbClr val="000000"/>
                          </a:solidFill>
                          <a:effectLst/>
                          <a:latin typeface="Aptos Narrow" panose="020B0004020202020204" pitchFamily="34" charset="0"/>
                        </a:rPr>
                        <a:t>44.5</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5CD"/>
                    </a:solidFill>
                  </a:tcPr>
                </a:tc>
                <a:tc>
                  <a:txBody>
                    <a:bodyPr/>
                    <a:lstStyle/>
                    <a:p>
                      <a:pPr algn="ctr" fontAlgn="b"/>
                      <a:r>
                        <a:rPr lang="en-US" sz="1800" b="0" i="0" u="none" strike="noStrike" dirty="0">
                          <a:solidFill>
                            <a:srgbClr val="000000"/>
                          </a:solidFill>
                          <a:effectLst/>
                          <a:latin typeface="Aptos Narrow" panose="020B0004020202020204" pitchFamily="34" charset="0"/>
                        </a:rPr>
                        <a:t>43.9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E7D2"/>
                    </a:solidFill>
                  </a:tcPr>
                </a:tc>
                <a:extLst>
                  <a:ext uri="{0D108BD9-81ED-4DB2-BD59-A6C34878D82A}">
                    <a16:rowId xmlns:a16="http://schemas.microsoft.com/office/drawing/2014/main" val="293193951"/>
                  </a:ext>
                </a:extLst>
              </a:tr>
              <a:tr h="427027">
                <a:tc>
                  <a:txBody>
                    <a:bodyPr/>
                    <a:lstStyle/>
                    <a:p>
                      <a:pPr algn="l" fontAlgn="b"/>
                      <a:r>
                        <a:rPr lang="en-US" sz="1800" b="1" i="0" u="none" strike="noStrike" dirty="0">
                          <a:solidFill>
                            <a:srgbClr val="000000"/>
                          </a:solidFill>
                          <a:effectLst/>
                          <a:latin typeface="Aptos Narrow" panose="020B0004020202020204" pitchFamily="34" charset="0"/>
                        </a:rPr>
                        <a:t>Math 3-8</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54.4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0" i="0" u="none" strike="noStrike" dirty="0">
                          <a:solidFill>
                            <a:srgbClr val="000000"/>
                          </a:solidFill>
                          <a:effectLst/>
                          <a:latin typeface="Aptos Narrow" panose="020B0004020202020204" pitchFamily="34" charset="0"/>
                        </a:rPr>
                        <a:t>30.9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r>
                        <a:rPr lang="en-US" sz="1800" b="0" i="0" u="none" strike="noStrike" dirty="0">
                          <a:solidFill>
                            <a:srgbClr val="000000"/>
                          </a:solidFill>
                          <a:effectLst/>
                          <a:latin typeface="Aptos Narrow" panose="020B0004020202020204" pitchFamily="34" charset="0"/>
                        </a:rPr>
                        <a:t>40.7</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3C8"/>
                    </a:solidFill>
                  </a:tcPr>
                </a:tc>
                <a:tc>
                  <a:txBody>
                    <a:bodyPr/>
                    <a:lstStyle/>
                    <a:p>
                      <a:pPr algn="ctr" fontAlgn="b"/>
                      <a:r>
                        <a:rPr lang="en-US" sz="1800" b="0" i="0" u="none" strike="noStrike" dirty="0">
                          <a:solidFill>
                            <a:srgbClr val="000000"/>
                          </a:solidFill>
                          <a:effectLst/>
                          <a:latin typeface="Aptos Narrow" panose="020B0004020202020204" pitchFamily="34" charset="0"/>
                        </a:rPr>
                        <a:t>46.8</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D3A6"/>
                    </a:solidFill>
                  </a:tcPr>
                </a:tc>
                <a:tc>
                  <a:txBody>
                    <a:bodyPr/>
                    <a:lstStyle/>
                    <a:p>
                      <a:pPr algn="ctr" fontAlgn="b"/>
                      <a:r>
                        <a:rPr lang="en-US" sz="1800" b="0" i="0" u="none" strike="noStrike" dirty="0">
                          <a:solidFill>
                            <a:srgbClr val="000000"/>
                          </a:solidFill>
                          <a:effectLst/>
                          <a:latin typeface="Aptos Narrow" panose="020B0004020202020204" pitchFamily="34" charset="0"/>
                        </a:rPr>
                        <a:t>48.4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BCE9D"/>
                    </a:solidFill>
                  </a:tcPr>
                </a:tc>
                <a:extLst>
                  <a:ext uri="{0D108BD9-81ED-4DB2-BD59-A6C34878D82A}">
                    <a16:rowId xmlns:a16="http://schemas.microsoft.com/office/drawing/2014/main" val="887886469"/>
                  </a:ext>
                </a:extLst>
              </a:tr>
              <a:tr h="427027">
                <a:tc>
                  <a:txBody>
                    <a:bodyPr/>
                    <a:lstStyle/>
                    <a:p>
                      <a:pPr algn="l" fontAlgn="b"/>
                      <a:r>
                        <a:rPr lang="en-US" sz="1800" b="1" i="0" u="none" strike="noStrike" dirty="0">
                          <a:solidFill>
                            <a:srgbClr val="000000"/>
                          </a:solidFill>
                          <a:effectLst/>
                          <a:latin typeface="Aptos Narrow" panose="020B0004020202020204" pitchFamily="34" charset="0"/>
                        </a:rPr>
                        <a:t>Science 5 &amp; 8</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72.7</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0" i="0" u="none" strike="noStrike" dirty="0">
                          <a:solidFill>
                            <a:srgbClr val="000000"/>
                          </a:solidFill>
                          <a:effectLst/>
                          <a:latin typeface="Aptos Narrow" panose="020B0004020202020204" pitchFamily="34" charset="0"/>
                        </a:rPr>
                        <a:t>54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r>
                        <a:rPr lang="en-US" sz="1800" b="0" i="0" u="none" strike="noStrike" dirty="0">
                          <a:solidFill>
                            <a:srgbClr val="000000"/>
                          </a:solidFill>
                          <a:effectLst/>
                          <a:latin typeface="Aptos Narrow" panose="020B0004020202020204" pitchFamily="34" charset="0"/>
                        </a:rPr>
                        <a:t>59.9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9D6"/>
                    </a:solidFill>
                  </a:tcPr>
                </a:tc>
                <a:tc>
                  <a:txBody>
                    <a:bodyPr/>
                    <a:lstStyle/>
                    <a:p>
                      <a:pPr algn="ctr" fontAlgn="b"/>
                      <a:r>
                        <a:rPr lang="en-US" sz="1800" b="0" i="0" u="none" strike="noStrike" dirty="0">
                          <a:solidFill>
                            <a:srgbClr val="000000"/>
                          </a:solidFill>
                          <a:effectLst/>
                          <a:latin typeface="Aptos Narrow" panose="020B0004020202020204" pitchFamily="34" charset="0"/>
                        </a:rPr>
                        <a:t>61.8</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E3C8"/>
                    </a:solidFill>
                  </a:tcPr>
                </a:tc>
                <a:tc>
                  <a:txBody>
                    <a:bodyPr/>
                    <a:lstStyle/>
                    <a:p>
                      <a:pPr algn="ctr" fontAlgn="b"/>
                      <a:r>
                        <a:rPr lang="en-US" sz="1800" b="0" i="0" u="none" strike="noStrike" dirty="0">
                          <a:solidFill>
                            <a:srgbClr val="000000"/>
                          </a:solidFill>
                          <a:effectLst/>
                          <a:latin typeface="Aptos Narrow" panose="020B0004020202020204" pitchFamily="34" charset="0"/>
                        </a:rPr>
                        <a:t>62.1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E2C6"/>
                    </a:solidFill>
                  </a:tcPr>
                </a:tc>
                <a:extLst>
                  <a:ext uri="{0D108BD9-81ED-4DB2-BD59-A6C34878D82A}">
                    <a16:rowId xmlns:a16="http://schemas.microsoft.com/office/drawing/2014/main" val="2775236363"/>
                  </a:ext>
                </a:extLst>
              </a:tr>
              <a:tr h="427027">
                <a:tc>
                  <a:txBody>
                    <a:bodyPr/>
                    <a:lstStyle/>
                    <a:p>
                      <a:pPr algn="l" fontAlgn="b"/>
                      <a:r>
                        <a:rPr lang="en-US" sz="1800" b="1" i="0" u="none" strike="noStrike" dirty="0">
                          <a:solidFill>
                            <a:srgbClr val="000000"/>
                          </a:solidFill>
                          <a:effectLst/>
                          <a:latin typeface="Aptos Narrow" panose="020B0004020202020204" pitchFamily="34" charset="0"/>
                        </a:rPr>
                        <a:t>English II</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56</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1CA95"/>
                    </a:solidFill>
                  </a:tcPr>
                </a:tc>
                <a:tc>
                  <a:txBody>
                    <a:bodyPr/>
                    <a:lstStyle/>
                    <a:p>
                      <a:pPr algn="ctr" fontAlgn="b"/>
                      <a:r>
                        <a:rPr lang="en-US" sz="1800" b="0" i="0" u="none" strike="noStrike" dirty="0">
                          <a:solidFill>
                            <a:srgbClr val="000000"/>
                          </a:solidFill>
                          <a:effectLst/>
                          <a:latin typeface="Aptos Narrow" panose="020B0004020202020204" pitchFamily="34" charset="0"/>
                        </a:rPr>
                        <a:t>56.5</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0" i="0" u="none" strike="noStrike" dirty="0">
                          <a:solidFill>
                            <a:srgbClr val="000000"/>
                          </a:solidFill>
                          <a:effectLst/>
                          <a:latin typeface="Aptos Narrow" panose="020B0004020202020204" pitchFamily="34" charset="0"/>
                        </a:rPr>
                        <a:t>54.2</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5F0"/>
                    </a:solidFill>
                  </a:tcPr>
                </a:tc>
                <a:tc>
                  <a:txBody>
                    <a:bodyPr/>
                    <a:lstStyle/>
                    <a:p>
                      <a:pPr algn="ctr" fontAlgn="b"/>
                      <a:r>
                        <a:rPr lang="en-US" sz="1800" b="0" i="0" u="none" strike="noStrike" dirty="0">
                          <a:solidFill>
                            <a:srgbClr val="000000"/>
                          </a:solidFill>
                          <a:effectLst/>
                          <a:latin typeface="Aptos Narrow" panose="020B0004020202020204" pitchFamily="34" charset="0"/>
                        </a:rPr>
                        <a:t>53.9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r>
                        <a:rPr lang="en-US" sz="1800" b="0" i="0" u="none" strike="noStrike" dirty="0">
                          <a:solidFill>
                            <a:srgbClr val="000000"/>
                          </a:solidFill>
                          <a:effectLst/>
                          <a:latin typeface="Aptos Narrow" panose="020B0004020202020204" pitchFamily="34" charset="0"/>
                        </a:rPr>
                        <a:t>54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AFA"/>
                    </a:solidFill>
                  </a:tcPr>
                </a:tc>
                <a:extLst>
                  <a:ext uri="{0D108BD9-81ED-4DB2-BD59-A6C34878D82A}">
                    <a16:rowId xmlns:a16="http://schemas.microsoft.com/office/drawing/2014/main" val="3688743599"/>
                  </a:ext>
                </a:extLst>
              </a:tr>
              <a:tr h="427027">
                <a:tc>
                  <a:txBody>
                    <a:bodyPr/>
                    <a:lstStyle/>
                    <a:p>
                      <a:pPr algn="l" fontAlgn="b"/>
                      <a:r>
                        <a:rPr lang="en-US" sz="1800" b="1" i="0" u="none" strike="noStrike" dirty="0">
                          <a:solidFill>
                            <a:srgbClr val="000000"/>
                          </a:solidFill>
                          <a:effectLst/>
                          <a:latin typeface="Aptos Narrow" panose="020B0004020202020204" pitchFamily="34" charset="0"/>
                        </a:rPr>
                        <a:t>Math I</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36.1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0" i="0" u="none" strike="noStrike" dirty="0">
                          <a:solidFill>
                            <a:srgbClr val="000000"/>
                          </a:solidFill>
                          <a:effectLst/>
                          <a:latin typeface="Aptos Narrow" panose="020B0004020202020204" pitchFamily="34" charset="0"/>
                        </a:rPr>
                        <a:t>16.4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r>
                        <a:rPr lang="en-US" sz="1800" b="0" i="0" u="none" strike="noStrike" dirty="0">
                          <a:solidFill>
                            <a:srgbClr val="000000"/>
                          </a:solidFill>
                          <a:effectLst/>
                          <a:latin typeface="Aptos Narrow" panose="020B0004020202020204" pitchFamily="34" charset="0"/>
                        </a:rPr>
                        <a:t>23.6</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6CF"/>
                    </a:solidFill>
                  </a:tcPr>
                </a:tc>
                <a:tc>
                  <a:txBody>
                    <a:bodyPr/>
                    <a:lstStyle/>
                    <a:p>
                      <a:pPr algn="ctr" fontAlgn="b"/>
                      <a:r>
                        <a:rPr lang="en-US" sz="1800" b="0" i="0" u="none" strike="noStrike" dirty="0">
                          <a:solidFill>
                            <a:srgbClr val="000000"/>
                          </a:solidFill>
                          <a:effectLst/>
                          <a:latin typeface="Aptos Narrow" panose="020B0004020202020204" pitchFamily="34" charset="0"/>
                        </a:rPr>
                        <a:t>23.2</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E7D2"/>
                    </a:solidFill>
                  </a:tcPr>
                </a:tc>
                <a:tc>
                  <a:txBody>
                    <a:bodyPr/>
                    <a:lstStyle/>
                    <a:p>
                      <a:pPr algn="ctr" fontAlgn="b"/>
                      <a:r>
                        <a:rPr lang="en-US" sz="1800" b="0" i="0" u="none" strike="noStrike" dirty="0">
                          <a:solidFill>
                            <a:srgbClr val="000000"/>
                          </a:solidFill>
                          <a:effectLst/>
                          <a:latin typeface="Aptos Narrow" panose="020B0004020202020204" pitchFamily="34" charset="0"/>
                        </a:rPr>
                        <a:t>22.5</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E9D7"/>
                    </a:solidFill>
                  </a:tcPr>
                </a:tc>
                <a:extLst>
                  <a:ext uri="{0D108BD9-81ED-4DB2-BD59-A6C34878D82A}">
                    <a16:rowId xmlns:a16="http://schemas.microsoft.com/office/drawing/2014/main" val="1979935412"/>
                  </a:ext>
                </a:extLst>
              </a:tr>
              <a:tr h="427027">
                <a:tc>
                  <a:txBody>
                    <a:bodyPr/>
                    <a:lstStyle/>
                    <a:p>
                      <a:pPr algn="l" fontAlgn="b"/>
                      <a:r>
                        <a:rPr lang="en-US" sz="1800" b="1" i="0" u="none" strike="noStrike" dirty="0">
                          <a:solidFill>
                            <a:srgbClr val="000000"/>
                          </a:solidFill>
                          <a:effectLst/>
                          <a:latin typeface="Aptos Narrow" panose="020B0004020202020204" pitchFamily="34" charset="0"/>
                        </a:rPr>
                        <a:t>Math III</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45.5</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F0E6"/>
                    </a:solidFill>
                  </a:tcPr>
                </a:tc>
                <a:tc>
                  <a:txBody>
                    <a:bodyPr/>
                    <a:lstStyle/>
                    <a:p>
                      <a:pPr algn="ctr" fontAlgn="b"/>
                      <a:r>
                        <a:rPr lang="en-US" sz="1800" b="0" i="0" u="none" strike="noStrike" dirty="0">
                          <a:solidFill>
                            <a:srgbClr val="000000"/>
                          </a:solidFill>
                          <a:effectLst/>
                          <a:latin typeface="Aptos Narrow" panose="020B0004020202020204" pitchFamily="34" charset="0"/>
                        </a:rPr>
                        <a:t>43.4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r>
                        <a:rPr lang="en-US" sz="1800" b="0" i="0" u="none" strike="noStrike" dirty="0">
                          <a:solidFill>
                            <a:srgbClr val="000000"/>
                          </a:solidFill>
                          <a:effectLst/>
                          <a:latin typeface="Aptos Narrow" panose="020B0004020202020204" pitchFamily="34" charset="0"/>
                        </a:rPr>
                        <a:t>47.9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E2C8"/>
                    </a:solidFill>
                  </a:tcPr>
                </a:tc>
                <a:tc>
                  <a:txBody>
                    <a:bodyPr/>
                    <a:lstStyle/>
                    <a:p>
                      <a:pPr algn="ctr" fontAlgn="b"/>
                      <a:r>
                        <a:rPr lang="en-US" sz="1800" b="0" i="0" u="none" strike="noStrike" dirty="0">
                          <a:solidFill>
                            <a:srgbClr val="000000"/>
                          </a:solidFill>
                          <a:effectLst/>
                          <a:latin typeface="Aptos Narrow" panose="020B0004020202020204" pitchFamily="34" charset="0"/>
                        </a:rPr>
                        <a:t>52.1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CA94"/>
                    </a:solidFill>
                  </a:tcPr>
                </a:tc>
                <a:tc>
                  <a:txBody>
                    <a:bodyPr/>
                    <a:lstStyle/>
                    <a:p>
                      <a:pPr algn="ctr" fontAlgn="b"/>
                      <a:r>
                        <a:rPr lang="en-US" sz="1800" b="0" i="0" u="none" strike="noStrike" dirty="0">
                          <a:solidFill>
                            <a:srgbClr val="000000"/>
                          </a:solidFill>
                          <a:effectLst/>
                          <a:latin typeface="Aptos Narrow" panose="020B0004020202020204" pitchFamily="34" charset="0"/>
                        </a:rPr>
                        <a:t>54.1</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127110758"/>
                  </a:ext>
                </a:extLst>
              </a:tr>
              <a:tr h="427027">
                <a:tc>
                  <a:txBody>
                    <a:bodyPr/>
                    <a:lstStyle/>
                    <a:p>
                      <a:pPr algn="l" fontAlgn="b"/>
                      <a:r>
                        <a:rPr lang="en-US" sz="1800" b="1" i="0" u="none" strike="noStrike" dirty="0">
                          <a:solidFill>
                            <a:srgbClr val="000000"/>
                          </a:solidFill>
                          <a:effectLst/>
                          <a:latin typeface="Aptos Narrow" panose="020B0004020202020204" pitchFamily="34" charset="0"/>
                        </a:rPr>
                        <a:t>Biology</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ptos Narrow" panose="020B0004020202020204" pitchFamily="34" charset="0"/>
                        </a:rPr>
                        <a:t>57.4</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800" b="0" i="0" u="none" strike="noStrike" dirty="0">
                          <a:solidFill>
                            <a:srgbClr val="000000"/>
                          </a:solidFill>
                          <a:effectLst/>
                          <a:latin typeface="Aptos Narrow" panose="020B0004020202020204" pitchFamily="34" charset="0"/>
                        </a:rPr>
                        <a:t>42.9</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r>
                        <a:rPr lang="en-US" sz="1800" b="0" i="0" u="none" strike="noStrike" dirty="0">
                          <a:solidFill>
                            <a:srgbClr val="000000"/>
                          </a:solidFill>
                          <a:effectLst/>
                          <a:latin typeface="Aptos Narrow" panose="020B0004020202020204" pitchFamily="34" charset="0"/>
                        </a:rPr>
                        <a:t>47.8</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E8D3"/>
                    </a:solidFill>
                  </a:tcPr>
                </a:tc>
                <a:tc>
                  <a:txBody>
                    <a:bodyPr/>
                    <a:lstStyle/>
                    <a:p>
                      <a:pPr algn="ctr" fontAlgn="b"/>
                      <a:r>
                        <a:rPr lang="en-US" sz="1800" b="0" i="0" u="none" strike="noStrike" dirty="0">
                          <a:solidFill>
                            <a:srgbClr val="000000"/>
                          </a:solidFill>
                          <a:effectLst/>
                          <a:latin typeface="Aptos Narrow" panose="020B0004020202020204" pitchFamily="34" charset="0"/>
                        </a:rPr>
                        <a:t>50.6</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DCB9"/>
                    </a:solidFill>
                  </a:tcPr>
                </a:tc>
                <a:tc>
                  <a:txBody>
                    <a:bodyPr/>
                    <a:lstStyle/>
                    <a:p>
                      <a:pPr algn="ctr" fontAlgn="b"/>
                      <a:r>
                        <a:rPr lang="en-US" sz="1800" b="0" i="0" u="none" strike="noStrike" dirty="0">
                          <a:solidFill>
                            <a:srgbClr val="000000"/>
                          </a:solidFill>
                          <a:effectLst/>
                          <a:latin typeface="Aptos Narrow" panose="020B0004020202020204" pitchFamily="34" charset="0"/>
                        </a:rPr>
                        <a:t>50.6</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DCB9"/>
                    </a:solidFill>
                  </a:tcPr>
                </a:tc>
                <a:extLst>
                  <a:ext uri="{0D108BD9-81ED-4DB2-BD59-A6C34878D82A}">
                    <a16:rowId xmlns:a16="http://schemas.microsoft.com/office/drawing/2014/main" val="1543731861"/>
                  </a:ext>
                </a:extLst>
              </a:tr>
            </a:tbl>
          </a:graphicData>
        </a:graphic>
      </p:graphicFrame>
      <p:sp>
        <p:nvSpPr>
          <p:cNvPr id="4" name="TextBox 3">
            <a:extLst>
              <a:ext uri="{FF2B5EF4-FFF2-40B4-BE49-F238E27FC236}">
                <a16:creationId xmlns:a16="http://schemas.microsoft.com/office/drawing/2014/main" id="{A74D949F-A918-EED6-4B18-A00B9792BE02}"/>
              </a:ext>
            </a:extLst>
          </p:cNvPr>
          <p:cNvSpPr txBox="1"/>
          <p:nvPr/>
        </p:nvSpPr>
        <p:spPr>
          <a:xfrm>
            <a:off x="8686800" y="4835723"/>
            <a:ext cx="457200" cy="230832"/>
          </a:xfrm>
          <a:prstGeom prst="rect">
            <a:avLst/>
          </a:prstGeom>
          <a:noFill/>
        </p:spPr>
        <p:txBody>
          <a:bodyPr wrap="square">
            <a:spAutoFit/>
          </a:bodyPr>
          <a:lstStyle/>
          <a:p>
            <a:r>
              <a:rPr lang="en-US" sz="900" dirty="0">
                <a:solidFill>
                  <a:schemeClr val="tx1"/>
                </a:solidFill>
              </a:rPr>
              <a:t>13</a:t>
            </a:r>
          </a:p>
        </p:txBody>
      </p:sp>
    </p:spTree>
    <p:extLst>
      <p:ext uri="{BB962C8B-B14F-4D97-AF65-F5344CB8AC3E}">
        <p14:creationId xmlns:p14="http://schemas.microsoft.com/office/powerpoint/2010/main" val="10859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0"/>
          <p:cNvSpPr txBox="1"/>
          <p:nvPr/>
        </p:nvSpPr>
        <p:spPr>
          <a:xfrm>
            <a:off x="2865552" y="1694470"/>
            <a:ext cx="3576918" cy="307784"/>
          </a:xfrm>
          <a:prstGeom prst="rect">
            <a:avLst/>
          </a:prstGeom>
          <a:noFill/>
          <a:ln>
            <a:noFill/>
          </a:ln>
        </p:spPr>
        <p:txBody>
          <a:bodyPr spcFirstLastPara="1" wrap="square" lIns="91425" tIns="45700" rIns="91425" bIns="4570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defRPr/>
            </a:pPr>
            <a:r>
              <a:rPr lang="en-US" sz="1400" kern="0" dirty="0">
                <a:solidFill>
                  <a:srgbClr val="000000"/>
                </a:solidFill>
                <a:latin typeface="Arial"/>
                <a:ea typeface="Arial"/>
                <a:cs typeface="Arial"/>
                <a:sym typeface="Arial"/>
              </a:rPr>
              <a:t>High School Graduation Rates</a:t>
            </a:r>
            <a:endParaRPr sz="1400" kern="0" dirty="0">
              <a:solidFill>
                <a:srgbClr val="000000"/>
              </a:solidFill>
              <a:latin typeface="Arial"/>
              <a:cs typeface="Arial"/>
              <a:sym typeface="Arial"/>
            </a:endParaRPr>
          </a:p>
        </p:txBody>
      </p:sp>
      <p:pic>
        <p:nvPicPr>
          <p:cNvPr id="3" name="Picture 2" descr="A group of people in graduation gowns&#10;&#10;Description automatically generated">
            <a:extLst>
              <a:ext uri="{FF2B5EF4-FFF2-40B4-BE49-F238E27FC236}">
                <a16:creationId xmlns:a16="http://schemas.microsoft.com/office/drawing/2014/main" id="{56B853DA-958A-C409-AA4D-1D20AA80EF3A}"/>
              </a:ext>
            </a:extLst>
          </p:cNvPr>
          <p:cNvPicPr>
            <a:picLocks noChangeAspect="1"/>
          </p:cNvPicPr>
          <p:nvPr/>
        </p:nvPicPr>
        <p:blipFill>
          <a:blip r:embed="rId3"/>
          <a:stretch>
            <a:fillRect/>
          </a:stretch>
        </p:blipFill>
        <p:spPr>
          <a:xfrm>
            <a:off x="6178728" y="2496421"/>
            <a:ext cx="2655135" cy="1770090"/>
          </a:xfrm>
          <a:prstGeom prst="rect">
            <a:avLst/>
          </a:prstGeom>
          <a:ln>
            <a:noFill/>
          </a:ln>
          <a:effectLst>
            <a:outerShdw blurRad="292100" dist="139700" dir="2700000" algn="tl" rotWithShape="0">
              <a:srgbClr val="333333">
                <a:alpha val="65000"/>
              </a:srgbClr>
            </a:outerShdw>
          </a:effectLst>
        </p:spPr>
      </p:pic>
      <p:pic>
        <p:nvPicPr>
          <p:cNvPr id="4" name="Picture 3" descr="A colorful logo with a black background&#10;&#10;Description automatically generated">
            <a:extLst>
              <a:ext uri="{FF2B5EF4-FFF2-40B4-BE49-F238E27FC236}">
                <a16:creationId xmlns:a16="http://schemas.microsoft.com/office/drawing/2014/main" id="{0E757CDA-29C7-375F-7ABE-53D0771B5B11}"/>
              </a:ext>
            </a:extLst>
          </p:cNvPr>
          <p:cNvPicPr>
            <a:picLocks noChangeAspect="1"/>
          </p:cNvPicPr>
          <p:nvPr/>
        </p:nvPicPr>
        <p:blipFill>
          <a:blip r:embed="rId4"/>
          <a:stretch>
            <a:fillRect/>
          </a:stretch>
        </p:blipFill>
        <p:spPr>
          <a:xfrm>
            <a:off x="2796909" y="189136"/>
            <a:ext cx="2861410" cy="1514240"/>
          </a:xfrm>
          <a:prstGeom prst="rect">
            <a:avLst/>
          </a:prstGeom>
        </p:spPr>
      </p:pic>
      <p:sp>
        <p:nvSpPr>
          <p:cNvPr id="5" name="Rectangle 4">
            <a:extLst>
              <a:ext uri="{FF2B5EF4-FFF2-40B4-BE49-F238E27FC236}">
                <a16:creationId xmlns:a16="http://schemas.microsoft.com/office/drawing/2014/main" id="{AF1DB30A-3D8B-C48B-2758-9BD3410A089B}"/>
              </a:ext>
            </a:extLst>
          </p:cNvPr>
          <p:cNvSpPr/>
          <p:nvPr/>
        </p:nvSpPr>
        <p:spPr>
          <a:xfrm>
            <a:off x="382048" y="2694887"/>
            <a:ext cx="897732" cy="15716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dirty="0"/>
          </a:p>
        </p:txBody>
      </p:sp>
      <p:sp>
        <p:nvSpPr>
          <p:cNvPr id="7" name="Rectangle 6">
            <a:extLst>
              <a:ext uri="{FF2B5EF4-FFF2-40B4-BE49-F238E27FC236}">
                <a16:creationId xmlns:a16="http://schemas.microsoft.com/office/drawing/2014/main" id="{ABDBA5E4-4BD0-0710-1A07-66F524E6AD59}"/>
              </a:ext>
            </a:extLst>
          </p:cNvPr>
          <p:cNvSpPr/>
          <p:nvPr/>
        </p:nvSpPr>
        <p:spPr>
          <a:xfrm>
            <a:off x="1497805" y="2816332"/>
            <a:ext cx="897732" cy="14501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dirty="0"/>
          </a:p>
        </p:txBody>
      </p:sp>
      <p:sp>
        <p:nvSpPr>
          <p:cNvPr id="9" name="Rectangle 8">
            <a:extLst>
              <a:ext uri="{FF2B5EF4-FFF2-40B4-BE49-F238E27FC236}">
                <a16:creationId xmlns:a16="http://schemas.microsoft.com/office/drawing/2014/main" id="{9A9C4DF6-CED8-EF7E-647B-3A72986E4125}"/>
              </a:ext>
            </a:extLst>
          </p:cNvPr>
          <p:cNvSpPr/>
          <p:nvPr/>
        </p:nvSpPr>
        <p:spPr>
          <a:xfrm>
            <a:off x="2586132" y="2871789"/>
            <a:ext cx="897732" cy="13947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dirty="0"/>
          </a:p>
        </p:txBody>
      </p:sp>
      <p:sp>
        <p:nvSpPr>
          <p:cNvPr id="10" name="Rectangle 9">
            <a:extLst>
              <a:ext uri="{FF2B5EF4-FFF2-40B4-BE49-F238E27FC236}">
                <a16:creationId xmlns:a16="http://schemas.microsoft.com/office/drawing/2014/main" id="{C8486F2A-3A12-F427-8EA3-C3A7B58F772F}"/>
              </a:ext>
            </a:extLst>
          </p:cNvPr>
          <p:cNvSpPr/>
          <p:nvPr/>
        </p:nvSpPr>
        <p:spPr>
          <a:xfrm>
            <a:off x="3756279" y="2571751"/>
            <a:ext cx="897732" cy="16947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dirty="0"/>
          </a:p>
        </p:txBody>
      </p:sp>
      <p:sp>
        <p:nvSpPr>
          <p:cNvPr id="11" name="TextBox 10">
            <a:extLst>
              <a:ext uri="{FF2B5EF4-FFF2-40B4-BE49-F238E27FC236}">
                <a16:creationId xmlns:a16="http://schemas.microsoft.com/office/drawing/2014/main" id="{3B1BDF2A-200F-4C4E-A1C8-A64929B51F31}"/>
              </a:ext>
            </a:extLst>
          </p:cNvPr>
          <p:cNvSpPr txBox="1"/>
          <p:nvPr/>
        </p:nvSpPr>
        <p:spPr>
          <a:xfrm>
            <a:off x="473203" y="4341842"/>
            <a:ext cx="739521"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t>2019</a:t>
            </a:r>
          </a:p>
        </p:txBody>
      </p:sp>
      <p:sp>
        <p:nvSpPr>
          <p:cNvPr id="13" name="TextBox 12">
            <a:extLst>
              <a:ext uri="{FF2B5EF4-FFF2-40B4-BE49-F238E27FC236}">
                <a16:creationId xmlns:a16="http://schemas.microsoft.com/office/drawing/2014/main" id="{6FD0A98B-1631-F808-D832-549219ACEDBE}"/>
              </a:ext>
            </a:extLst>
          </p:cNvPr>
          <p:cNvSpPr txBox="1"/>
          <p:nvPr/>
        </p:nvSpPr>
        <p:spPr>
          <a:xfrm>
            <a:off x="1603771" y="4341842"/>
            <a:ext cx="685800"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t>2021</a:t>
            </a:r>
          </a:p>
        </p:txBody>
      </p:sp>
      <p:sp>
        <p:nvSpPr>
          <p:cNvPr id="14" name="TextBox 13">
            <a:extLst>
              <a:ext uri="{FF2B5EF4-FFF2-40B4-BE49-F238E27FC236}">
                <a16:creationId xmlns:a16="http://schemas.microsoft.com/office/drawing/2014/main" id="{702125A5-E4C5-E599-E528-F2C7EC3F9062}"/>
              </a:ext>
            </a:extLst>
          </p:cNvPr>
          <p:cNvSpPr txBox="1"/>
          <p:nvPr/>
        </p:nvSpPr>
        <p:spPr>
          <a:xfrm>
            <a:off x="2689099" y="4341842"/>
            <a:ext cx="685800"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t>2022</a:t>
            </a:r>
          </a:p>
        </p:txBody>
      </p:sp>
      <p:sp>
        <p:nvSpPr>
          <p:cNvPr id="15" name="TextBox 14">
            <a:extLst>
              <a:ext uri="{FF2B5EF4-FFF2-40B4-BE49-F238E27FC236}">
                <a16:creationId xmlns:a16="http://schemas.microsoft.com/office/drawing/2014/main" id="{286276A3-BEDF-31CD-18BC-6A83FD86A35D}"/>
              </a:ext>
            </a:extLst>
          </p:cNvPr>
          <p:cNvSpPr txBox="1"/>
          <p:nvPr/>
        </p:nvSpPr>
        <p:spPr>
          <a:xfrm>
            <a:off x="3826527" y="4341841"/>
            <a:ext cx="757237"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t>2023</a:t>
            </a:r>
          </a:p>
        </p:txBody>
      </p:sp>
      <p:sp>
        <p:nvSpPr>
          <p:cNvPr id="16" name="TextBox 15">
            <a:extLst>
              <a:ext uri="{FF2B5EF4-FFF2-40B4-BE49-F238E27FC236}">
                <a16:creationId xmlns:a16="http://schemas.microsoft.com/office/drawing/2014/main" id="{4E759F9B-2224-3CE6-93EF-3BAE8C13A9B4}"/>
              </a:ext>
            </a:extLst>
          </p:cNvPr>
          <p:cNvSpPr txBox="1"/>
          <p:nvPr/>
        </p:nvSpPr>
        <p:spPr>
          <a:xfrm>
            <a:off x="575072" y="2387111"/>
            <a:ext cx="637652"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t>86.2</a:t>
            </a:r>
          </a:p>
        </p:txBody>
      </p:sp>
      <p:sp>
        <p:nvSpPr>
          <p:cNvPr id="17" name="TextBox 16">
            <a:extLst>
              <a:ext uri="{FF2B5EF4-FFF2-40B4-BE49-F238E27FC236}">
                <a16:creationId xmlns:a16="http://schemas.microsoft.com/office/drawing/2014/main" id="{BE2A760A-F40D-55AF-94D8-D0DEF15A1DDB}"/>
              </a:ext>
            </a:extLst>
          </p:cNvPr>
          <p:cNvSpPr txBox="1"/>
          <p:nvPr/>
        </p:nvSpPr>
        <p:spPr>
          <a:xfrm>
            <a:off x="1637705" y="2508555"/>
            <a:ext cx="617933"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t>85.5</a:t>
            </a:r>
          </a:p>
        </p:txBody>
      </p:sp>
      <p:sp>
        <p:nvSpPr>
          <p:cNvPr id="18" name="TextBox 17">
            <a:extLst>
              <a:ext uri="{FF2B5EF4-FFF2-40B4-BE49-F238E27FC236}">
                <a16:creationId xmlns:a16="http://schemas.microsoft.com/office/drawing/2014/main" id="{9F03BF50-7E28-C5B1-BCA3-AF29CB631F35}"/>
              </a:ext>
            </a:extLst>
          </p:cNvPr>
          <p:cNvSpPr txBox="1"/>
          <p:nvPr/>
        </p:nvSpPr>
        <p:spPr>
          <a:xfrm>
            <a:off x="2745983" y="2517986"/>
            <a:ext cx="627762"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t>85.4</a:t>
            </a:r>
          </a:p>
        </p:txBody>
      </p:sp>
      <p:sp>
        <p:nvSpPr>
          <p:cNvPr id="19" name="TextBox 18">
            <a:extLst>
              <a:ext uri="{FF2B5EF4-FFF2-40B4-BE49-F238E27FC236}">
                <a16:creationId xmlns:a16="http://schemas.microsoft.com/office/drawing/2014/main" id="{B1D27FF8-C74A-5C07-0ED9-DE3A9DFC6391}"/>
              </a:ext>
            </a:extLst>
          </p:cNvPr>
          <p:cNvSpPr txBox="1"/>
          <p:nvPr/>
        </p:nvSpPr>
        <p:spPr>
          <a:xfrm>
            <a:off x="3847509" y="2193800"/>
            <a:ext cx="760211"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t>87.7</a:t>
            </a:r>
          </a:p>
        </p:txBody>
      </p:sp>
      <p:sp>
        <p:nvSpPr>
          <p:cNvPr id="2" name="Slide Number Placeholder 1">
            <a:extLst>
              <a:ext uri="{FF2B5EF4-FFF2-40B4-BE49-F238E27FC236}">
                <a16:creationId xmlns:a16="http://schemas.microsoft.com/office/drawing/2014/main" id="{77B3F4D2-9307-9963-DEC8-3160F52AEA9C}"/>
              </a:ext>
            </a:extLst>
          </p:cNvPr>
          <p:cNvSpPr>
            <a:spLocks noGrp="1"/>
          </p:cNvSpPr>
          <p:nvPr>
            <p:ph type="sldNum" idx="12"/>
          </p:nvPr>
        </p:nvSpPr>
        <p:spPr/>
        <p:txBody>
          <a:bodyPr>
            <a:normAutofit/>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r>
              <a:rPr lang="en-US" sz="900" dirty="0">
                <a:solidFill>
                  <a:schemeClr val="tx1"/>
                </a:solidFill>
              </a:rPr>
              <a:t>14</a:t>
            </a:r>
          </a:p>
        </p:txBody>
      </p:sp>
      <p:sp>
        <p:nvSpPr>
          <p:cNvPr id="6" name="Rectangle 5">
            <a:extLst>
              <a:ext uri="{FF2B5EF4-FFF2-40B4-BE49-F238E27FC236}">
                <a16:creationId xmlns:a16="http://schemas.microsoft.com/office/drawing/2014/main" id="{318D8C60-C57C-F6D5-ADE3-D889ED095622}"/>
              </a:ext>
            </a:extLst>
          </p:cNvPr>
          <p:cNvSpPr/>
          <p:nvPr/>
        </p:nvSpPr>
        <p:spPr>
          <a:xfrm>
            <a:off x="4872036" y="2871788"/>
            <a:ext cx="897732" cy="13947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dirty="0"/>
          </a:p>
        </p:txBody>
      </p:sp>
      <p:sp>
        <p:nvSpPr>
          <p:cNvPr id="8" name="TextBox 7">
            <a:extLst>
              <a:ext uri="{FF2B5EF4-FFF2-40B4-BE49-F238E27FC236}">
                <a16:creationId xmlns:a16="http://schemas.microsoft.com/office/drawing/2014/main" id="{6BEACB6C-9CB9-8C20-94A3-42EDCE1773F7}"/>
              </a:ext>
            </a:extLst>
          </p:cNvPr>
          <p:cNvSpPr txBox="1"/>
          <p:nvPr/>
        </p:nvSpPr>
        <p:spPr>
          <a:xfrm>
            <a:off x="5081484" y="2536091"/>
            <a:ext cx="627762"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t>85.4</a:t>
            </a:r>
          </a:p>
        </p:txBody>
      </p:sp>
      <p:sp>
        <p:nvSpPr>
          <p:cNvPr id="12" name="TextBox 11">
            <a:extLst>
              <a:ext uri="{FF2B5EF4-FFF2-40B4-BE49-F238E27FC236}">
                <a16:creationId xmlns:a16="http://schemas.microsoft.com/office/drawing/2014/main" id="{F4530475-2BA6-1050-8AB2-DBCF72494B78}"/>
              </a:ext>
            </a:extLst>
          </p:cNvPr>
          <p:cNvSpPr txBox="1"/>
          <p:nvPr/>
        </p:nvSpPr>
        <p:spPr>
          <a:xfrm>
            <a:off x="4942284" y="4330883"/>
            <a:ext cx="757237" cy="3693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dirty="0"/>
              <a:t>2024</a:t>
            </a:r>
          </a:p>
        </p:txBody>
      </p:sp>
    </p:spTree>
    <p:extLst>
      <p:ext uri="{BB962C8B-B14F-4D97-AF65-F5344CB8AC3E}">
        <p14:creationId xmlns:p14="http://schemas.microsoft.com/office/powerpoint/2010/main" val="584648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E5DAD4-F9E4-4F80-6A45-E9FAD6597F9A}"/>
              </a:ext>
            </a:extLst>
          </p:cNvPr>
          <p:cNvSpPr txBox="1"/>
          <p:nvPr/>
        </p:nvSpPr>
        <p:spPr>
          <a:xfrm>
            <a:off x="152398" y="161056"/>
            <a:ext cx="8749145" cy="523220"/>
          </a:xfrm>
          <a:prstGeom prst="rect">
            <a:avLst/>
          </a:prstGeom>
          <a:noFill/>
        </p:spPr>
        <p:txBody>
          <a:bodyPr wrap="square" rtlCol="0">
            <a:spAutoFit/>
          </a:bodyPr>
          <a:lstStyle/>
          <a:p>
            <a:pPr algn="ctr"/>
            <a:r>
              <a:rPr lang="en-US" sz="2800" b="1" dirty="0"/>
              <a:t>2024-2025 School Year Attendance</a:t>
            </a:r>
          </a:p>
        </p:txBody>
      </p:sp>
      <p:sp>
        <p:nvSpPr>
          <p:cNvPr id="5" name="TextBox 4">
            <a:extLst>
              <a:ext uri="{FF2B5EF4-FFF2-40B4-BE49-F238E27FC236}">
                <a16:creationId xmlns:a16="http://schemas.microsoft.com/office/drawing/2014/main" id="{50E7F68E-ECEE-E78C-7A3C-B067E7080A50}"/>
              </a:ext>
            </a:extLst>
          </p:cNvPr>
          <p:cNvSpPr txBox="1"/>
          <p:nvPr/>
        </p:nvSpPr>
        <p:spPr>
          <a:xfrm>
            <a:off x="8574374" y="4726375"/>
            <a:ext cx="382249" cy="230832"/>
          </a:xfrm>
          <a:prstGeom prst="rect">
            <a:avLst/>
          </a:prstGeom>
          <a:noFill/>
        </p:spPr>
        <p:txBody>
          <a:bodyPr wrap="square">
            <a:spAutoFit/>
          </a:bodyPr>
          <a:lstStyle/>
          <a:p>
            <a:r>
              <a:rPr lang="en-US" sz="900" dirty="0">
                <a:solidFill>
                  <a:schemeClr val="tx1"/>
                </a:solidFill>
              </a:rPr>
              <a:t>15</a:t>
            </a:r>
          </a:p>
        </p:txBody>
      </p:sp>
      <p:pic>
        <p:nvPicPr>
          <p:cNvPr id="4" name="Picture 3">
            <a:extLst>
              <a:ext uri="{FF2B5EF4-FFF2-40B4-BE49-F238E27FC236}">
                <a16:creationId xmlns:a16="http://schemas.microsoft.com/office/drawing/2014/main" id="{53C28199-F3CC-4B99-83BF-1EBF68CC9324}"/>
              </a:ext>
            </a:extLst>
          </p:cNvPr>
          <p:cNvPicPr>
            <a:picLocks noChangeAspect="1"/>
          </p:cNvPicPr>
          <p:nvPr/>
        </p:nvPicPr>
        <p:blipFill>
          <a:blip r:embed="rId2"/>
          <a:stretch>
            <a:fillRect/>
          </a:stretch>
        </p:blipFill>
        <p:spPr>
          <a:xfrm>
            <a:off x="1334277" y="626300"/>
            <a:ext cx="6475445" cy="4361577"/>
          </a:xfrm>
          <a:prstGeom prst="rect">
            <a:avLst/>
          </a:prstGeom>
        </p:spPr>
      </p:pic>
    </p:spTree>
    <p:extLst>
      <p:ext uri="{BB962C8B-B14F-4D97-AF65-F5344CB8AC3E}">
        <p14:creationId xmlns:p14="http://schemas.microsoft.com/office/powerpoint/2010/main" val="3901220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84A9D-8EFE-69DF-7BBB-34F343669ED0}"/>
              </a:ext>
            </a:extLst>
          </p:cNvPr>
          <p:cNvSpPr>
            <a:spLocks noGrp="1"/>
          </p:cNvSpPr>
          <p:nvPr>
            <p:ph type="title"/>
          </p:nvPr>
        </p:nvSpPr>
        <p:spPr>
          <a:xfrm>
            <a:off x="380499" y="1835524"/>
            <a:ext cx="1987868" cy="1707776"/>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b="1" dirty="0">
                <a:latin typeface="+mn-lt"/>
              </a:rPr>
              <a:t>Table</a:t>
            </a:r>
            <a:br>
              <a:rPr lang="en-US" sz="3200" b="1" dirty="0">
                <a:latin typeface="+mn-lt"/>
              </a:rPr>
            </a:br>
            <a:r>
              <a:rPr lang="en-US" sz="3200" b="1" dirty="0">
                <a:latin typeface="+mn-lt"/>
              </a:rPr>
              <a:t>of</a:t>
            </a:r>
            <a:br>
              <a:rPr lang="en-US" sz="3200" b="1" dirty="0">
                <a:latin typeface="+mn-lt"/>
              </a:rPr>
            </a:br>
            <a:r>
              <a:rPr lang="en-US" sz="3200" b="1" dirty="0">
                <a:latin typeface="+mn-lt"/>
              </a:rPr>
              <a:t>Contents</a:t>
            </a:r>
          </a:p>
        </p:txBody>
      </p:sp>
      <p:sp>
        <p:nvSpPr>
          <p:cNvPr id="3" name="Content Placeholder 2">
            <a:extLst>
              <a:ext uri="{FF2B5EF4-FFF2-40B4-BE49-F238E27FC236}">
                <a16:creationId xmlns:a16="http://schemas.microsoft.com/office/drawing/2014/main" id="{6DB61BB5-03D5-1BFF-FEA7-7F833F678333}"/>
              </a:ext>
            </a:extLst>
          </p:cNvPr>
          <p:cNvSpPr>
            <a:spLocks noGrp="1"/>
          </p:cNvSpPr>
          <p:nvPr>
            <p:ph idx="1"/>
          </p:nvPr>
        </p:nvSpPr>
        <p:spPr>
          <a:xfrm>
            <a:off x="2971801" y="202367"/>
            <a:ext cx="5862916" cy="4854450"/>
          </a:xfrm>
        </p:spPr>
        <p:txBody>
          <a:bodyPr>
            <a:normAutofit fontScale="77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200" b="1" dirty="0"/>
              <a:t>Overview</a:t>
            </a:r>
          </a:p>
          <a:p>
            <a:pPr marL="0" indent="0">
              <a:lnSpc>
                <a:spcPct val="100000"/>
              </a:lnSpc>
              <a:spcBef>
                <a:spcPts val="0"/>
              </a:spcBef>
              <a:buNone/>
            </a:pPr>
            <a:r>
              <a:rPr lang="en-US" sz="1050" dirty="0"/>
              <a:t>		District Mission and Vision . . . . . . . . . . . . . . . . . . . .	4</a:t>
            </a:r>
          </a:p>
          <a:p>
            <a:pPr marL="0" indent="0">
              <a:lnSpc>
                <a:spcPct val="100000"/>
              </a:lnSpc>
              <a:spcBef>
                <a:spcPts val="0"/>
              </a:spcBef>
              <a:buNone/>
            </a:pPr>
            <a:r>
              <a:rPr lang="en-US" sz="1050" dirty="0"/>
              <a:t>		Strategic Plan Goals . . . . . . . . . . . . . . . . . . . . . . . . 	5	</a:t>
            </a:r>
          </a:p>
          <a:p>
            <a:pPr marL="0" indent="0">
              <a:lnSpc>
                <a:spcPct val="100000"/>
              </a:lnSpc>
              <a:spcBef>
                <a:spcPts val="0"/>
              </a:spcBef>
              <a:buNone/>
            </a:pPr>
            <a:r>
              <a:rPr lang="en-US" sz="1050" dirty="0"/>
              <a:t>		Investment Priorities. . . . . . . . . . . . . . . . . . . . . . . . .	6</a:t>
            </a:r>
          </a:p>
          <a:p>
            <a:pPr marL="0" indent="0">
              <a:lnSpc>
                <a:spcPct val="100000"/>
              </a:lnSpc>
              <a:spcBef>
                <a:spcPts val="0"/>
              </a:spcBef>
              <a:buNone/>
            </a:pPr>
            <a:r>
              <a:rPr lang="en-US" sz="1050" dirty="0"/>
              <a:t>		Superintendent’s Budget Message . . . . . . . . .  . . . .	7-10</a:t>
            </a:r>
          </a:p>
          <a:p>
            <a:pPr marL="0" indent="0">
              <a:lnSpc>
                <a:spcPct val="100000"/>
              </a:lnSpc>
              <a:spcBef>
                <a:spcPts val="0"/>
              </a:spcBef>
              <a:buNone/>
            </a:pPr>
            <a:endParaRPr lang="en-US" sz="1050" dirty="0"/>
          </a:p>
          <a:p>
            <a:pPr marL="0" indent="0">
              <a:lnSpc>
                <a:spcPct val="100000"/>
              </a:lnSpc>
              <a:spcBef>
                <a:spcPts val="0"/>
              </a:spcBef>
              <a:buNone/>
            </a:pPr>
            <a:r>
              <a:rPr lang="en-US" sz="1200" b="1" dirty="0"/>
              <a:t>Student Data</a:t>
            </a:r>
            <a:r>
              <a:rPr lang="en-US" sz="1050" b="1" dirty="0"/>
              <a:t>	</a:t>
            </a:r>
          </a:p>
          <a:p>
            <a:pPr marL="0" indent="0">
              <a:lnSpc>
                <a:spcPct val="100000"/>
              </a:lnSpc>
              <a:spcBef>
                <a:spcPts val="0"/>
              </a:spcBef>
              <a:buNone/>
            </a:pPr>
            <a:r>
              <a:rPr lang="en-US" sz="1050" b="1" dirty="0"/>
              <a:t>		</a:t>
            </a:r>
            <a:r>
              <a:rPr lang="en-US" sz="1050" dirty="0"/>
              <a:t>Student Enrollment . . . . . . . . . . . . . . . . . . . . . . . . . . 	12</a:t>
            </a:r>
            <a:endParaRPr lang="en-US" sz="1050" dirty="0">
              <a:cs typeface="Arial"/>
            </a:endParaRPr>
          </a:p>
          <a:p>
            <a:pPr indent="0">
              <a:lnSpc>
                <a:spcPct val="100000"/>
              </a:lnSpc>
              <a:buNone/>
            </a:pPr>
            <a:r>
              <a:rPr lang="en-US" sz="1050" dirty="0"/>
              <a:t>		Student Population . . . . . . . . . . . . . . . . . . . . . . . . . .    	13</a:t>
            </a:r>
            <a:endParaRPr lang="en-US" sz="1050" dirty="0">
              <a:cs typeface="Arial"/>
            </a:endParaRPr>
          </a:p>
          <a:p>
            <a:pPr marL="0" indent="0">
              <a:lnSpc>
                <a:spcPct val="100000"/>
              </a:lnSpc>
              <a:spcBef>
                <a:spcPts val="0"/>
              </a:spcBef>
              <a:buNone/>
            </a:pPr>
            <a:r>
              <a:rPr lang="en-US" sz="1050" dirty="0"/>
              <a:t>		Exceptional Education . . . . . . . . . . . .  . . . . . . . . . . . 	14</a:t>
            </a:r>
            <a:endParaRPr lang="en-US" sz="1050" dirty="0">
              <a:cs typeface="Arial"/>
            </a:endParaRPr>
          </a:p>
          <a:p>
            <a:pPr marL="0" indent="0">
              <a:lnSpc>
                <a:spcPct val="100000"/>
              </a:lnSpc>
              <a:spcBef>
                <a:spcPts val="0"/>
              </a:spcBef>
              <a:buNone/>
            </a:pPr>
            <a:r>
              <a:rPr lang="en-US" sz="1050" dirty="0"/>
              <a:t>		Multilingual Learners . . . . . . . . . . . . . . . . . . . . . . . . .	15</a:t>
            </a:r>
            <a:endParaRPr lang="en-US" sz="1050" dirty="0">
              <a:cs typeface="Arial"/>
            </a:endParaRPr>
          </a:p>
          <a:p>
            <a:pPr marL="0" indent="0">
              <a:lnSpc>
                <a:spcPct val="100000"/>
              </a:lnSpc>
              <a:spcBef>
                <a:spcPts val="0"/>
              </a:spcBef>
              <a:buNone/>
            </a:pPr>
            <a:r>
              <a:rPr lang="en-US" sz="1050" dirty="0"/>
              <a:t>		Economically Disadvantaged . . . . . .. . . . . . . . . . . . .	16</a:t>
            </a:r>
            <a:endParaRPr lang="en-US" sz="1050" dirty="0">
              <a:cs typeface="Arial"/>
            </a:endParaRPr>
          </a:p>
          <a:p>
            <a:pPr marL="0" indent="0">
              <a:lnSpc>
                <a:spcPct val="100000"/>
              </a:lnSpc>
              <a:spcBef>
                <a:spcPts val="0"/>
              </a:spcBef>
              <a:buNone/>
            </a:pPr>
            <a:r>
              <a:rPr lang="en-US" sz="1050" dirty="0"/>
              <a:t>		Student Achievement Data . . . . . . . . . . . . . . . . . . . . 	17-26	</a:t>
            </a:r>
            <a:endParaRPr lang="en-US" sz="1050" dirty="0">
              <a:cs typeface="Arial"/>
            </a:endParaRPr>
          </a:p>
          <a:p>
            <a:pPr marL="0" indent="0">
              <a:lnSpc>
                <a:spcPct val="100000"/>
              </a:lnSpc>
              <a:spcBef>
                <a:spcPts val="0"/>
              </a:spcBef>
              <a:buNone/>
            </a:pPr>
            <a:r>
              <a:rPr lang="en-US" sz="1200" b="1" dirty="0"/>
              <a:t>Staff Data</a:t>
            </a:r>
          </a:p>
          <a:p>
            <a:pPr indent="0">
              <a:lnSpc>
                <a:spcPct val="100000"/>
              </a:lnSpc>
              <a:buNone/>
            </a:pPr>
            <a:r>
              <a:rPr lang="en-US" sz="1050" dirty="0"/>
              <a:t>		Positions by Funding Sources . . . . . . . . . . . . . . . . . .    	28</a:t>
            </a:r>
            <a:endParaRPr lang="en-US" sz="1050" dirty="0">
              <a:cs typeface="Arial"/>
            </a:endParaRPr>
          </a:p>
          <a:p>
            <a:pPr marL="0" indent="0">
              <a:lnSpc>
                <a:spcPct val="100000"/>
              </a:lnSpc>
              <a:spcBef>
                <a:spcPts val="0"/>
              </a:spcBef>
              <a:buNone/>
            </a:pPr>
            <a:r>
              <a:rPr lang="en-US" sz="1050" dirty="0"/>
              <a:t>		Teacher Experience . . . . . . . . . . . . . . . . . . . . . . . . . . 	 29</a:t>
            </a:r>
          </a:p>
          <a:p>
            <a:pPr marL="0" indent="0">
              <a:lnSpc>
                <a:spcPct val="100000"/>
              </a:lnSpc>
              <a:spcBef>
                <a:spcPts val="0"/>
              </a:spcBef>
              <a:buNone/>
            </a:pPr>
            <a:r>
              <a:rPr lang="en-US" sz="1050" dirty="0">
                <a:cs typeface="Arial"/>
              </a:rPr>
              <a:t>		2025 Local Salary Supplements . . . . . . . . . . . . . . . . .   	30</a:t>
            </a:r>
          </a:p>
          <a:p>
            <a:pPr marL="0" indent="0">
              <a:lnSpc>
                <a:spcPct val="100000"/>
              </a:lnSpc>
              <a:spcBef>
                <a:spcPts val="0"/>
              </a:spcBef>
              <a:buNone/>
            </a:pPr>
            <a:endParaRPr lang="en-US" sz="1050" dirty="0"/>
          </a:p>
          <a:p>
            <a:pPr indent="0">
              <a:lnSpc>
                <a:spcPct val="100000"/>
              </a:lnSpc>
              <a:buNone/>
            </a:pPr>
            <a:r>
              <a:rPr lang="en-US" sz="1200" b="1" dirty="0"/>
              <a:t>Funding Uses and Sources</a:t>
            </a:r>
          </a:p>
          <a:p>
            <a:pPr indent="0">
              <a:lnSpc>
                <a:spcPct val="100000"/>
              </a:lnSpc>
              <a:buNone/>
            </a:pPr>
            <a:r>
              <a:rPr lang="en-US" sz="1050" dirty="0"/>
              <a:t>		FY 2024 Expense by Fund. . . . . . . . . . . . . . . . . . . . . 	31-38</a:t>
            </a:r>
            <a:endParaRPr lang="en-US" sz="1050" dirty="0">
              <a:cs typeface="Arial"/>
            </a:endParaRPr>
          </a:p>
          <a:p>
            <a:pPr marL="0" indent="0">
              <a:lnSpc>
                <a:spcPct val="100000"/>
              </a:lnSpc>
              <a:spcBef>
                <a:spcPts val="0"/>
              </a:spcBef>
              <a:buNone/>
            </a:pPr>
            <a:r>
              <a:rPr lang="en-US" sz="1050" dirty="0"/>
              <a:t>		FY 2024 Local Fund Expenses . . . . . . . . . . . . . . . . .	39-40</a:t>
            </a:r>
            <a:endParaRPr lang="en-US" sz="1050" dirty="0">
              <a:cs typeface="Arial"/>
            </a:endParaRPr>
          </a:p>
          <a:p>
            <a:pPr marL="0" indent="0">
              <a:lnSpc>
                <a:spcPct val="100000"/>
              </a:lnSpc>
              <a:spcBef>
                <a:spcPts val="0"/>
              </a:spcBef>
              <a:buNone/>
            </a:pPr>
            <a:r>
              <a:rPr lang="en-US" sz="1050" dirty="0"/>
              <a:t>		FY 2024 Restricted Grant Revenue Fund . . . . . . . . .   	41</a:t>
            </a:r>
            <a:endParaRPr lang="en-US" sz="1050" dirty="0">
              <a:cs typeface="Arial"/>
            </a:endParaRPr>
          </a:p>
          <a:p>
            <a:pPr marL="0" indent="0">
              <a:lnSpc>
                <a:spcPct val="100000"/>
              </a:lnSpc>
              <a:spcBef>
                <a:spcPts val="0"/>
              </a:spcBef>
              <a:buNone/>
            </a:pPr>
            <a:endParaRPr lang="en-US" sz="1050" dirty="0"/>
          </a:p>
          <a:p>
            <a:pPr marL="0" indent="0">
              <a:lnSpc>
                <a:spcPct val="100000"/>
              </a:lnSpc>
              <a:spcBef>
                <a:spcPts val="0"/>
              </a:spcBef>
              <a:buNone/>
            </a:pPr>
            <a:r>
              <a:rPr lang="en-US" sz="1200" b="1" dirty="0"/>
              <a:t>FY2026 Budget Request</a:t>
            </a:r>
          </a:p>
          <a:p>
            <a:pPr marL="0" indent="0">
              <a:lnSpc>
                <a:spcPct val="100000"/>
              </a:lnSpc>
              <a:spcBef>
                <a:spcPts val="0"/>
              </a:spcBef>
              <a:buNone/>
            </a:pPr>
            <a:r>
              <a:rPr lang="en-US" sz="1050" dirty="0"/>
              <a:t>		FY 2026 Budget Process. . . . . . . . . . . . . . . . . . . . . . .  	43</a:t>
            </a:r>
            <a:endParaRPr lang="en-US" sz="1050" dirty="0">
              <a:cs typeface="Arial"/>
            </a:endParaRPr>
          </a:p>
          <a:p>
            <a:pPr marL="0" indent="0">
              <a:lnSpc>
                <a:spcPct val="100000"/>
              </a:lnSpc>
              <a:spcBef>
                <a:spcPts val="0"/>
              </a:spcBef>
              <a:buNone/>
            </a:pPr>
            <a:r>
              <a:rPr lang="en-US" sz="1050" dirty="0"/>
              <a:t>		FY 2026 Investment Priority Alignment . . . . . . . . . . . . 	44-46</a:t>
            </a:r>
          </a:p>
          <a:p>
            <a:pPr marL="0" indent="0">
              <a:lnSpc>
                <a:spcPct val="100000"/>
              </a:lnSpc>
              <a:spcBef>
                <a:spcPts val="0"/>
              </a:spcBef>
              <a:buNone/>
            </a:pPr>
            <a:r>
              <a:rPr lang="en-US" sz="1050" dirty="0"/>
              <a:t>		Position Management			</a:t>
            </a:r>
            <a:r>
              <a:rPr lang="en-US" sz="1050" dirty="0">
                <a:cs typeface="Arial"/>
              </a:rPr>
              <a:t>47-49</a:t>
            </a:r>
            <a:endParaRPr lang="en-US" sz="1050" dirty="0"/>
          </a:p>
          <a:p>
            <a:pPr marL="0" indent="0">
              <a:lnSpc>
                <a:spcPct val="100000"/>
              </a:lnSpc>
              <a:spcBef>
                <a:spcPts val="0"/>
              </a:spcBef>
              <a:buNone/>
            </a:pPr>
            <a:r>
              <a:rPr lang="en-US" sz="1050" dirty="0"/>
              <a:t>		Budget Savings Plan			50</a:t>
            </a:r>
          </a:p>
          <a:p>
            <a:pPr marL="0" indent="0">
              <a:lnSpc>
                <a:spcPct val="100000"/>
              </a:lnSpc>
              <a:spcBef>
                <a:spcPts val="0"/>
              </a:spcBef>
              <a:buNone/>
            </a:pPr>
            <a:r>
              <a:rPr lang="en-US" sz="1050" dirty="0">
                <a:cs typeface="Arial"/>
              </a:rPr>
              <a:t>		FY 2026 Local Non-Personnel Request . . . . . . . . . . .  	51</a:t>
            </a:r>
          </a:p>
          <a:p>
            <a:pPr marL="0" indent="0">
              <a:lnSpc>
                <a:spcPct val="100000"/>
              </a:lnSpc>
              <a:spcBef>
                <a:spcPts val="0"/>
              </a:spcBef>
              <a:buNone/>
            </a:pPr>
            <a:endParaRPr lang="en-US" sz="1050" dirty="0"/>
          </a:p>
          <a:p>
            <a:pPr marL="0" indent="0">
              <a:lnSpc>
                <a:spcPct val="100000"/>
              </a:lnSpc>
              <a:spcBef>
                <a:spcPts val="0"/>
              </a:spcBef>
              <a:buNone/>
            </a:pPr>
            <a:r>
              <a:rPr lang="en-US" sz="1200" b="1" dirty="0"/>
              <a:t>Proposed Funding Formula</a:t>
            </a:r>
          </a:p>
          <a:p>
            <a:pPr marL="0" indent="0">
              <a:lnSpc>
                <a:spcPct val="100000"/>
              </a:lnSpc>
              <a:spcBef>
                <a:spcPts val="0"/>
              </a:spcBef>
              <a:buNone/>
            </a:pPr>
            <a:r>
              <a:rPr lang="en-US" sz="1050" dirty="0"/>
              <a:t>		FY 2026 Proposed County Formula . . . . . . . . . . . . . .  	52-53</a:t>
            </a:r>
            <a:endParaRPr lang="en-US" sz="1050" dirty="0">
              <a:cs typeface="Arial"/>
            </a:endParaRPr>
          </a:p>
          <a:p>
            <a:pPr marL="0" indent="0">
              <a:lnSpc>
                <a:spcPct val="100000"/>
              </a:lnSpc>
              <a:spcBef>
                <a:spcPts val="0"/>
              </a:spcBef>
              <a:buNone/>
            </a:pPr>
            <a:endParaRPr lang="en-US" sz="1050" dirty="0"/>
          </a:p>
          <a:p>
            <a:pPr marL="0" indent="0">
              <a:lnSpc>
                <a:spcPct val="100000"/>
              </a:lnSpc>
              <a:spcBef>
                <a:spcPts val="0"/>
              </a:spcBef>
              <a:buNone/>
            </a:pPr>
            <a:r>
              <a:rPr lang="en-US" sz="1200" b="1" dirty="0"/>
              <a:t>Proposed County Appropriation</a:t>
            </a:r>
          </a:p>
          <a:p>
            <a:pPr marL="0" indent="0">
              <a:lnSpc>
                <a:spcPct val="100000"/>
              </a:lnSpc>
              <a:spcBef>
                <a:spcPts val="0"/>
              </a:spcBef>
              <a:buNone/>
            </a:pPr>
            <a:r>
              <a:rPr lang="en-US" sz="1050" dirty="0"/>
              <a:t>		2025-2026 Local Budget Request . . . . . . . . . . . . . . .   	54-55</a:t>
            </a:r>
          </a:p>
          <a:p>
            <a:pPr marL="0" indent="0">
              <a:lnSpc>
                <a:spcPct val="100000"/>
              </a:lnSpc>
              <a:spcBef>
                <a:spcPts val="0"/>
              </a:spcBef>
              <a:buNone/>
            </a:pPr>
            <a:endParaRPr lang="en-US" sz="1050" dirty="0">
              <a:cs typeface="Arial"/>
            </a:endParaRPr>
          </a:p>
          <a:p>
            <a:pPr marL="0" indent="0">
              <a:lnSpc>
                <a:spcPct val="100000"/>
              </a:lnSpc>
              <a:spcBef>
                <a:spcPts val="0"/>
              </a:spcBef>
              <a:buNone/>
            </a:pPr>
            <a:r>
              <a:rPr lang="en-US" sz="1050" b="1" dirty="0">
                <a:cs typeface="Arial"/>
              </a:rPr>
              <a:t>Recommended Next Steps					</a:t>
            </a:r>
            <a:r>
              <a:rPr lang="en-US" sz="1050" dirty="0">
                <a:cs typeface="Arial"/>
              </a:rPr>
              <a:t>57</a:t>
            </a:r>
            <a:r>
              <a:rPr lang="en-US" sz="1050" b="1" dirty="0">
                <a:cs typeface="Arial"/>
              </a:rPr>
              <a:t>				</a:t>
            </a:r>
          </a:p>
          <a:p>
            <a:pPr marL="0" indent="0">
              <a:lnSpc>
                <a:spcPct val="100000"/>
              </a:lnSpc>
              <a:spcBef>
                <a:spcPts val="0"/>
              </a:spcBef>
              <a:buNone/>
            </a:pPr>
            <a:endParaRPr lang="en-US" sz="1050" dirty="0"/>
          </a:p>
          <a:p>
            <a:pPr marL="0" indent="0">
              <a:lnSpc>
                <a:spcPct val="100000"/>
              </a:lnSpc>
              <a:spcBef>
                <a:spcPts val="0"/>
              </a:spcBef>
              <a:buNone/>
            </a:pPr>
            <a:r>
              <a:rPr lang="en-US" sz="1200" b="1" dirty="0"/>
              <a:t>Appendices</a:t>
            </a:r>
            <a:r>
              <a:rPr lang="en-US" sz="1050" dirty="0"/>
              <a:t>			</a:t>
            </a:r>
          </a:p>
          <a:p>
            <a:pPr marL="0" indent="0">
              <a:lnSpc>
                <a:spcPct val="100000"/>
              </a:lnSpc>
              <a:spcBef>
                <a:spcPts val="0"/>
              </a:spcBef>
              <a:buNone/>
            </a:pPr>
            <a:r>
              <a:rPr lang="en-US" sz="1050" dirty="0"/>
              <a:t>		Expense Breakout by Funds . . . . . . . . .  . . . . . .  . . . .  	58-65</a:t>
            </a:r>
          </a:p>
          <a:p>
            <a:pPr marL="0" indent="0">
              <a:lnSpc>
                <a:spcPct val="100000"/>
              </a:lnSpc>
              <a:spcBef>
                <a:spcPts val="0"/>
              </a:spcBef>
              <a:buNone/>
            </a:pPr>
            <a:r>
              <a:rPr lang="en-US" sz="1050" dirty="0"/>
              <a:t>		</a:t>
            </a:r>
            <a:endParaRPr lang="en-US" sz="1050" dirty="0">
              <a:cs typeface="Arial"/>
            </a:endParaRPr>
          </a:p>
          <a:p>
            <a:pPr indent="0">
              <a:lnSpc>
                <a:spcPct val="100000"/>
              </a:lnSpc>
              <a:buNone/>
            </a:pPr>
            <a:r>
              <a:rPr lang="en-US" sz="1050" dirty="0"/>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indent="0">
              <a:lnSpc>
                <a:spcPct val="100000"/>
              </a:lnSpc>
              <a:spcBef>
                <a:spcPts val="0"/>
              </a:spcBef>
              <a:buNone/>
            </a:pPr>
            <a:endParaRPr lang="en-US" sz="1050" dirty="0"/>
          </a:p>
          <a:p>
            <a:pPr marL="0" indent="0">
              <a:lnSpc>
                <a:spcPct val="100000"/>
              </a:lnSpc>
              <a:spcBef>
                <a:spcPts val="0"/>
              </a:spcBef>
              <a:buNone/>
            </a:pPr>
            <a:endParaRPr lang="en-US" sz="1350" dirty="0"/>
          </a:p>
          <a:p>
            <a:pPr marL="0" indent="0">
              <a:lnSpc>
                <a:spcPct val="100000"/>
              </a:lnSpc>
              <a:spcBef>
                <a:spcPts val="0"/>
              </a:spcBef>
              <a:buNone/>
            </a:pPr>
            <a:endParaRPr lang="en-US" sz="1350" dirty="0"/>
          </a:p>
        </p:txBody>
      </p:sp>
      <p:sp>
        <p:nvSpPr>
          <p:cNvPr id="4" name="Slide Number Placeholder 3">
            <a:extLst>
              <a:ext uri="{FF2B5EF4-FFF2-40B4-BE49-F238E27FC236}">
                <a16:creationId xmlns:a16="http://schemas.microsoft.com/office/drawing/2014/main" id="{335B920F-F6D1-4972-5039-7718511F3E3F}"/>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r>
              <a:rPr lang="en-US" dirty="0"/>
              <a:t>i</a:t>
            </a:r>
          </a:p>
        </p:txBody>
      </p:sp>
      <p:pic>
        <p:nvPicPr>
          <p:cNvPr id="5" name="Picture 4">
            <a:extLst>
              <a:ext uri="{FF2B5EF4-FFF2-40B4-BE49-F238E27FC236}">
                <a16:creationId xmlns:a16="http://schemas.microsoft.com/office/drawing/2014/main" id="{DC2AB2E4-B022-BEAF-55A4-516F9C7C69C9}"/>
              </a:ext>
            </a:extLst>
          </p:cNvPr>
          <p:cNvPicPr>
            <a:picLocks noChangeAspect="1"/>
          </p:cNvPicPr>
          <p:nvPr/>
        </p:nvPicPr>
        <p:blipFill>
          <a:blip r:embed="rId2"/>
          <a:stretch>
            <a:fillRect/>
          </a:stretch>
        </p:blipFill>
        <p:spPr>
          <a:xfrm>
            <a:off x="380499" y="451464"/>
            <a:ext cx="1896020" cy="999831"/>
          </a:xfrm>
          <a:prstGeom prst="rect">
            <a:avLst/>
          </a:prstGeom>
        </p:spPr>
      </p:pic>
    </p:spTree>
    <p:extLst>
      <p:ext uri="{BB962C8B-B14F-4D97-AF65-F5344CB8AC3E}">
        <p14:creationId xmlns:p14="http://schemas.microsoft.com/office/powerpoint/2010/main" val="3547202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1A776-4EAC-E434-6FC2-E0C2496E9BF1}"/>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b="1" dirty="0"/>
              <a:t>WS/FCS Pandemic Recovery compared to Pandemic Recovery Across NC</a:t>
            </a:r>
          </a:p>
        </p:txBody>
      </p:sp>
      <p:sp>
        <p:nvSpPr>
          <p:cNvPr id="3" name="Content Placeholder 2">
            <a:extLst>
              <a:ext uri="{FF2B5EF4-FFF2-40B4-BE49-F238E27FC236}">
                <a16:creationId xmlns:a16="http://schemas.microsoft.com/office/drawing/2014/main" id="{AA6163F7-467F-3E48-8CAD-EC4C2224C6BE}"/>
              </a:ext>
            </a:extLst>
          </p:cNvPr>
          <p:cNvSpPr>
            <a:spLocks noGrp="1"/>
          </p:cNvSpPr>
          <p:nvPr>
            <p:ph idx="1"/>
          </p:nvPr>
        </p:nvSpPr>
        <p:spPr>
          <a:xfrm>
            <a:off x="628650" y="1606152"/>
            <a:ext cx="7886700" cy="3263504"/>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300" dirty="0"/>
              <a:t>The following slides demonstrate that in grades 3-5 ELA and Math:</a:t>
            </a:r>
          </a:p>
          <a:p>
            <a:pPr marL="0" indent="0">
              <a:buNone/>
            </a:pPr>
            <a:endParaRPr lang="en-US" sz="3300" dirty="0"/>
          </a:p>
          <a:p>
            <a:pPr lvl="1"/>
            <a:r>
              <a:rPr lang="en-US" sz="2400" dirty="0"/>
              <a:t>WS/FCS has exceeded district pre-pandemic trends</a:t>
            </a:r>
          </a:p>
          <a:p>
            <a:pPr marL="342900" lvl="1" indent="0">
              <a:buNone/>
            </a:pPr>
            <a:endParaRPr lang="en-US" sz="2400" dirty="0"/>
          </a:p>
          <a:p>
            <a:pPr lvl="1"/>
            <a:r>
              <a:rPr lang="en-US" sz="2400" dirty="0"/>
              <a:t>WS/FCs has exceeded the state of NC in pandemic recovery</a:t>
            </a:r>
          </a:p>
          <a:p>
            <a:pPr lvl="1"/>
            <a:endParaRPr lang="en-US" dirty="0"/>
          </a:p>
        </p:txBody>
      </p:sp>
      <p:sp>
        <p:nvSpPr>
          <p:cNvPr id="5" name="TextBox 4">
            <a:extLst>
              <a:ext uri="{FF2B5EF4-FFF2-40B4-BE49-F238E27FC236}">
                <a16:creationId xmlns:a16="http://schemas.microsoft.com/office/drawing/2014/main" id="{3C11B59E-8B60-E0B0-FF78-C9490A10A380}"/>
              </a:ext>
            </a:extLst>
          </p:cNvPr>
          <p:cNvSpPr txBox="1"/>
          <p:nvPr/>
        </p:nvSpPr>
        <p:spPr>
          <a:xfrm>
            <a:off x="8454453" y="4674152"/>
            <a:ext cx="404734" cy="230832"/>
          </a:xfrm>
          <a:prstGeom prst="rect">
            <a:avLst/>
          </a:prstGeom>
          <a:noFill/>
        </p:spPr>
        <p:txBody>
          <a:bodyPr wrap="square">
            <a:spAutoFit/>
          </a:bodyPr>
          <a:lstStyle/>
          <a:p>
            <a:r>
              <a:rPr lang="en-US" sz="900" dirty="0">
                <a:solidFill>
                  <a:schemeClr val="tx1"/>
                </a:solidFill>
              </a:rPr>
              <a:t>16</a:t>
            </a:r>
          </a:p>
        </p:txBody>
      </p:sp>
    </p:spTree>
    <p:extLst>
      <p:ext uri="{BB962C8B-B14F-4D97-AF65-F5344CB8AC3E}">
        <p14:creationId xmlns:p14="http://schemas.microsoft.com/office/powerpoint/2010/main" val="3158992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4CF7B-B029-6734-9EAC-029229BE57A8}"/>
              </a:ext>
            </a:extLst>
          </p:cNvPr>
          <p:cNvPicPr>
            <a:picLocks noChangeAspect="1"/>
          </p:cNvPicPr>
          <p:nvPr/>
        </p:nvPicPr>
        <p:blipFill>
          <a:blip r:embed="rId2"/>
          <a:stretch>
            <a:fillRect/>
          </a:stretch>
        </p:blipFill>
        <p:spPr>
          <a:xfrm>
            <a:off x="674241" y="359764"/>
            <a:ext cx="7739388" cy="4392118"/>
          </a:xfrm>
          <a:prstGeom prst="rect">
            <a:avLst/>
          </a:prstGeom>
        </p:spPr>
      </p:pic>
      <p:sp>
        <p:nvSpPr>
          <p:cNvPr id="4" name="TextBox 3">
            <a:extLst>
              <a:ext uri="{FF2B5EF4-FFF2-40B4-BE49-F238E27FC236}">
                <a16:creationId xmlns:a16="http://schemas.microsoft.com/office/drawing/2014/main" id="{874BC398-41A6-D491-0A33-DA44335C5937}"/>
              </a:ext>
            </a:extLst>
          </p:cNvPr>
          <p:cNvSpPr txBox="1"/>
          <p:nvPr/>
        </p:nvSpPr>
        <p:spPr>
          <a:xfrm>
            <a:off x="8469759" y="4695430"/>
            <a:ext cx="382249" cy="230832"/>
          </a:xfrm>
          <a:prstGeom prst="rect">
            <a:avLst/>
          </a:prstGeom>
          <a:noFill/>
        </p:spPr>
        <p:txBody>
          <a:bodyPr wrap="square">
            <a:spAutoFit/>
          </a:bodyPr>
          <a:lstStyle/>
          <a:p>
            <a:r>
              <a:rPr lang="en-US" sz="900" dirty="0">
                <a:solidFill>
                  <a:schemeClr val="tx1"/>
                </a:solidFill>
              </a:rPr>
              <a:t>17</a:t>
            </a:r>
          </a:p>
        </p:txBody>
      </p:sp>
    </p:spTree>
    <p:extLst>
      <p:ext uri="{BB962C8B-B14F-4D97-AF65-F5344CB8AC3E}">
        <p14:creationId xmlns:p14="http://schemas.microsoft.com/office/powerpoint/2010/main" val="2741281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E0E941-84AD-2700-D71D-43E32D86E7E9}"/>
              </a:ext>
            </a:extLst>
          </p:cNvPr>
          <p:cNvPicPr>
            <a:picLocks noChangeAspect="1"/>
          </p:cNvPicPr>
          <p:nvPr/>
        </p:nvPicPr>
        <p:blipFill>
          <a:blip r:embed="rId2"/>
          <a:stretch>
            <a:fillRect/>
          </a:stretch>
        </p:blipFill>
        <p:spPr>
          <a:xfrm>
            <a:off x="659567" y="356200"/>
            <a:ext cx="7839856" cy="4422645"/>
          </a:xfrm>
          <a:prstGeom prst="rect">
            <a:avLst/>
          </a:prstGeom>
        </p:spPr>
      </p:pic>
      <p:sp>
        <p:nvSpPr>
          <p:cNvPr id="4" name="TextBox 3">
            <a:extLst>
              <a:ext uri="{FF2B5EF4-FFF2-40B4-BE49-F238E27FC236}">
                <a16:creationId xmlns:a16="http://schemas.microsoft.com/office/drawing/2014/main" id="{5396F30D-3119-B9F3-B3D8-F427157D2547}"/>
              </a:ext>
            </a:extLst>
          </p:cNvPr>
          <p:cNvSpPr txBox="1"/>
          <p:nvPr/>
        </p:nvSpPr>
        <p:spPr>
          <a:xfrm>
            <a:off x="8416978" y="4754302"/>
            <a:ext cx="547140" cy="230832"/>
          </a:xfrm>
          <a:prstGeom prst="rect">
            <a:avLst/>
          </a:prstGeom>
          <a:noFill/>
        </p:spPr>
        <p:txBody>
          <a:bodyPr wrap="square">
            <a:spAutoFit/>
          </a:bodyPr>
          <a:lstStyle/>
          <a:p>
            <a:r>
              <a:rPr lang="en-US" sz="900" dirty="0">
                <a:solidFill>
                  <a:schemeClr val="tx1"/>
                </a:solidFill>
              </a:rPr>
              <a:t>18</a:t>
            </a:r>
          </a:p>
        </p:txBody>
      </p:sp>
    </p:spTree>
    <p:extLst>
      <p:ext uri="{BB962C8B-B14F-4D97-AF65-F5344CB8AC3E}">
        <p14:creationId xmlns:p14="http://schemas.microsoft.com/office/powerpoint/2010/main" val="3846245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593CF-27CF-3999-D575-E5EA8DB2705A}"/>
              </a:ext>
            </a:extLst>
          </p:cNvPr>
          <p:cNvPicPr>
            <a:picLocks noChangeAspect="1"/>
          </p:cNvPicPr>
          <p:nvPr/>
        </p:nvPicPr>
        <p:blipFill>
          <a:blip r:embed="rId2"/>
          <a:stretch>
            <a:fillRect/>
          </a:stretch>
        </p:blipFill>
        <p:spPr>
          <a:xfrm>
            <a:off x="509666" y="354737"/>
            <a:ext cx="8004747" cy="4501464"/>
          </a:xfrm>
          <a:prstGeom prst="rect">
            <a:avLst/>
          </a:prstGeom>
        </p:spPr>
      </p:pic>
      <p:sp>
        <p:nvSpPr>
          <p:cNvPr id="4" name="TextBox 3">
            <a:extLst>
              <a:ext uri="{FF2B5EF4-FFF2-40B4-BE49-F238E27FC236}">
                <a16:creationId xmlns:a16="http://schemas.microsoft.com/office/drawing/2014/main" id="{878F6BB6-0D85-5E2D-09A4-2F942D9CD3A7}"/>
              </a:ext>
            </a:extLst>
          </p:cNvPr>
          <p:cNvSpPr txBox="1"/>
          <p:nvPr/>
        </p:nvSpPr>
        <p:spPr>
          <a:xfrm>
            <a:off x="8431967" y="4702312"/>
            <a:ext cx="404734" cy="230832"/>
          </a:xfrm>
          <a:prstGeom prst="rect">
            <a:avLst/>
          </a:prstGeom>
          <a:noFill/>
        </p:spPr>
        <p:txBody>
          <a:bodyPr wrap="square">
            <a:spAutoFit/>
          </a:bodyPr>
          <a:lstStyle/>
          <a:p>
            <a:r>
              <a:rPr lang="en-US" sz="900" dirty="0">
                <a:solidFill>
                  <a:schemeClr val="tx1"/>
                </a:solidFill>
              </a:rPr>
              <a:t>19</a:t>
            </a:r>
          </a:p>
        </p:txBody>
      </p:sp>
    </p:spTree>
    <p:extLst>
      <p:ext uri="{BB962C8B-B14F-4D97-AF65-F5344CB8AC3E}">
        <p14:creationId xmlns:p14="http://schemas.microsoft.com/office/powerpoint/2010/main" val="4161791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349D1-F7B2-D629-8610-9BFD4D70FA9A}"/>
              </a:ext>
            </a:extLst>
          </p:cNvPr>
          <p:cNvPicPr>
            <a:picLocks noChangeAspect="1"/>
          </p:cNvPicPr>
          <p:nvPr/>
        </p:nvPicPr>
        <p:blipFill>
          <a:blip r:embed="rId2"/>
          <a:stretch>
            <a:fillRect/>
          </a:stretch>
        </p:blipFill>
        <p:spPr>
          <a:xfrm>
            <a:off x="502170" y="332673"/>
            <a:ext cx="8034728" cy="4537412"/>
          </a:xfrm>
          <a:prstGeom prst="rect">
            <a:avLst/>
          </a:prstGeom>
        </p:spPr>
      </p:pic>
      <p:sp>
        <p:nvSpPr>
          <p:cNvPr id="4" name="TextBox 3">
            <a:extLst>
              <a:ext uri="{FF2B5EF4-FFF2-40B4-BE49-F238E27FC236}">
                <a16:creationId xmlns:a16="http://schemas.microsoft.com/office/drawing/2014/main" id="{92AFDCF9-A24E-6F87-57DA-744C9A11C693}"/>
              </a:ext>
            </a:extLst>
          </p:cNvPr>
          <p:cNvSpPr txBox="1"/>
          <p:nvPr/>
        </p:nvSpPr>
        <p:spPr>
          <a:xfrm>
            <a:off x="8405735" y="4716196"/>
            <a:ext cx="472190" cy="230832"/>
          </a:xfrm>
          <a:prstGeom prst="rect">
            <a:avLst/>
          </a:prstGeom>
          <a:noFill/>
        </p:spPr>
        <p:txBody>
          <a:bodyPr wrap="square">
            <a:spAutoFit/>
          </a:bodyPr>
          <a:lstStyle/>
          <a:p>
            <a:r>
              <a:rPr lang="en-US" sz="900" dirty="0">
                <a:solidFill>
                  <a:schemeClr val="tx1"/>
                </a:solidFill>
              </a:rPr>
              <a:t>20</a:t>
            </a:r>
          </a:p>
        </p:txBody>
      </p:sp>
    </p:spTree>
    <p:extLst>
      <p:ext uri="{BB962C8B-B14F-4D97-AF65-F5344CB8AC3E}">
        <p14:creationId xmlns:p14="http://schemas.microsoft.com/office/powerpoint/2010/main" val="3511460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6EC462-271C-EFC1-A29E-ACD6765D387F}"/>
              </a:ext>
            </a:extLst>
          </p:cNvPr>
          <p:cNvPicPr>
            <a:picLocks noChangeAspect="1"/>
          </p:cNvPicPr>
          <p:nvPr/>
        </p:nvPicPr>
        <p:blipFill>
          <a:blip r:embed="rId2"/>
          <a:stretch>
            <a:fillRect/>
          </a:stretch>
        </p:blipFill>
        <p:spPr>
          <a:xfrm>
            <a:off x="517161" y="312208"/>
            <a:ext cx="8109678" cy="4519085"/>
          </a:xfrm>
          <a:prstGeom prst="rect">
            <a:avLst/>
          </a:prstGeom>
        </p:spPr>
      </p:pic>
      <p:sp>
        <p:nvSpPr>
          <p:cNvPr id="4" name="TextBox 3">
            <a:extLst>
              <a:ext uri="{FF2B5EF4-FFF2-40B4-BE49-F238E27FC236}">
                <a16:creationId xmlns:a16="http://schemas.microsoft.com/office/drawing/2014/main" id="{E027EF78-F0CE-4819-2B8E-63DFA6FFD07E}"/>
              </a:ext>
            </a:extLst>
          </p:cNvPr>
          <p:cNvSpPr txBox="1"/>
          <p:nvPr/>
        </p:nvSpPr>
        <p:spPr>
          <a:xfrm>
            <a:off x="8435714" y="4715876"/>
            <a:ext cx="382249" cy="230832"/>
          </a:xfrm>
          <a:prstGeom prst="rect">
            <a:avLst/>
          </a:prstGeom>
          <a:noFill/>
        </p:spPr>
        <p:txBody>
          <a:bodyPr wrap="square">
            <a:spAutoFit/>
          </a:bodyPr>
          <a:lstStyle/>
          <a:p>
            <a:r>
              <a:rPr lang="en-US" sz="900" dirty="0">
                <a:solidFill>
                  <a:schemeClr val="tx1"/>
                </a:solidFill>
              </a:rPr>
              <a:t>21</a:t>
            </a:r>
          </a:p>
        </p:txBody>
      </p:sp>
    </p:spTree>
    <p:extLst>
      <p:ext uri="{BB962C8B-B14F-4D97-AF65-F5344CB8AC3E}">
        <p14:creationId xmlns:p14="http://schemas.microsoft.com/office/powerpoint/2010/main" val="2918829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EB26D1-EA1B-DB3B-ABD3-A365F65CB6F4}"/>
              </a:ext>
            </a:extLst>
          </p:cNvPr>
          <p:cNvPicPr>
            <a:picLocks noChangeAspect="1"/>
          </p:cNvPicPr>
          <p:nvPr/>
        </p:nvPicPr>
        <p:blipFill>
          <a:blip r:embed="rId2"/>
          <a:stretch>
            <a:fillRect/>
          </a:stretch>
        </p:blipFill>
        <p:spPr>
          <a:xfrm>
            <a:off x="479685" y="309165"/>
            <a:ext cx="8087193" cy="4580357"/>
          </a:xfrm>
          <a:prstGeom prst="rect">
            <a:avLst/>
          </a:prstGeom>
        </p:spPr>
      </p:pic>
      <p:sp>
        <p:nvSpPr>
          <p:cNvPr id="4" name="TextBox 3">
            <a:extLst>
              <a:ext uri="{FF2B5EF4-FFF2-40B4-BE49-F238E27FC236}">
                <a16:creationId xmlns:a16="http://schemas.microsoft.com/office/drawing/2014/main" id="{EAC093E9-8319-7D42-C1F1-35F9AC0C9827}"/>
              </a:ext>
            </a:extLst>
          </p:cNvPr>
          <p:cNvSpPr txBox="1"/>
          <p:nvPr/>
        </p:nvSpPr>
        <p:spPr>
          <a:xfrm>
            <a:off x="8469443" y="4718919"/>
            <a:ext cx="389744" cy="230832"/>
          </a:xfrm>
          <a:prstGeom prst="rect">
            <a:avLst/>
          </a:prstGeom>
          <a:noFill/>
        </p:spPr>
        <p:txBody>
          <a:bodyPr wrap="square">
            <a:spAutoFit/>
          </a:bodyPr>
          <a:lstStyle/>
          <a:p>
            <a:r>
              <a:rPr lang="en-US" sz="900" dirty="0">
                <a:solidFill>
                  <a:schemeClr val="tx1"/>
                </a:solidFill>
              </a:rPr>
              <a:t>22</a:t>
            </a:r>
          </a:p>
        </p:txBody>
      </p:sp>
    </p:spTree>
    <p:extLst>
      <p:ext uri="{BB962C8B-B14F-4D97-AF65-F5344CB8AC3E}">
        <p14:creationId xmlns:p14="http://schemas.microsoft.com/office/powerpoint/2010/main" val="1660388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BDD74AD2-257A-314B-91CF-4894DD3020FD}"/>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31A66C-928D-80C9-773D-6B8F32CD7EB3}"/>
              </a:ext>
            </a:extLst>
          </p:cNvPr>
          <p:cNvSpPr txBox="1"/>
          <p:nvPr/>
        </p:nvSpPr>
        <p:spPr>
          <a:xfrm>
            <a:off x="524437" y="1884795"/>
            <a:ext cx="824976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Arial"/>
                <a:cs typeface="Arial"/>
                <a:sym typeface="Arial"/>
              </a:rPr>
              <a:t>Staff Data</a:t>
            </a:r>
          </a:p>
        </p:txBody>
      </p:sp>
    </p:spTree>
    <p:extLst>
      <p:ext uri="{BB962C8B-B14F-4D97-AF65-F5344CB8AC3E}">
        <p14:creationId xmlns:p14="http://schemas.microsoft.com/office/powerpoint/2010/main" val="2285776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8334-07CC-3652-D88D-0878AE477F3F}"/>
              </a:ext>
            </a:extLst>
          </p:cNvPr>
          <p:cNvSpPr>
            <a:spLocks noGrp="1"/>
          </p:cNvSpPr>
          <p:nvPr>
            <p:ph type="title"/>
          </p:nvPr>
        </p:nvSpPr>
        <p:spPr>
          <a:xfrm>
            <a:off x="623400" y="143034"/>
            <a:ext cx="8520600" cy="572700"/>
          </a:xfrm>
        </p:spPr>
        <p:txBody>
          <a:bodyPr>
            <a:normAutofit fontScale="90000"/>
          </a:bodyPr>
          <a:lstStyle/>
          <a:p>
            <a:pPr algn="ctr"/>
            <a:r>
              <a:rPr kumimoji="0" lang="en-US" sz="2200" b="1" i="0" u="none" strike="noStrike" kern="1200" cap="none" spc="0" normalizeH="0" baseline="0" noProof="0" dirty="0">
                <a:ln>
                  <a:noFill/>
                </a:ln>
                <a:solidFill>
                  <a:schemeClr val="tx1"/>
                </a:solidFill>
                <a:effectLst/>
                <a:uLnTx/>
                <a:uFillTx/>
                <a:latin typeface="+mj-lt"/>
                <a:ea typeface="+mj-ea"/>
                <a:cs typeface="+mj-cs"/>
              </a:rPr>
              <a:t>Position Counts by Funding Source, Without Vacancies</a:t>
            </a:r>
            <a:br>
              <a:rPr lang="en-US" sz="2200" dirty="0"/>
            </a:br>
            <a:br>
              <a:rPr lang="en-US" sz="2800" dirty="0"/>
            </a:br>
            <a:endParaRPr lang="en-US" dirty="0"/>
          </a:p>
        </p:txBody>
      </p:sp>
      <p:pic>
        <p:nvPicPr>
          <p:cNvPr id="7" name="Picture 6">
            <a:extLst>
              <a:ext uri="{FF2B5EF4-FFF2-40B4-BE49-F238E27FC236}">
                <a16:creationId xmlns:a16="http://schemas.microsoft.com/office/drawing/2014/main" id="{C122CDA5-133F-B174-5373-2A6E0A8A4826}"/>
              </a:ext>
            </a:extLst>
          </p:cNvPr>
          <p:cNvPicPr>
            <a:picLocks noChangeAspect="1"/>
          </p:cNvPicPr>
          <p:nvPr/>
        </p:nvPicPr>
        <p:blipFill>
          <a:blip r:embed="rId2"/>
          <a:stretch>
            <a:fillRect/>
          </a:stretch>
        </p:blipFill>
        <p:spPr>
          <a:xfrm>
            <a:off x="311700" y="104598"/>
            <a:ext cx="1035749" cy="549581"/>
          </a:xfrm>
          <a:prstGeom prst="rect">
            <a:avLst/>
          </a:prstGeom>
        </p:spPr>
      </p:pic>
      <p:sp>
        <p:nvSpPr>
          <p:cNvPr id="5" name="TextBox 4">
            <a:extLst>
              <a:ext uri="{FF2B5EF4-FFF2-40B4-BE49-F238E27FC236}">
                <a16:creationId xmlns:a16="http://schemas.microsoft.com/office/drawing/2014/main" id="{EE502A17-2A8C-421D-083E-BF32E5137560}"/>
              </a:ext>
            </a:extLst>
          </p:cNvPr>
          <p:cNvSpPr txBox="1"/>
          <p:nvPr/>
        </p:nvSpPr>
        <p:spPr>
          <a:xfrm>
            <a:off x="311698" y="4665431"/>
            <a:ext cx="852060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1" u="none" strike="noStrike" kern="0" cap="none" spc="0" normalizeH="0" baseline="0" noProof="0" dirty="0">
                <a:ln>
                  <a:noFill/>
                </a:ln>
                <a:solidFill>
                  <a:srgbClr val="000000"/>
                </a:solidFill>
                <a:effectLst/>
                <a:uLnTx/>
                <a:uFillTx/>
                <a:latin typeface="Arial"/>
                <a:cs typeface="Arial"/>
                <a:sym typeface="Arial"/>
              </a:rPr>
              <a:t>Note:  2024-2025 projections are based on March 2025 numbers.  Numbers are higher than 2023-2024 because there are less vacancies. </a:t>
            </a:r>
          </a:p>
        </p:txBody>
      </p:sp>
      <p:sp>
        <p:nvSpPr>
          <p:cNvPr id="4" name="TextBox 3">
            <a:extLst>
              <a:ext uri="{FF2B5EF4-FFF2-40B4-BE49-F238E27FC236}">
                <a16:creationId xmlns:a16="http://schemas.microsoft.com/office/drawing/2014/main" id="{DA7F4F28-B3AC-4B99-A46C-7CF02B964E21}"/>
              </a:ext>
            </a:extLst>
          </p:cNvPr>
          <p:cNvSpPr txBox="1"/>
          <p:nvPr/>
        </p:nvSpPr>
        <p:spPr>
          <a:xfrm>
            <a:off x="-96982" y="3187255"/>
            <a:ext cx="16486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sng" strike="noStrike" kern="0" cap="none" spc="0" normalizeH="0" baseline="0" noProof="0" dirty="0">
                <a:ln>
                  <a:noFill/>
                </a:ln>
                <a:solidFill>
                  <a:srgbClr val="000000"/>
                </a:solidFill>
                <a:effectLst/>
                <a:uLnTx/>
                <a:uFillTx/>
                <a:latin typeface="Arial"/>
                <a:cs typeface="Arial"/>
                <a:sym typeface="Arial"/>
              </a:rPr>
              <a:t>Position Totals by Year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2013-14  6,272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2015-16  6,317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2017-18  6,538</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2019-20  6,501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2021-22  6,350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2022-23  6,763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2023-24  6,710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2024-25  6,797</a:t>
            </a:r>
          </a:p>
        </p:txBody>
      </p:sp>
      <p:sp>
        <p:nvSpPr>
          <p:cNvPr id="8" name="TextBox 7">
            <a:extLst>
              <a:ext uri="{FF2B5EF4-FFF2-40B4-BE49-F238E27FC236}">
                <a16:creationId xmlns:a16="http://schemas.microsoft.com/office/drawing/2014/main" id="{53E7D7CB-51D6-ABC8-A0D7-F8DCBEC604CD}"/>
              </a:ext>
            </a:extLst>
          </p:cNvPr>
          <p:cNvSpPr txBox="1"/>
          <p:nvPr/>
        </p:nvSpPr>
        <p:spPr>
          <a:xfrm>
            <a:off x="8675978" y="4785813"/>
            <a:ext cx="312643"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23</a:t>
            </a:r>
          </a:p>
        </p:txBody>
      </p:sp>
      <p:graphicFrame>
        <p:nvGraphicFramePr>
          <p:cNvPr id="6" name="Chart 5">
            <a:extLst>
              <a:ext uri="{FF2B5EF4-FFF2-40B4-BE49-F238E27FC236}">
                <a16:creationId xmlns:a16="http://schemas.microsoft.com/office/drawing/2014/main" id="{270A62FA-64ED-442B-A68E-928FF8AB803A}"/>
              </a:ext>
            </a:extLst>
          </p:cNvPr>
          <p:cNvGraphicFramePr>
            <a:graphicFrameLocks/>
          </p:cNvGraphicFramePr>
          <p:nvPr>
            <p:extLst>
              <p:ext uri="{D42A27DB-BD31-4B8C-83A1-F6EECF244321}">
                <p14:modId xmlns:p14="http://schemas.microsoft.com/office/powerpoint/2010/main" val="2408089879"/>
              </p:ext>
            </p:extLst>
          </p:nvPr>
        </p:nvGraphicFramePr>
        <p:xfrm>
          <a:off x="1476746" y="783563"/>
          <a:ext cx="6314239" cy="37977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6964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8334-07CC-3652-D88D-0878AE477F3F}"/>
              </a:ext>
            </a:extLst>
          </p:cNvPr>
          <p:cNvSpPr>
            <a:spLocks noGrp="1"/>
          </p:cNvSpPr>
          <p:nvPr>
            <p:ph type="title"/>
          </p:nvPr>
        </p:nvSpPr>
        <p:spPr>
          <a:xfrm>
            <a:off x="552714" y="141570"/>
            <a:ext cx="8520600" cy="572700"/>
          </a:xfrm>
        </p:spPr>
        <p:txBody>
          <a:bodyPr>
            <a:normAutofit fontScale="90000"/>
          </a:bodyPr>
          <a:lstStyle/>
          <a:p>
            <a:pPr algn="ctr"/>
            <a:r>
              <a:rPr kumimoji="0" lang="en-US" sz="2700" b="1" i="0" u="none" strike="noStrike" kern="1200" cap="none" spc="0" normalizeH="0" baseline="0" noProof="0" dirty="0">
                <a:ln>
                  <a:noFill/>
                </a:ln>
                <a:solidFill>
                  <a:schemeClr val="tx1"/>
                </a:solidFill>
                <a:effectLst/>
                <a:uLnTx/>
                <a:uFillTx/>
                <a:latin typeface="+mj-lt"/>
                <a:ea typeface="+mj-ea"/>
                <a:cs typeface="+mj-cs"/>
              </a:rPr>
              <a:t>2024-2025 Teacher Experience by Years</a:t>
            </a:r>
            <a:br>
              <a:rPr lang="en-US" sz="2800" dirty="0"/>
            </a:br>
            <a:br>
              <a:rPr lang="en-US" sz="2800" dirty="0"/>
            </a:br>
            <a:endParaRPr lang="en-US" dirty="0"/>
          </a:p>
        </p:txBody>
      </p:sp>
      <p:pic>
        <p:nvPicPr>
          <p:cNvPr id="7" name="Picture 6">
            <a:extLst>
              <a:ext uri="{FF2B5EF4-FFF2-40B4-BE49-F238E27FC236}">
                <a16:creationId xmlns:a16="http://schemas.microsoft.com/office/drawing/2014/main" id="{C122CDA5-133F-B174-5373-2A6E0A8A4826}"/>
              </a:ext>
            </a:extLst>
          </p:cNvPr>
          <p:cNvPicPr>
            <a:picLocks noChangeAspect="1"/>
          </p:cNvPicPr>
          <p:nvPr/>
        </p:nvPicPr>
        <p:blipFill>
          <a:blip r:embed="rId2"/>
          <a:stretch>
            <a:fillRect/>
          </a:stretch>
        </p:blipFill>
        <p:spPr>
          <a:xfrm>
            <a:off x="311700" y="104598"/>
            <a:ext cx="1035749" cy="549581"/>
          </a:xfrm>
          <a:prstGeom prst="rect">
            <a:avLst/>
          </a:prstGeom>
        </p:spPr>
      </p:pic>
      <p:sp>
        <p:nvSpPr>
          <p:cNvPr id="3" name="TextBox 2">
            <a:extLst>
              <a:ext uri="{FF2B5EF4-FFF2-40B4-BE49-F238E27FC236}">
                <a16:creationId xmlns:a16="http://schemas.microsoft.com/office/drawing/2014/main" id="{F3A7B978-E704-93D9-41EE-041CED1CFAEC}"/>
              </a:ext>
            </a:extLst>
          </p:cNvPr>
          <p:cNvSpPr txBox="1"/>
          <p:nvPr/>
        </p:nvSpPr>
        <p:spPr>
          <a:xfrm>
            <a:off x="311700" y="4599709"/>
            <a:ext cx="7317825" cy="246221"/>
          </a:xfrm>
          <a:prstGeom prst="rect">
            <a:avLst/>
          </a:prstGeom>
          <a:noFill/>
        </p:spPr>
        <p:txBody>
          <a:bodyPr wrap="square" rtlCol="0">
            <a:spAutoFit/>
          </a:bodyPr>
          <a:lstStyle/>
          <a:p>
            <a:r>
              <a:rPr lang="en-US" sz="1000" i="1" dirty="0"/>
              <a:t>Note: Of the 4,329 teachers; 3,146 have 6 to 30 years of experience. This impacts the District supplement cost.</a:t>
            </a:r>
          </a:p>
        </p:txBody>
      </p:sp>
      <p:sp>
        <p:nvSpPr>
          <p:cNvPr id="5" name="TextBox 4">
            <a:extLst>
              <a:ext uri="{FF2B5EF4-FFF2-40B4-BE49-F238E27FC236}">
                <a16:creationId xmlns:a16="http://schemas.microsoft.com/office/drawing/2014/main" id="{B0B24BF3-865B-B01A-D47D-E74EFF66C964}"/>
              </a:ext>
            </a:extLst>
          </p:cNvPr>
          <p:cNvSpPr txBox="1"/>
          <p:nvPr/>
        </p:nvSpPr>
        <p:spPr>
          <a:xfrm>
            <a:off x="8660850" y="4730514"/>
            <a:ext cx="3429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900" b="0" i="0" u="none" strike="noStrike" kern="0" cap="none" spc="0" normalizeH="0" baseline="0" noProof="0" dirty="0">
                <a:ln>
                  <a:noFill/>
                </a:ln>
                <a:solidFill>
                  <a:schemeClr val="tx1"/>
                </a:solidFill>
                <a:effectLst/>
                <a:uLnTx/>
                <a:uFillTx/>
                <a:latin typeface="Arial"/>
                <a:cs typeface="Arial"/>
                <a:sym typeface="Arial"/>
              </a:rPr>
              <a:t>25</a:t>
            </a:r>
          </a:p>
        </p:txBody>
      </p:sp>
      <p:graphicFrame>
        <p:nvGraphicFramePr>
          <p:cNvPr id="6" name="Chart 5">
            <a:extLst>
              <a:ext uri="{FF2B5EF4-FFF2-40B4-BE49-F238E27FC236}">
                <a16:creationId xmlns:a16="http://schemas.microsoft.com/office/drawing/2014/main" id="{E2150E10-64B5-4C05-9A11-92391ACF42A3}"/>
              </a:ext>
            </a:extLst>
          </p:cNvPr>
          <p:cNvGraphicFramePr>
            <a:graphicFrameLocks/>
          </p:cNvGraphicFramePr>
          <p:nvPr>
            <p:extLst>
              <p:ext uri="{D42A27DB-BD31-4B8C-83A1-F6EECF244321}">
                <p14:modId xmlns:p14="http://schemas.microsoft.com/office/powerpoint/2010/main" val="360920802"/>
              </p:ext>
            </p:extLst>
          </p:nvPr>
        </p:nvGraphicFramePr>
        <p:xfrm>
          <a:off x="1454726" y="945993"/>
          <a:ext cx="6386945" cy="36074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117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BDD74AD2-257A-314B-91CF-4894DD3020FD}"/>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31A66C-928D-80C9-773D-6B8F32CD7EB3}"/>
              </a:ext>
            </a:extLst>
          </p:cNvPr>
          <p:cNvSpPr txBox="1"/>
          <p:nvPr/>
        </p:nvSpPr>
        <p:spPr>
          <a:xfrm>
            <a:off x="73959" y="1884795"/>
            <a:ext cx="900280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Arial"/>
                <a:cs typeface="Arial"/>
                <a:sym typeface="Arial"/>
              </a:rPr>
              <a:t>Overview</a:t>
            </a:r>
          </a:p>
        </p:txBody>
      </p:sp>
    </p:spTree>
    <p:extLst>
      <p:ext uri="{BB962C8B-B14F-4D97-AF65-F5344CB8AC3E}">
        <p14:creationId xmlns:p14="http://schemas.microsoft.com/office/powerpoint/2010/main" val="2077654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aphicFrame>
        <p:nvGraphicFramePr>
          <p:cNvPr id="7" name="Object 6">
            <a:extLst>
              <a:ext uri="{FF2B5EF4-FFF2-40B4-BE49-F238E27FC236}">
                <a16:creationId xmlns:a16="http://schemas.microsoft.com/office/drawing/2014/main" id="{85A6F017-1B72-B8C9-3E31-3F14057E1BF6}"/>
              </a:ext>
            </a:extLst>
          </p:cNvPr>
          <p:cNvGraphicFramePr>
            <a:graphicFrameLocks noChangeAspect="1"/>
          </p:cNvGraphicFramePr>
          <p:nvPr>
            <p:extLst>
              <p:ext uri="{D42A27DB-BD31-4B8C-83A1-F6EECF244321}">
                <p14:modId xmlns:p14="http://schemas.microsoft.com/office/powerpoint/2010/main" val="3882609910"/>
              </p:ext>
            </p:extLst>
          </p:nvPr>
        </p:nvGraphicFramePr>
        <p:xfrm>
          <a:off x="2531317" y="171263"/>
          <a:ext cx="5041900" cy="4432300"/>
        </p:xfrm>
        <a:graphic>
          <a:graphicData uri="http://schemas.openxmlformats.org/presentationml/2006/ole">
            <mc:AlternateContent xmlns:mc="http://schemas.openxmlformats.org/markup-compatibility/2006">
              <mc:Choice xmlns:v="urn:schemas-microsoft-com:vml" Requires="v">
                <p:oleObj name="Worksheet" r:id="rId4" imgW="6042695" imgH="5311061" progId="Excel.Sheet.12">
                  <p:embed/>
                </p:oleObj>
              </mc:Choice>
              <mc:Fallback>
                <p:oleObj name="Worksheet" r:id="rId4" imgW="6042695" imgH="5311061" progId="Excel.Sheet.12">
                  <p:embed/>
                  <p:pic>
                    <p:nvPicPr>
                      <p:cNvPr id="7" name="Object 6">
                        <a:extLst>
                          <a:ext uri="{FF2B5EF4-FFF2-40B4-BE49-F238E27FC236}">
                            <a16:creationId xmlns:a16="http://schemas.microsoft.com/office/drawing/2014/main" id="{85A6F017-1B72-B8C9-3E31-3F14057E1BF6}"/>
                          </a:ext>
                        </a:extLst>
                      </p:cNvPr>
                      <p:cNvPicPr/>
                      <p:nvPr/>
                    </p:nvPicPr>
                    <p:blipFill>
                      <a:blip r:embed="rId5"/>
                      <a:stretch>
                        <a:fillRect/>
                      </a:stretch>
                    </p:blipFill>
                    <p:spPr>
                      <a:xfrm>
                        <a:off x="2531317" y="171263"/>
                        <a:ext cx="5041900" cy="44323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D060E12D-A131-7E4E-DC0A-4254D23A62B7}"/>
              </a:ext>
            </a:extLst>
          </p:cNvPr>
          <p:cNvSpPr txBox="1"/>
          <p:nvPr/>
        </p:nvSpPr>
        <p:spPr>
          <a:xfrm>
            <a:off x="262216" y="987011"/>
            <a:ext cx="1686394" cy="3816429"/>
          </a:xfrm>
          <a:prstGeom prst="rect">
            <a:avLst/>
          </a:prstGeom>
          <a:noFill/>
        </p:spPr>
        <p:txBody>
          <a:bodyPr wrap="square" rtlCol="0">
            <a:spAutoFit/>
          </a:bodyPr>
          <a:lstStyle/>
          <a:p>
            <a:pPr algn="ctr"/>
            <a:r>
              <a:rPr lang="en-US" b="1" dirty="0"/>
              <a:t>2025 Local Salary Supplements</a:t>
            </a:r>
          </a:p>
          <a:p>
            <a:endParaRPr lang="en-US" dirty="0"/>
          </a:p>
          <a:p>
            <a:endParaRPr lang="en-US" dirty="0"/>
          </a:p>
          <a:p>
            <a:endParaRPr lang="en-US" dirty="0"/>
          </a:p>
          <a:p>
            <a:pPr algn="ctr"/>
            <a:r>
              <a:rPr lang="en-US" sz="1600" b="1" dirty="0"/>
              <a:t>Winston-Salem Forsyth County Schools Rank #9</a:t>
            </a:r>
          </a:p>
          <a:p>
            <a:endParaRPr lang="en-US" dirty="0"/>
          </a:p>
          <a:p>
            <a:endParaRPr lang="en-US" dirty="0"/>
          </a:p>
          <a:p>
            <a:endParaRPr lang="en-US" dirty="0"/>
          </a:p>
          <a:p>
            <a:endParaRPr lang="en-US" dirty="0"/>
          </a:p>
          <a:p>
            <a:endParaRPr lang="en-US" dirty="0"/>
          </a:p>
          <a:p>
            <a:endParaRPr lang="en-US" dirty="0"/>
          </a:p>
          <a:p>
            <a:pPr algn="ctr"/>
            <a:r>
              <a:rPr lang="en-US" sz="1200" dirty="0"/>
              <a:t>DPI Table 20 Selected Statistics</a:t>
            </a:r>
          </a:p>
        </p:txBody>
      </p:sp>
      <p:sp>
        <p:nvSpPr>
          <p:cNvPr id="3" name="TextBox 2">
            <a:extLst>
              <a:ext uri="{FF2B5EF4-FFF2-40B4-BE49-F238E27FC236}">
                <a16:creationId xmlns:a16="http://schemas.microsoft.com/office/drawing/2014/main" id="{C1B74658-1D99-7189-B6D5-A89394DD5132}"/>
              </a:ext>
            </a:extLst>
          </p:cNvPr>
          <p:cNvSpPr txBox="1"/>
          <p:nvPr/>
        </p:nvSpPr>
        <p:spPr>
          <a:xfrm>
            <a:off x="8484434" y="4712949"/>
            <a:ext cx="344774" cy="230832"/>
          </a:xfrm>
          <a:prstGeom prst="rect">
            <a:avLst/>
          </a:prstGeom>
          <a:noFill/>
        </p:spPr>
        <p:txBody>
          <a:bodyPr wrap="square">
            <a:spAutoFit/>
          </a:bodyPr>
          <a:lstStyle/>
          <a:p>
            <a:r>
              <a:rPr lang="en-US" sz="900" dirty="0">
                <a:solidFill>
                  <a:schemeClr val="tx1"/>
                </a:solidFill>
              </a:rPr>
              <a:t>26</a:t>
            </a:r>
          </a:p>
        </p:txBody>
      </p:sp>
    </p:spTree>
    <p:extLst>
      <p:ext uri="{BB962C8B-B14F-4D97-AF65-F5344CB8AC3E}">
        <p14:creationId xmlns:p14="http://schemas.microsoft.com/office/powerpoint/2010/main" val="3889828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a:extLst>
            <a:ext uri="{FF2B5EF4-FFF2-40B4-BE49-F238E27FC236}">
              <a16:creationId xmlns:a16="http://schemas.microsoft.com/office/drawing/2014/main" id="{0056A631-EBF4-297E-BF33-8A4E34376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D0761C-E1BE-7D40-85D5-4CD3E3E115AC}"/>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C3524F66-8E1B-EC8A-5DC6-449A1F8E7EB8}"/>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DA1F936-546C-A2BB-6F22-8F009AA78998}"/>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D02FAEC-E3CB-2BB2-085A-B4EC3CC65200}"/>
              </a:ext>
            </a:extLst>
          </p:cNvPr>
          <p:cNvSpPr txBox="1"/>
          <p:nvPr/>
        </p:nvSpPr>
        <p:spPr>
          <a:xfrm>
            <a:off x="524437" y="1884795"/>
            <a:ext cx="824976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Arial"/>
                <a:cs typeface="Arial"/>
                <a:sym typeface="Arial"/>
              </a:rPr>
              <a:t>Funding Sources and Uses</a:t>
            </a:r>
          </a:p>
        </p:txBody>
      </p:sp>
    </p:spTree>
    <p:extLst>
      <p:ext uri="{BB962C8B-B14F-4D97-AF65-F5344CB8AC3E}">
        <p14:creationId xmlns:p14="http://schemas.microsoft.com/office/powerpoint/2010/main" val="1099137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5" name="TextBox 4">
            <a:extLst>
              <a:ext uri="{FF2B5EF4-FFF2-40B4-BE49-F238E27FC236}">
                <a16:creationId xmlns:a16="http://schemas.microsoft.com/office/drawing/2014/main" id="{EF10468F-C443-60E0-9A02-E9245C75C97D}"/>
              </a:ext>
            </a:extLst>
          </p:cNvPr>
          <p:cNvSpPr txBox="1"/>
          <p:nvPr/>
        </p:nvSpPr>
        <p:spPr>
          <a:xfrm>
            <a:off x="166254" y="520474"/>
            <a:ext cx="2153840" cy="138499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b="1" dirty="0"/>
              <a:t>FY 2024 Expense by Fund</a:t>
            </a:r>
          </a:p>
        </p:txBody>
      </p:sp>
      <p:sp>
        <p:nvSpPr>
          <p:cNvPr id="6" name="Slide Number Placeholder 5">
            <a:extLst>
              <a:ext uri="{FF2B5EF4-FFF2-40B4-BE49-F238E27FC236}">
                <a16:creationId xmlns:a16="http://schemas.microsoft.com/office/drawing/2014/main" id="{71539E2C-91E6-0D78-AE73-4C29C667D530}"/>
              </a:ext>
            </a:extLst>
          </p:cNvPr>
          <p:cNvSpPr>
            <a:spLocks noGrp="1"/>
          </p:cNvSpPr>
          <p:nvPr>
            <p:ph type="sldNum" idx="12"/>
          </p:nvPr>
        </p:nvSpPr>
        <p:spPr/>
        <p:txBody>
          <a:bodyPr>
            <a:normAutofit/>
          </a:bodyPr>
          <a:lstStyle/>
          <a:p>
            <a:pPr marL="0" lvl="0" indent="0" algn="r" rtl="0">
              <a:spcBef>
                <a:spcPts val="0"/>
              </a:spcBef>
              <a:spcAft>
                <a:spcPts val="0"/>
              </a:spcAft>
              <a:buNone/>
            </a:pPr>
            <a:r>
              <a:rPr lang="en" sz="900" dirty="0">
                <a:solidFill>
                  <a:schemeClr val="tx1"/>
                </a:solidFill>
              </a:rPr>
              <a:t>27</a:t>
            </a:r>
          </a:p>
        </p:txBody>
      </p:sp>
      <p:graphicFrame>
        <p:nvGraphicFramePr>
          <p:cNvPr id="2" name="Chart 1">
            <a:extLst>
              <a:ext uri="{FF2B5EF4-FFF2-40B4-BE49-F238E27FC236}">
                <a16:creationId xmlns:a16="http://schemas.microsoft.com/office/drawing/2014/main" id="{A32C2929-21D9-D29F-3FE9-0340522C9FB3}"/>
              </a:ext>
            </a:extLst>
          </p:cNvPr>
          <p:cNvGraphicFramePr>
            <a:graphicFrameLocks/>
          </p:cNvGraphicFramePr>
          <p:nvPr>
            <p:extLst>
              <p:ext uri="{D42A27DB-BD31-4B8C-83A1-F6EECF244321}">
                <p14:modId xmlns:p14="http://schemas.microsoft.com/office/powerpoint/2010/main" val="979532906"/>
              </p:ext>
            </p:extLst>
          </p:nvPr>
        </p:nvGraphicFramePr>
        <p:xfrm>
          <a:off x="2077409" y="481879"/>
          <a:ext cx="7462469" cy="45707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a:extLst>
              <a:ext uri="{FF2B5EF4-FFF2-40B4-BE49-F238E27FC236}">
                <a16:creationId xmlns:a16="http://schemas.microsoft.com/office/drawing/2014/main" id="{46F4CA41-6A8E-3BD3-AFA2-31EDBCF763BC}"/>
              </a:ext>
            </a:extLst>
          </p:cNvPr>
          <p:cNvGraphicFramePr>
            <a:graphicFrameLocks noGrp="1"/>
          </p:cNvGraphicFramePr>
          <p:nvPr>
            <p:extLst>
              <p:ext uri="{D42A27DB-BD31-4B8C-83A1-F6EECF244321}">
                <p14:modId xmlns:p14="http://schemas.microsoft.com/office/powerpoint/2010/main" val="1569679679"/>
              </p:ext>
            </p:extLst>
          </p:nvPr>
        </p:nvGraphicFramePr>
        <p:xfrm>
          <a:off x="230266" y="2767243"/>
          <a:ext cx="3302000" cy="1645920"/>
        </p:xfrm>
        <a:graphic>
          <a:graphicData uri="http://schemas.openxmlformats.org/drawingml/2006/table">
            <a:tbl>
              <a:tblPr/>
              <a:tblGrid>
                <a:gridCol w="1701800">
                  <a:extLst>
                    <a:ext uri="{9D8B030D-6E8A-4147-A177-3AD203B41FA5}">
                      <a16:colId xmlns:a16="http://schemas.microsoft.com/office/drawing/2014/main" val="3645804230"/>
                    </a:ext>
                  </a:extLst>
                </a:gridCol>
                <a:gridCol w="1016000">
                  <a:extLst>
                    <a:ext uri="{9D8B030D-6E8A-4147-A177-3AD203B41FA5}">
                      <a16:colId xmlns:a16="http://schemas.microsoft.com/office/drawing/2014/main" val="1698045316"/>
                    </a:ext>
                  </a:extLst>
                </a:gridCol>
                <a:gridCol w="584200">
                  <a:extLst>
                    <a:ext uri="{9D8B030D-6E8A-4147-A177-3AD203B41FA5}">
                      <a16:colId xmlns:a16="http://schemas.microsoft.com/office/drawing/2014/main" val="1170659855"/>
                    </a:ext>
                  </a:extLst>
                </a:gridCol>
              </a:tblGrid>
              <a:tr h="182880">
                <a:tc>
                  <a:txBody>
                    <a:bodyPr/>
                    <a:lstStyle/>
                    <a:p>
                      <a:pPr algn="l" fontAlgn="b"/>
                      <a:r>
                        <a:rPr lang="en-US" sz="1100" b="0" i="0" u="none" strike="noStrike" dirty="0">
                          <a:solidFill>
                            <a:srgbClr val="000000"/>
                          </a:solidFill>
                          <a:effectLst/>
                          <a:latin typeface="Aptos Narrow" panose="020B0004020202020204" pitchFamily="34" charset="0"/>
                        </a:rPr>
                        <a:t>State Public School Fund</a:t>
                      </a:r>
                    </a:p>
                  </a:txBody>
                  <a:tcPr marL="7620" marR="7620" marT="7620" marB="0" anchor="b">
                    <a:lnL>
                      <a:noFill/>
                    </a:lnL>
                    <a:lnR>
                      <a:noFill/>
                    </a:lnR>
                    <a:lnT>
                      <a:noFill/>
                    </a:lnT>
                    <a:lnB>
                      <a:noFill/>
                    </a:lnB>
                    <a:noFill/>
                  </a:tcPr>
                </a:tc>
                <a:tc>
                  <a:txBody>
                    <a:bodyPr/>
                    <a:lstStyle/>
                    <a:p>
                      <a:pPr algn="r" fontAlgn="b"/>
                      <a:r>
                        <a:rPr lang="en-US" sz="1100" b="0" i="0" u="none" strike="noStrike" dirty="0">
                          <a:solidFill>
                            <a:srgbClr val="000000"/>
                          </a:solidFill>
                          <a:effectLst/>
                          <a:latin typeface="Aptos Narrow" panose="020B0004020202020204" pitchFamily="34" charset="0"/>
                        </a:rPr>
                        <a:t>$381,795,004</a:t>
                      </a:r>
                    </a:p>
                  </a:txBody>
                  <a:tcPr marL="7620" marR="7620" marT="7620" marB="0" anchor="b">
                    <a:lnL>
                      <a:noFill/>
                    </a:lnL>
                    <a:lnR>
                      <a:noFill/>
                    </a:lnR>
                    <a:lnT>
                      <a:noFill/>
                    </a:lnT>
                    <a:lnB>
                      <a:noFill/>
                    </a:lnB>
                    <a:noFill/>
                  </a:tcPr>
                </a:tc>
                <a:tc>
                  <a:txBody>
                    <a:bodyPr/>
                    <a:lstStyle/>
                    <a:p>
                      <a:pPr algn="ctr" fontAlgn="b"/>
                      <a:r>
                        <a:rPr lang="en-US" sz="1100" b="0" i="0" u="none" strike="noStrike" dirty="0">
                          <a:solidFill>
                            <a:srgbClr val="000000"/>
                          </a:solidFill>
                          <a:effectLst/>
                          <a:latin typeface="Aptos Narrow" panose="020B0004020202020204" pitchFamily="34" charset="0"/>
                        </a:rPr>
                        <a:t>50%</a:t>
                      </a:r>
                    </a:p>
                  </a:txBody>
                  <a:tcPr marL="7620" marR="7620" marT="7620" marB="0" anchor="b">
                    <a:lnL>
                      <a:noFill/>
                    </a:lnL>
                    <a:lnR>
                      <a:noFill/>
                    </a:lnR>
                    <a:lnT>
                      <a:noFill/>
                    </a:lnT>
                    <a:lnB>
                      <a:noFill/>
                    </a:lnB>
                    <a:noFill/>
                  </a:tcPr>
                </a:tc>
                <a:extLst>
                  <a:ext uri="{0D108BD9-81ED-4DB2-BD59-A6C34878D82A}">
                    <a16:rowId xmlns:a16="http://schemas.microsoft.com/office/drawing/2014/main" val="1176412688"/>
                  </a:ext>
                </a:extLst>
              </a:tr>
              <a:tr h="182880">
                <a:tc>
                  <a:txBody>
                    <a:bodyPr/>
                    <a:lstStyle/>
                    <a:p>
                      <a:pPr algn="l" fontAlgn="b"/>
                      <a:r>
                        <a:rPr lang="en-US" sz="1100" b="0" i="0" u="none" strike="noStrike" dirty="0">
                          <a:solidFill>
                            <a:srgbClr val="000000"/>
                          </a:solidFill>
                          <a:effectLst/>
                          <a:latin typeface="Aptos Narrow" panose="020B0004020202020204" pitchFamily="34" charset="0"/>
                        </a:rPr>
                        <a:t>Local Current Expense Fund</a:t>
                      </a:r>
                    </a:p>
                  </a:txBody>
                  <a:tcPr marL="7620" marR="7620" marT="7620" marB="0" anchor="b">
                    <a:lnL>
                      <a:noFill/>
                    </a:lnL>
                    <a:lnR>
                      <a:noFill/>
                    </a:lnR>
                    <a:lnT>
                      <a:noFill/>
                    </a:lnT>
                    <a:lnB>
                      <a:noFill/>
                    </a:lnB>
                    <a:noFill/>
                  </a:tcPr>
                </a:tc>
                <a:tc>
                  <a:txBody>
                    <a:bodyPr/>
                    <a:lstStyle/>
                    <a:p>
                      <a:pPr algn="r" fontAlgn="b"/>
                      <a:r>
                        <a:rPr lang="en-US" sz="1100" b="0" i="0" u="none" strike="noStrike" dirty="0">
                          <a:solidFill>
                            <a:srgbClr val="000000"/>
                          </a:solidFill>
                          <a:effectLst/>
                          <a:latin typeface="Aptos Narrow" panose="020B0004020202020204" pitchFamily="34" charset="0"/>
                        </a:rPr>
                        <a:t>$180,136,329</a:t>
                      </a:r>
                    </a:p>
                  </a:txBody>
                  <a:tcPr marL="7620" marR="7620" marT="7620" marB="0" anchor="b">
                    <a:lnL>
                      <a:noFill/>
                    </a:lnL>
                    <a:lnR>
                      <a:noFill/>
                    </a:lnR>
                    <a:lnT>
                      <a:noFill/>
                    </a:lnT>
                    <a:lnB>
                      <a:noFill/>
                    </a:lnB>
                    <a:noFill/>
                  </a:tcPr>
                </a:tc>
                <a:tc>
                  <a:txBody>
                    <a:bodyPr/>
                    <a:lstStyle/>
                    <a:p>
                      <a:pPr algn="ctr" fontAlgn="b"/>
                      <a:r>
                        <a:rPr lang="en-US" sz="1100" b="0" i="0" u="none" strike="noStrike" dirty="0">
                          <a:solidFill>
                            <a:srgbClr val="000000"/>
                          </a:solidFill>
                          <a:effectLst/>
                          <a:latin typeface="Aptos Narrow" panose="020B0004020202020204" pitchFamily="34" charset="0"/>
                        </a:rPr>
                        <a:t>23%</a:t>
                      </a:r>
                    </a:p>
                  </a:txBody>
                  <a:tcPr marL="7620" marR="7620" marT="7620" marB="0" anchor="b">
                    <a:lnL>
                      <a:noFill/>
                    </a:lnL>
                    <a:lnR>
                      <a:noFill/>
                    </a:lnR>
                    <a:lnT>
                      <a:noFill/>
                    </a:lnT>
                    <a:lnB>
                      <a:noFill/>
                    </a:lnB>
                    <a:noFill/>
                  </a:tcPr>
                </a:tc>
                <a:extLst>
                  <a:ext uri="{0D108BD9-81ED-4DB2-BD59-A6C34878D82A}">
                    <a16:rowId xmlns:a16="http://schemas.microsoft.com/office/drawing/2014/main" val="1596987758"/>
                  </a:ext>
                </a:extLst>
              </a:tr>
              <a:tr h="182880">
                <a:tc>
                  <a:txBody>
                    <a:bodyPr/>
                    <a:lstStyle/>
                    <a:p>
                      <a:pPr algn="l" fontAlgn="b"/>
                      <a:r>
                        <a:rPr lang="en-US" sz="1100" b="0" i="0" u="none" strike="noStrike" dirty="0">
                          <a:solidFill>
                            <a:srgbClr val="000000"/>
                          </a:solidFill>
                          <a:effectLst/>
                          <a:latin typeface="Aptos Narrow" panose="020B0004020202020204" pitchFamily="34" charset="0"/>
                        </a:rPr>
                        <a:t>Federal Grant Fund</a:t>
                      </a:r>
                    </a:p>
                  </a:txBody>
                  <a:tcPr marL="7620" marR="7620" marT="7620" marB="0" anchor="b">
                    <a:lnL>
                      <a:noFill/>
                    </a:lnL>
                    <a:lnR>
                      <a:noFill/>
                    </a:lnR>
                    <a:lnT>
                      <a:noFill/>
                    </a:lnT>
                    <a:lnB>
                      <a:noFill/>
                    </a:lnB>
                    <a:noFill/>
                  </a:tcPr>
                </a:tc>
                <a:tc>
                  <a:txBody>
                    <a:bodyPr/>
                    <a:lstStyle/>
                    <a:p>
                      <a:pPr algn="r" fontAlgn="b"/>
                      <a:r>
                        <a:rPr lang="en-US" sz="1100" b="0" i="0" u="none" strike="noStrike" dirty="0">
                          <a:solidFill>
                            <a:srgbClr val="000000"/>
                          </a:solidFill>
                          <a:effectLst/>
                          <a:latin typeface="Aptos Narrow" panose="020B0004020202020204" pitchFamily="34" charset="0"/>
                        </a:rPr>
                        <a:t>$49,677,613</a:t>
                      </a:r>
                    </a:p>
                  </a:txBody>
                  <a:tcPr marL="7620" marR="7620" marT="7620" marB="0" anchor="b">
                    <a:lnL>
                      <a:noFill/>
                    </a:lnL>
                    <a:lnR>
                      <a:noFill/>
                    </a:lnR>
                    <a:lnT>
                      <a:noFill/>
                    </a:lnT>
                    <a:lnB>
                      <a:noFill/>
                    </a:lnB>
                    <a:noFill/>
                  </a:tcPr>
                </a:tc>
                <a:tc>
                  <a:txBody>
                    <a:bodyPr/>
                    <a:lstStyle/>
                    <a:p>
                      <a:pPr algn="ctr" fontAlgn="b"/>
                      <a:r>
                        <a:rPr lang="en-US" sz="1100" b="0" i="0" u="none" strike="noStrike" dirty="0">
                          <a:solidFill>
                            <a:srgbClr val="000000"/>
                          </a:solidFill>
                          <a:effectLst/>
                          <a:latin typeface="Aptos Narrow" panose="020B0004020202020204" pitchFamily="34" charset="0"/>
                        </a:rPr>
                        <a:t>6%</a:t>
                      </a:r>
                    </a:p>
                  </a:txBody>
                  <a:tcPr marL="7620" marR="7620" marT="7620" marB="0" anchor="b">
                    <a:lnL>
                      <a:noFill/>
                    </a:lnL>
                    <a:lnR>
                      <a:noFill/>
                    </a:lnR>
                    <a:lnT>
                      <a:noFill/>
                    </a:lnT>
                    <a:lnB>
                      <a:noFill/>
                    </a:lnB>
                    <a:noFill/>
                  </a:tcPr>
                </a:tc>
                <a:extLst>
                  <a:ext uri="{0D108BD9-81ED-4DB2-BD59-A6C34878D82A}">
                    <a16:rowId xmlns:a16="http://schemas.microsoft.com/office/drawing/2014/main" val="753189614"/>
                  </a:ext>
                </a:extLst>
              </a:tr>
              <a:tr h="182880">
                <a:tc>
                  <a:txBody>
                    <a:bodyPr/>
                    <a:lstStyle/>
                    <a:p>
                      <a:pPr algn="l" fontAlgn="b"/>
                      <a:r>
                        <a:rPr lang="en-US" sz="1100" b="0" i="0" u="none" strike="noStrike" dirty="0">
                          <a:solidFill>
                            <a:srgbClr val="000000"/>
                          </a:solidFill>
                          <a:effectLst/>
                          <a:latin typeface="Aptos Narrow" panose="020B0004020202020204" pitchFamily="34" charset="0"/>
                        </a:rPr>
                        <a:t>ESSER Fund</a:t>
                      </a:r>
                    </a:p>
                  </a:txBody>
                  <a:tcPr marL="7620" marR="7620" marT="7620" marB="0" anchor="b">
                    <a:lnL>
                      <a:noFill/>
                    </a:lnL>
                    <a:lnR>
                      <a:noFill/>
                    </a:lnR>
                    <a:lnT>
                      <a:noFill/>
                    </a:lnT>
                    <a:lnB>
                      <a:noFill/>
                    </a:lnB>
                    <a:noFill/>
                  </a:tcPr>
                </a:tc>
                <a:tc>
                  <a:txBody>
                    <a:bodyPr/>
                    <a:lstStyle/>
                    <a:p>
                      <a:pPr algn="r" fontAlgn="b"/>
                      <a:r>
                        <a:rPr lang="en-US" sz="1100" b="0" i="0" u="none" strike="noStrike" dirty="0">
                          <a:solidFill>
                            <a:srgbClr val="000000"/>
                          </a:solidFill>
                          <a:effectLst/>
                          <a:latin typeface="Aptos Narrow" panose="020B0004020202020204" pitchFamily="34" charset="0"/>
                        </a:rPr>
                        <a:t>$51,562,337</a:t>
                      </a:r>
                    </a:p>
                  </a:txBody>
                  <a:tcPr marL="7620" marR="7620" marT="7620" marB="0" anchor="b">
                    <a:lnL>
                      <a:noFill/>
                    </a:lnL>
                    <a:lnR>
                      <a:noFill/>
                    </a:lnR>
                    <a:lnT>
                      <a:noFill/>
                    </a:lnT>
                    <a:lnB>
                      <a:noFill/>
                    </a:lnB>
                    <a:noFill/>
                  </a:tcPr>
                </a:tc>
                <a:tc>
                  <a:txBody>
                    <a:bodyPr/>
                    <a:lstStyle/>
                    <a:p>
                      <a:pPr algn="ctr" fontAlgn="b"/>
                      <a:r>
                        <a:rPr lang="en-US" sz="1100" b="0" i="0" u="none" strike="noStrike" dirty="0">
                          <a:solidFill>
                            <a:srgbClr val="000000"/>
                          </a:solidFill>
                          <a:effectLst/>
                          <a:latin typeface="Aptos Narrow" panose="020B0004020202020204" pitchFamily="34" charset="0"/>
                        </a:rPr>
                        <a:t>7%</a:t>
                      </a:r>
                    </a:p>
                  </a:txBody>
                  <a:tcPr marL="7620" marR="7620" marT="7620" marB="0" anchor="b">
                    <a:lnL>
                      <a:noFill/>
                    </a:lnL>
                    <a:lnR>
                      <a:noFill/>
                    </a:lnR>
                    <a:lnT>
                      <a:noFill/>
                    </a:lnT>
                    <a:lnB>
                      <a:noFill/>
                    </a:lnB>
                    <a:noFill/>
                  </a:tcPr>
                </a:tc>
                <a:extLst>
                  <a:ext uri="{0D108BD9-81ED-4DB2-BD59-A6C34878D82A}">
                    <a16:rowId xmlns:a16="http://schemas.microsoft.com/office/drawing/2014/main" val="3975536928"/>
                  </a:ext>
                </a:extLst>
              </a:tr>
              <a:tr h="182880">
                <a:tc>
                  <a:txBody>
                    <a:bodyPr/>
                    <a:lstStyle/>
                    <a:p>
                      <a:pPr algn="l" fontAlgn="b"/>
                      <a:r>
                        <a:rPr lang="en-US" sz="1100" b="0" i="0" u="none" strike="noStrike" dirty="0">
                          <a:solidFill>
                            <a:srgbClr val="000000"/>
                          </a:solidFill>
                          <a:effectLst/>
                          <a:latin typeface="Aptos Narrow" panose="020B0004020202020204" pitchFamily="34" charset="0"/>
                        </a:rPr>
                        <a:t>Capital Outlay Fund</a:t>
                      </a:r>
                    </a:p>
                  </a:txBody>
                  <a:tcPr marL="7620" marR="7620" marT="7620" marB="0" anchor="b">
                    <a:lnL>
                      <a:noFill/>
                    </a:lnL>
                    <a:lnR>
                      <a:noFill/>
                    </a:lnR>
                    <a:lnT>
                      <a:noFill/>
                    </a:lnT>
                    <a:lnB>
                      <a:noFill/>
                    </a:lnB>
                    <a:noFill/>
                  </a:tcPr>
                </a:tc>
                <a:tc>
                  <a:txBody>
                    <a:bodyPr/>
                    <a:lstStyle/>
                    <a:p>
                      <a:pPr algn="r" fontAlgn="b"/>
                      <a:r>
                        <a:rPr lang="en-US" sz="1100" b="0" i="0" u="none" strike="noStrike" dirty="0">
                          <a:solidFill>
                            <a:srgbClr val="000000"/>
                          </a:solidFill>
                          <a:effectLst/>
                          <a:latin typeface="Aptos Narrow" panose="020B0004020202020204" pitchFamily="34" charset="0"/>
                        </a:rPr>
                        <a:t>$49,943,943</a:t>
                      </a:r>
                    </a:p>
                  </a:txBody>
                  <a:tcPr marL="7620" marR="7620" marT="7620" marB="0" anchor="b">
                    <a:lnL>
                      <a:noFill/>
                    </a:lnL>
                    <a:lnR>
                      <a:noFill/>
                    </a:lnR>
                    <a:lnT>
                      <a:noFill/>
                    </a:lnT>
                    <a:lnB>
                      <a:noFill/>
                    </a:lnB>
                    <a:noFill/>
                  </a:tcPr>
                </a:tc>
                <a:tc>
                  <a:txBody>
                    <a:bodyPr/>
                    <a:lstStyle/>
                    <a:p>
                      <a:pPr algn="ctr" fontAlgn="b"/>
                      <a:r>
                        <a:rPr lang="en-US" sz="1100" b="0" i="0" u="none" strike="noStrike" dirty="0">
                          <a:solidFill>
                            <a:srgbClr val="000000"/>
                          </a:solidFill>
                          <a:effectLst/>
                          <a:latin typeface="Aptos Narrow" panose="020B0004020202020204" pitchFamily="34" charset="0"/>
                        </a:rPr>
                        <a:t>7%</a:t>
                      </a:r>
                    </a:p>
                  </a:txBody>
                  <a:tcPr marL="7620" marR="7620" marT="7620" marB="0" anchor="b">
                    <a:lnL>
                      <a:noFill/>
                    </a:lnL>
                    <a:lnR>
                      <a:noFill/>
                    </a:lnR>
                    <a:lnT>
                      <a:noFill/>
                    </a:lnT>
                    <a:lnB>
                      <a:noFill/>
                    </a:lnB>
                    <a:noFill/>
                  </a:tcPr>
                </a:tc>
                <a:extLst>
                  <a:ext uri="{0D108BD9-81ED-4DB2-BD59-A6C34878D82A}">
                    <a16:rowId xmlns:a16="http://schemas.microsoft.com/office/drawing/2014/main" val="3093867796"/>
                  </a:ext>
                </a:extLst>
              </a:tr>
              <a:tr h="182880">
                <a:tc>
                  <a:txBody>
                    <a:bodyPr/>
                    <a:lstStyle/>
                    <a:p>
                      <a:pPr algn="l" fontAlgn="b"/>
                      <a:r>
                        <a:rPr lang="en-US" sz="1100" b="0" i="0" u="none" strike="noStrike" dirty="0">
                          <a:solidFill>
                            <a:srgbClr val="000000"/>
                          </a:solidFill>
                          <a:effectLst/>
                          <a:latin typeface="Aptos Narrow" panose="020B0004020202020204" pitchFamily="34" charset="0"/>
                        </a:rPr>
                        <a:t>Child Nutrition Fund</a:t>
                      </a:r>
                    </a:p>
                  </a:txBody>
                  <a:tcPr marL="7620" marR="7620" marT="7620" marB="0" anchor="b">
                    <a:lnL>
                      <a:noFill/>
                    </a:lnL>
                    <a:lnR>
                      <a:noFill/>
                    </a:lnR>
                    <a:lnT>
                      <a:noFill/>
                    </a:lnT>
                    <a:lnB>
                      <a:noFill/>
                    </a:lnB>
                    <a:noFill/>
                  </a:tcPr>
                </a:tc>
                <a:tc>
                  <a:txBody>
                    <a:bodyPr/>
                    <a:lstStyle/>
                    <a:p>
                      <a:pPr algn="r" fontAlgn="b"/>
                      <a:r>
                        <a:rPr lang="en-US" sz="1100" b="0" i="0" u="none" strike="noStrike" dirty="0">
                          <a:solidFill>
                            <a:srgbClr val="000000"/>
                          </a:solidFill>
                          <a:effectLst/>
                          <a:latin typeface="Aptos Narrow" panose="020B0004020202020204" pitchFamily="34" charset="0"/>
                        </a:rPr>
                        <a:t>$36,297,391</a:t>
                      </a:r>
                    </a:p>
                  </a:txBody>
                  <a:tcPr marL="7620" marR="7620" marT="7620" marB="0" anchor="b">
                    <a:lnL>
                      <a:noFill/>
                    </a:lnL>
                    <a:lnR>
                      <a:noFill/>
                    </a:lnR>
                    <a:lnT>
                      <a:noFill/>
                    </a:lnT>
                    <a:lnB>
                      <a:noFill/>
                    </a:lnB>
                    <a:noFill/>
                  </a:tcPr>
                </a:tc>
                <a:tc>
                  <a:txBody>
                    <a:bodyPr/>
                    <a:lstStyle/>
                    <a:p>
                      <a:pPr algn="ctr" fontAlgn="b"/>
                      <a:r>
                        <a:rPr lang="en-US" sz="1100" b="0" i="0" u="none" strike="noStrike" dirty="0">
                          <a:solidFill>
                            <a:srgbClr val="000000"/>
                          </a:solidFill>
                          <a:effectLst/>
                          <a:latin typeface="Aptos Narrow" panose="020B0004020202020204" pitchFamily="34" charset="0"/>
                        </a:rPr>
                        <a:t>5%</a:t>
                      </a:r>
                    </a:p>
                  </a:txBody>
                  <a:tcPr marL="7620" marR="7620" marT="7620" marB="0" anchor="b">
                    <a:lnL>
                      <a:noFill/>
                    </a:lnL>
                    <a:lnR>
                      <a:noFill/>
                    </a:lnR>
                    <a:lnT>
                      <a:noFill/>
                    </a:lnT>
                    <a:lnB>
                      <a:noFill/>
                    </a:lnB>
                    <a:noFill/>
                  </a:tcPr>
                </a:tc>
                <a:extLst>
                  <a:ext uri="{0D108BD9-81ED-4DB2-BD59-A6C34878D82A}">
                    <a16:rowId xmlns:a16="http://schemas.microsoft.com/office/drawing/2014/main" val="674116984"/>
                  </a:ext>
                </a:extLst>
              </a:tr>
              <a:tr h="182880">
                <a:tc>
                  <a:txBody>
                    <a:bodyPr/>
                    <a:lstStyle/>
                    <a:p>
                      <a:pPr algn="l" fontAlgn="b"/>
                      <a:r>
                        <a:rPr lang="en-US" sz="1100" b="0" i="0" u="none" strike="noStrike" dirty="0">
                          <a:solidFill>
                            <a:srgbClr val="000000"/>
                          </a:solidFill>
                          <a:effectLst/>
                          <a:latin typeface="Aptos Narrow" panose="020B0004020202020204" pitchFamily="34" charset="0"/>
                        </a:rPr>
                        <a:t>Childcare/Daycare Fund</a:t>
                      </a:r>
                    </a:p>
                  </a:txBody>
                  <a:tcPr marL="7620" marR="7620" marT="7620" marB="0" anchor="b">
                    <a:lnL>
                      <a:noFill/>
                    </a:lnL>
                    <a:lnR>
                      <a:noFill/>
                    </a:lnR>
                    <a:lnT>
                      <a:noFill/>
                    </a:lnT>
                    <a:lnB>
                      <a:noFill/>
                    </a:lnB>
                    <a:noFill/>
                  </a:tcPr>
                </a:tc>
                <a:tc>
                  <a:txBody>
                    <a:bodyPr/>
                    <a:lstStyle/>
                    <a:p>
                      <a:pPr algn="r" fontAlgn="b"/>
                      <a:r>
                        <a:rPr lang="en-US" sz="1100" b="0" i="0" u="none" strike="noStrike" dirty="0">
                          <a:solidFill>
                            <a:srgbClr val="000000"/>
                          </a:solidFill>
                          <a:effectLst/>
                          <a:latin typeface="Aptos Narrow" panose="020B0004020202020204" pitchFamily="34" charset="0"/>
                        </a:rPr>
                        <a:t>$563,902</a:t>
                      </a:r>
                    </a:p>
                  </a:txBody>
                  <a:tcPr marL="7620" marR="7620" marT="7620" marB="0" anchor="b">
                    <a:lnL>
                      <a:noFill/>
                    </a:lnL>
                    <a:lnR>
                      <a:noFill/>
                    </a:lnR>
                    <a:lnT>
                      <a:noFill/>
                    </a:lnT>
                    <a:lnB>
                      <a:noFill/>
                    </a:lnB>
                    <a:noFill/>
                  </a:tcPr>
                </a:tc>
                <a:tc>
                  <a:txBody>
                    <a:bodyPr/>
                    <a:lstStyle/>
                    <a:p>
                      <a:pPr algn="ctr" fontAlgn="b"/>
                      <a:r>
                        <a:rPr lang="en-US" sz="1100" b="0" i="0" u="none" strike="noStrike" dirty="0">
                          <a:solidFill>
                            <a:srgbClr val="000000"/>
                          </a:solidFill>
                          <a:effectLst/>
                          <a:latin typeface="Aptos Narrow" panose="020B0004020202020204" pitchFamily="34" charset="0"/>
                        </a:rPr>
                        <a:t>0%</a:t>
                      </a:r>
                    </a:p>
                  </a:txBody>
                  <a:tcPr marL="7620" marR="7620" marT="7620" marB="0" anchor="b">
                    <a:lnL>
                      <a:noFill/>
                    </a:lnL>
                    <a:lnR>
                      <a:noFill/>
                    </a:lnR>
                    <a:lnT>
                      <a:noFill/>
                    </a:lnT>
                    <a:lnB>
                      <a:noFill/>
                    </a:lnB>
                    <a:noFill/>
                  </a:tcPr>
                </a:tc>
                <a:extLst>
                  <a:ext uri="{0D108BD9-81ED-4DB2-BD59-A6C34878D82A}">
                    <a16:rowId xmlns:a16="http://schemas.microsoft.com/office/drawing/2014/main" val="525565953"/>
                  </a:ext>
                </a:extLst>
              </a:tr>
              <a:tr h="182880">
                <a:tc>
                  <a:txBody>
                    <a:bodyPr/>
                    <a:lstStyle/>
                    <a:p>
                      <a:pPr algn="l" fontAlgn="b"/>
                      <a:r>
                        <a:rPr lang="en-US" sz="1100" b="0" i="0" u="none" strike="noStrike" dirty="0">
                          <a:solidFill>
                            <a:srgbClr val="000000"/>
                          </a:solidFill>
                          <a:effectLst/>
                          <a:latin typeface="Aptos Narrow" panose="020B0004020202020204" pitchFamily="34" charset="0"/>
                        </a:rPr>
                        <a:t>Other Restricted Fund</a:t>
                      </a:r>
                    </a:p>
                  </a:txBody>
                  <a:tcPr marL="7620" marR="7620" marT="7620" marB="0" anchor="b">
                    <a:lnL>
                      <a:noFill/>
                    </a:lnL>
                    <a:lnR>
                      <a:noFill/>
                    </a:lnR>
                    <a:lnT>
                      <a:noFill/>
                    </a:lnT>
                    <a:lnB>
                      <a:noFill/>
                    </a:lnB>
                    <a:noFill/>
                  </a:tcPr>
                </a:tc>
                <a:tc>
                  <a:txBody>
                    <a:bodyPr/>
                    <a:lstStyle/>
                    <a:p>
                      <a:pPr algn="r" fontAlgn="b"/>
                      <a:r>
                        <a:rPr lang="en-US" sz="1100" b="0" i="0" u="none" strike="noStrike" dirty="0">
                          <a:solidFill>
                            <a:srgbClr val="000000"/>
                          </a:solidFill>
                          <a:effectLst/>
                          <a:latin typeface="Aptos Narrow" panose="020B0004020202020204" pitchFamily="34" charset="0"/>
                        </a:rPr>
                        <a:t>$17,661,963</a:t>
                      </a:r>
                    </a:p>
                  </a:txBody>
                  <a:tcPr marL="7620" marR="7620" marT="7620" marB="0" anchor="b">
                    <a:lnL>
                      <a:noFill/>
                    </a:lnL>
                    <a:lnR>
                      <a:noFill/>
                    </a:lnR>
                    <a:lnT>
                      <a:noFill/>
                    </a:lnT>
                    <a:lnB>
                      <a:noFill/>
                    </a:lnB>
                    <a:noFill/>
                  </a:tcPr>
                </a:tc>
                <a:tc>
                  <a:txBody>
                    <a:bodyPr/>
                    <a:lstStyle/>
                    <a:p>
                      <a:pPr algn="ctr" fontAlgn="b"/>
                      <a:r>
                        <a:rPr lang="en-US" sz="1100" b="0" i="0" u="none" strike="noStrike" dirty="0">
                          <a:solidFill>
                            <a:srgbClr val="000000"/>
                          </a:solidFill>
                          <a:effectLst/>
                          <a:latin typeface="Aptos Narrow" panose="020B0004020202020204" pitchFamily="34" charset="0"/>
                        </a:rPr>
                        <a:t>2%</a:t>
                      </a:r>
                    </a:p>
                  </a:txBody>
                  <a:tcPr marL="7620" marR="7620" marT="7620" marB="0" anchor="b">
                    <a:lnL>
                      <a:noFill/>
                    </a:lnL>
                    <a:lnR>
                      <a:noFill/>
                    </a:lnR>
                    <a:lnT>
                      <a:noFill/>
                    </a:lnT>
                    <a:lnB>
                      <a:noFill/>
                    </a:lnB>
                    <a:noFill/>
                  </a:tcPr>
                </a:tc>
                <a:extLst>
                  <a:ext uri="{0D108BD9-81ED-4DB2-BD59-A6C34878D82A}">
                    <a16:rowId xmlns:a16="http://schemas.microsoft.com/office/drawing/2014/main" val="1620823371"/>
                  </a:ext>
                </a:extLst>
              </a:tr>
              <a:tr h="182880">
                <a:tc>
                  <a:txBody>
                    <a:bodyPr/>
                    <a:lstStyle/>
                    <a:p>
                      <a:pPr algn="l" fontAlgn="b"/>
                      <a:r>
                        <a:rPr lang="en-US" sz="1100" b="0" i="0" u="none" strike="noStrike" dirty="0">
                          <a:solidFill>
                            <a:srgbClr val="000000"/>
                          </a:solidFill>
                          <a:effectLst/>
                          <a:latin typeface="Aptos Narrow" panose="020B0004020202020204" pitchFamily="34" charset="0"/>
                        </a:rPr>
                        <a:t>Total Expense</a:t>
                      </a:r>
                    </a:p>
                  </a:txBody>
                  <a:tcPr marL="7620" marR="7620" marT="7620" marB="0" anchor="b">
                    <a:lnL>
                      <a:noFill/>
                    </a:lnL>
                    <a:lnR>
                      <a:noFill/>
                    </a:lnR>
                    <a:lnT>
                      <a:noFill/>
                    </a:lnT>
                    <a:lnB>
                      <a:noFill/>
                    </a:lnB>
                    <a:noFill/>
                  </a:tcPr>
                </a:tc>
                <a:tc>
                  <a:txBody>
                    <a:bodyPr/>
                    <a:lstStyle/>
                    <a:p>
                      <a:pPr algn="r" fontAlgn="b"/>
                      <a:r>
                        <a:rPr lang="en-US" sz="1100" b="0" i="0" u="none" strike="noStrike" dirty="0">
                          <a:solidFill>
                            <a:srgbClr val="000000"/>
                          </a:solidFill>
                          <a:effectLst/>
                          <a:latin typeface="Aptos Narrow" panose="020B0004020202020204" pitchFamily="34" charset="0"/>
                        </a:rPr>
                        <a:t>$767,638,482</a:t>
                      </a:r>
                    </a:p>
                  </a:txBody>
                  <a:tcPr marL="7620" marR="7620" marT="7620" marB="0" anchor="b">
                    <a:lnL>
                      <a:noFill/>
                    </a:lnL>
                    <a:lnR>
                      <a:noFill/>
                    </a:lnR>
                    <a:lnT>
                      <a:noFill/>
                    </a:lnT>
                    <a:lnB>
                      <a:noFill/>
                    </a:lnB>
                    <a:noFill/>
                  </a:tcPr>
                </a:tc>
                <a:tc>
                  <a:txBody>
                    <a:bodyPr/>
                    <a:lstStyle/>
                    <a:p>
                      <a:pPr algn="ctr" fontAlgn="b"/>
                      <a:r>
                        <a:rPr lang="en-US" sz="1100" b="0" i="0" u="none" strike="noStrike" dirty="0">
                          <a:solidFill>
                            <a:srgbClr val="000000"/>
                          </a:solidFill>
                          <a:effectLst/>
                          <a:latin typeface="Aptos Narrow" panose="020B0004020202020204" pitchFamily="34" charset="0"/>
                        </a:rPr>
                        <a:t>100%</a:t>
                      </a:r>
                    </a:p>
                  </a:txBody>
                  <a:tcPr marL="7620" marR="7620" marT="7620" marB="0" anchor="b">
                    <a:lnL>
                      <a:noFill/>
                    </a:lnL>
                    <a:lnR>
                      <a:noFill/>
                    </a:lnR>
                    <a:lnT>
                      <a:noFill/>
                    </a:lnT>
                    <a:lnB>
                      <a:noFill/>
                    </a:lnB>
                    <a:noFill/>
                  </a:tcPr>
                </a:tc>
                <a:extLst>
                  <a:ext uri="{0D108BD9-81ED-4DB2-BD59-A6C34878D82A}">
                    <a16:rowId xmlns:a16="http://schemas.microsoft.com/office/drawing/2014/main" val="316880157"/>
                  </a:ext>
                </a:extLst>
              </a:tr>
            </a:tbl>
          </a:graphicData>
        </a:graphic>
      </p:graphicFrame>
    </p:spTree>
    <p:extLst>
      <p:ext uri="{BB962C8B-B14F-4D97-AF65-F5344CB8AC3E}">
        <p14:creationId xmlns:p14="http://schemas.microsoft.com/office/powerpoint/2010/main" val="1553875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8334-07CC-3652-D88D-0878AE477F3F}"/>
              </a:ext>
            </a:extLst>
          </p:cNvPr>
          <p:cNvSpPr>
            <a:spLocks noGrp="1"/>
          </p:cNvSpPr>
          <p:nvPr>
            <p:ph type="title"/>
          </p:nvPr>
        </p:nvSpPr>
        <p:spPr>
          <a:xfrm>
            <a:off x="311700" y="211183"/>
            <a:ext cx="8520600" cy="572700"/>
          </a:xfrm>
        </p:spPr>
        <p:txBody>
          <a:bodyPr>
            <a:normAutofit fontScale="90000"/>
          </a:bodyPr>
          <a:lstStyle/>
          <a:p>
            <a:pPr algn="ctr"/>
            <a:r>
              <a:rPr lang="en-US" sz="3100" b="1" kern="1200" dirty="0">
                <a:solidFill>
                  <a:prstClr val="black"/>
                </a:solidFill>
                <a:latin typeface="+mj-lt"/>
                <a:ea typeface="+mj-ea"/>
                <a:cs typeface="+mj-cs"/>
              </a:rPr>
              <a:t>Expense Descriptions</a:t>
            </a:r>
            <a:br>
              <a:rPr lang="en-US" sz="2800" dirty="0"/>
            </a:br>
            <a:endParaRPr lang="en-US" dirty="0"/>
          </a:p>
        </p:txBody>
      </p:sp>
      <p:pic>
        <p:nvPicPr>
          <p:cNvPr id="7" name="Picture 6">
            <a:extLst>
              <a:ext uri="{FF2B5EF4-FFF2-40B4-BE49-F238E27FC236}">
                <a16:creationId xmlns:a16="http://schemas.microsoft.com/office/drawing/2014/main" id="{C122CDA5-133F-B174-5373-2A6E0A8A4826}"/>
              </a:ext>
            </a:extLst>
          </p:cNvPr>
          <p:cNvPicPr>
            <a:picLocks noChangeAspect="1"/>
          </p:cNvPicPr>
          <p:nvPr/>
        </p:nvPicPr>
        <p:blipFill>
          <a:blip r:embed="rId3"/>
          <a:stretch>
            <a:fillRect/>
          </a:stretch>
        </p:blipFill>
        <p:spPr>
          <a:xfrm>
            <a:off x="253734" y="221726"/>
            <a:ext cx="1242067" cy="659056"/>
          </a:xfrm>
          <a:prstGeom prst="rect">
            <a:avLst/>
          </a:prstGeom>
        </p:spPr>
      </p:pic>
      <p:sp>
        <p:nvSpPr>
          <p:cNvPr id="3" name="TextBox 2">
            <a:extLst>
              <a:ext uri="{FF2B5EF4-FFF2-40B4-BE49-F238E27FC236}">
                <a16:creationId xmlns:a16="http://schemas.microsoft.com/office/drawing/2014/main" id="{F0662555-7157-1A8E-0E56-5C25A7A775FB}"/>
              </a:ext>
            </a:extLst>
          </p:cNvPr>
          <p:cNvSpPr txBox="1"/>
          <p:nvPr/>
        </p:nvSpPr>
        <p:spPr>
          <a:xfrm>
            <a:off x="253734" y="989629"/>
            <a:ext cx="8345660" cy="4678204"/>
          </a:xfrm>
          <a:prstGeom prst="rect">
            <a:avLst/>
          </a:prstGeom>
          <a:noFill/>
        </p:spPr>
        <p:txBody>
          <a:bodyPr wrap="square" rtlCol="0">
            <a:spAutoFit/>
          </a:bodyPr>
          <a:lstStyle/>
          <a:p>
            <a:r>
              <a:rPr lang="en-US" sz="1100" b="1" dirty="0"/>
              <a:t>Salaries   </a:t>
            </a:r>
            <a:r>
              <a:rPr lang="en-US" sz="1100" dirty="0">
                <a:effectLst/>
                <a:latin typeface="Arial" panose="020B0604020202020204" pitchFamily="34" charset="0"/>
                <a:ea typeface="Arial" panose="020B0604020202020204" pitchFamily="34" charset="0"/>
              </a:rPr>
              <a:t>Amounts</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paid</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to</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persons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who</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are</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employed</a:t>
            </a:r>
            <a:r>
              <a:rPr lang="en-US" sz="1100" spc="-3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by</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the</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local</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school</a:t>
            </a:r>
            <a:r>
              <a:rPr lang="en-US" sz="1100" spc="-2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administrative</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unit</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in</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 permanent, temporary, or part-time position or one who substitutes for those in permanent positions. </a:t>
            </a:r>
          </a:p>
          <a:p>
            <a:endParaRPr lang="en-US" sz="1100" dirty="0">
              <a:latin typeface="Arial" panose="020B0604020202020204" pitchFamily="34" charset="0"/>
              <a:ea typeface="Arial" panose="020B0604020202020204" pitchFamily="34" charset="0"/>
            </a:endParaRPr>
          </a:p>
          <a:p>
            <a:pPr marR="68580">
              <a:spcBef>
                <a:spcPts val="0"/>
              </a:spcBef>
              <a:spcAft>
                <a:spcPts val="0"/>
              </a:spcAft>
            </a:pPr>
            <a:r>
              <a:rPr lang="en-US" sz="1100" b="1" dirty="0">
                <a:effectLst/>
                <a:latin typeface="Arial" panose="020B0604020202020204" pitchFamily="34" charset="0"/>
                <a:ea typeface="Arial" panose="020B0604020202020204" pitchFamily="34" charset="0"/>
              </a:rPr>
              <a:t>Employer Provided Benefits   </a:t>
            </a:r>
            <a:r>
              <a:rPr lang="en-US" sz="1100" dirty="0">
                <a:effectLst/>
                <a:latin typeface="Arial" panose="020B0604020202020204" pitchFamily="34" charset="0"/>
                <a:ea typeface="Arial" panose="020B0604020202020204" pitchFamily="34" charset="0"/>
              </a:rPr>
              <a:t>Amounts</a:t>
            </a:r>
            <a:r>
              <a:rPr lang="en-US" sz="1100" spc="-2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paid</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by</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the</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local</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school</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administrative</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unit</a:t>
            </a:r>
            <a:r>
              <a:rPr lang="en-US" sz="1100" spc="-2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on</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behalf</a:t>
            </a:r>
            <a:r>
              <a:rPr lang="en-US" sz="1100" spc="-2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of</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employees,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in</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addition to the regular salary. Such payments are fringe benefit payments, and while not paid directly to employees, nevertheless is part of the total compensation cost of the </a:t>
            </a:r>
            <a:r>
              <a:rPr lang="en-US" sz="1100" spc="-10" dirty="0">
                <a:effectLst/>
                <a:latin typeface="Arial" panose="020B0604020202020204" pitchFamily="34" charset="0"/>
                <a:ea typeface="Arial" panose="020B0604020202020204" pitchFamily="34" charset="0"/>
              </a:rPr>
              <a:t>employee.</a:t>
            </a:r>
          </a:p>
          <a:p>
            <a:pPr marR="68580">
              <a:spcBef>
                <a:spcPts val="0"/>
              </a:spcBef>
              <a:spcAft>
                <a:spcPts val="0"/>
              </a:spcAft>
            </a:pPr>
            <a:endParaRPr lang="en-US" sz="1100" spc="-10" dirty="0">
              <a:latin typeface="Arial" panose="020B0604020202020204" pitchFamily="34" charset="0"/>
              <a:ea typeface="Arial" panose="020B0604020202020204" pitchFamily="34" charset="0"/>
            </a:endParaRPr>
          </a:p>
          <a:p>
            <a:pPr marR="81280">
              <a:spcBef>
                <a:spcPts val="0"/>
              </a:spcBef>
              <a:spcAft>
                <a:spcPts val="0"/>
              </a:spcAft>
            </a:pPr>
            <a:r>
              <a:rPr lang="en-US" sz="1100" b="1" spc="-10" dirty="0">
                <a:effectLst/>
                <a:latin typeface="Arial" panose="020B0604020202020204" pitchFamily="34" charset="0"/>
                <a:ea typeface="Arial" panose="020B0604020202020204" pitchFamily="34" charset="0"/>
              </a:rPr>
              <a:t>Purchased Services   </a:t>
            </a:r>
            <a:r>
              <a:rPr lang="en-US" sz="1100" dirty="0">
                <a:effectLst/>
                <a:latin typeface="Arial" panose="020B0604020202020204" pitchFamily="34" charset="0"/>
                <a:ea typeface="Arial" panose="020B0604020202020204" pitchFamily="34" charset="0"/>
              </a:rPr>
              <a:t>Amounts</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paid</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for</a:t>
            </a:r>
            <a:r>
              <a:rPr lang="en-US" sz="1100" spc="-2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personal</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services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rendered</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by</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personnel</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who</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are</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not</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on</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the</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payroll</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of the local school administrative unit and other services that the local school administrative unit may purchase.</a:t>
            </a:r>
          </a:p>
          <a:p>
            <a:pPr marR="68580">
              <a:spcBef>
                <a:spcPts val="0"/>
              </a:spcBef>
              <a:spcAft>
                <a:spcPts val="0"/>
              </a:spcAft>
            </a:pPr>
            <a:endParaRPr lang="en-US" sz="1100" dirty="0">
              <a:effectLst/>
              <a:latin typeface="Arial" panose="020B0604020202020204" pitchFamily="34" charset="0"/>
              <a:ea typeface="Arial" panose="020B0604020202020204" pitchFamily="34" charset="0"/>
            </a:endParaRPr>
          </a:p>
          <a:p>
            <a:pPr marR="142240">
              <a:spcBef>
                <a:spcPts val="0"/>
              </a:spcBef>
              <a:spcAft>
                <a:spcPts val="0"/>
              </a:spcAft>
            </a:pPr>
            <a:r>
              <a:rPr lang="en-US" sz="1100" b="1" dirty="0">
                <a:effectLst/>
                <a:latin typeface="Arial" panose="020B0604020202020204" pitchFamily="34" charset="0"/>
                <a:ea typeface="Arial" panose="020B0604020202020204" pitchFamily="34" charset="0"/>
              </a:rPr>
              <a:t>Supplies and Materials   </a:t>
            </a:r>
            <a:r>
              <a:rPr lang="en-US" sz="1100" dirty="0">
                <a:effectLst/>
                <a:latin typeface="Arial" panose="020B0604020202020204" pitchFamily="34" charset="0"/>
                <a:ea typeface="Arial" panose="020B0604020202020204" pitchFamily="34" charset="0"/>
              </a:rPr>
              <a:t>A supply item is any article or material which meets any one or more of the following conditions: 1) it is consumed in use; 2) it loses its original shape or appearance with use;</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3)</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it</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expendable,</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that</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is,</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if</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the</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article</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damaged</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or</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some</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of</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its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parts</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are</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lost</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or worn out, it is usually more feasible to replace it with an entirely new unit rather than repair it (which is not true of equipment); 4) it is an inexpensive item, having characteristics of equipment, whose small unit cost makes it inadvisable to capitalize the item; and 5) it loses its identity through incorporation into a different or more complex unit or substance.</a:t>
            </a:r>
          </a:p>
          <a:p>
            <a:pPr marR="142240">
              <a:spcBef>
                <a:spcPts val="0"/>
              </a:spcBef>
              <a:spcAft>
                <a:spcPts val="0"/>
              </a:spcAft>
            </a:pPr>
            <a:endParaRPr lang="en-US" sz="1100" dirty="0">
              <a:latin typeface="Arial" panose="020B0604020202020204" pitchFamily="34" charset="0"/>
              <a:ea typeface="Arial" panose="020B0604020202020204" pitchFamily="34" charset="0"/>
            </a:endParaRPr>
          </a:p>
          <a:p>
            <a:pPr marR="0">
              <a:spcBef>
                <a:spcPts val="0"/>
              </a:spcBef>
              <a:spcAft>
                <a:spcPts val="0"/>
              </a:spcAft>
            </a:pPr>
            <a:r>
              <a:rPr lang="en-US" sz="1100" b="1" dirty="0">
                <a:effectLst/>
                <a:latin typeface="Arial" panose="020B0604020202020204" pitchFamily="34" charset="0"/>
                <a:ea typeface="Arial" panose="020B0604020202020204" pitchFamily="34" charset="0"/>
              </a:rPr>
              <a:t>Capital Outlay   </a:t>
            </a:r>
            <a:r>
              <a:rPr lang="en-US" sz="1100" dirty="0">
                <a:effectLst/>
                <a:latin typeface="Arial" panose="020B0604020202020204" pitchFamily="34" charset="0"/>
                <a:ea typeface="Arial" panose="020B0604020202020204" pitchFamily="34" charset="0"/>
              </a:rPr>
              <a:t>Expenditures</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for</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the</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acquisition</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of</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fixed assets</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or</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additions</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to</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fixed</a:t>
            </a:r>
            <a:r>
              <a:rPr lang="en-US" sz="1100" spc="-1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assets. They</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are expenditures for land or existing buildings, improvement of grounds, construction of buildings,</a:t>
            </a:r>
            <a:r>
              <a:rPr lang="en-US" sz="1100" spc="-2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additions</a:t>
            </a:r>
            <a:r>
              <a:rPr lang="en-US" sz="1100" spc="-2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to</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buildings,</a:t>
            </a:r>
            <a:r>
              <a:rPr lang="en-US" sz="1100" spc="-2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remodeling</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of</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buildings,</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initial</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equipment,</a:t>
            </a:r>
            <a:r>
              <a:rPr lang="en-US" sz="1100" spc="-2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additional equipment, and replacement of equipment.</a:t>
            </a:r>
          </a:p>
          <a:p>
            <a:pPr marR="142240">
              <a:spcBef>
                <a:spcPts val="0"/>
              </a:spcBef>
              <a:spcAft>
                <a:spcPts val="0"/>
              </a:spcAft>
            </a:pPr>
            <a:endParaRPr lang="en-US" sz="1100" dirty="0">
              <a:latin typeface="Arial" panose="020B0604020202020204" pitchFamily="34" charset="0"/>
              <a:ea typeface="Arial" panose="020B0604020202020204" pitchFamily="34" charset="0"/>
            </a:endParaRPr>
          </a:p>
          <a:p>
            <a:pPr marR="0">
              <a:spcBef>
                <a:spcPts val="0"/>
              </a:spcBef>
              <a:spcAft>
                <a:spcPts val="0"/>
              </a:spcAft>
            </a:pPr>
            <a:r>
              <a:rPr lang="en-US" sz="1100" b="1" dirty="0">
                <a:effectLst/>
                <a:latin typeface="Arial" panose="020B0604020202020204" pitchFamily="34" charset="0"/>
                <a:ea typeface="Arial" panose="020B0604020202020204" pitchFamily="34" charset="0"/>
              </a:rPr>
              <a:t>Transfers</a:t>
            </a:r>
            <a:r>
              <a:rPr lang="en-US" sz="1100" dirty="0">
                <a:effectLst/>
                <a:latin typeface="Arial" panose="020B0604020202020204" pitchFamily="34" charset="0"/>
                <a:ea typeface="Arial" panose="020B0604020202020204" pitchFamily="34" charset="0"/>
              </a:rPr>
              <a:t>   Amounts paid from one fund to another fund or to another entity, as permitted by law, which</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do</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not</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represent</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purchase</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of</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good</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or</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service</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and</a:t>
            </a:r>
            <a:r>
              <a:rPr lang="en-US" sz="1100" spc="-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consequently</a:t>
            </a:r>
            <a:r>
              <a:rPr lang="en-US" sz="1100" spc="-20"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for</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which</a:t>
            </a:r>
            <a:r>
              <a:rPr lang="en-US" sz="1100" spc="-15" dirty="0">
                <a:effectLst/>
                <a:latin typeface="Arial" panose="020B0604020202020204" pitchFamily="34" charset="0"/>
                <a:ea typeface="Arial" panose="020B0604020202020204" pitchFamily="34" charset="0"/>
              </a:rPr>
              <a:t> </a:t>
            </a:r>
            <a:r>
              <a:rPr lang="en-US" sz="1100" dirty="0">
                <a:effectLst/>
                <a:latin typeface="Arial" panose="020B0604020202020204" pitchFamily="34" charset="0"/>
                <a:ea typeface="Arial" panose="020B0604020202020204" pitchFamily="34" charset="0"/>
              </a:rPr>
              <a:t>the local school administrative unit received no return.</a:t>
            </a:r>
          </a:p>
          <a:p>
            <a:pPr marR="142240">
              <a:spcBef>
                <a:spcPts val="0"/>
              </a:spcBef>
              <a:spcAft>
                <a:spcPts val="0"/>
              </a:spcAft>
            </a:pPr>
            <a:endParaRPr lang="en-US" sz="1100" dirty="0">
              <a:effectLst/>
              <a:latin typeface="Arial" panose="020B0604020202020204" pitchFamily="34" charset="0"/>
              <a:ea typeface="Arial" panose="020B0604020202020204" pitchFamily="34" charset="0"/>
            </a:endParaRPr>
          </a:p>
          <a:p>
            <a:endParaRPr lang="en-US" sz="1100" dirty="0">
              <a:effectLst/>
              <a:latin typeface="Arial" panose="020B0604020202020204" pitchFamily="34" charset="0"/>
              <a:ea typeface="Arial" panose="020B0604020202020204" pitchFamily="34" charset="0"/>
            </a:endParaRPr>
          </a:p>
          <a:p>
            <a:endParaRPr lang="en-US" sz="1100" dirty="0">
              <a:latin typeface="Arial" panose="020B0604020202020204" pitchFamily="34" charset="0"/>
            </a:endParaRPr>
          </a:p>
          <a:p>
            <a:endParaRPr lang="en-US" sz="1200" dirty="0"/>
          </a:p>
        </p:txBody>
      </p:sp>
      <p:sp>
        <p:nvSpPr>
          <p:cNvPr id="5" name="TextBox 4">
            <a:extLst>
              <a:ext uri="{FF2B5EF4-FFF2-40B4-BE49-F238E27FC236}">
                <a16:creationId xmlns:a16="http://schemas.microsoft.com/office/drawing/2014/main" id="{6A368E91-8A8B-D6AA-2072-AA19902E70A0}"/>
              </a:ext>
            </a:extLst>
          </p:cNvPr>
          <p:cNvSpPr txBox="1"/>
          <p:nvPr/>
        </p:nvSpPr>
        <p:spPr>
          <a:xfrm>
            <a:off x="8599394" y="4816901"/>
            <a:ext cx="3429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dirty="0">
                <a:ln>
                  <a:noFill/>
                </a:ln>
                <a:solidFill>
                  <a:schemeClr val="tx1"/>
                </a:solidFill>
                <a:effectLst/>
                <a:uLnTx/>
                <a:uFillTx/>
                <a:latin typeface="Arial"/>
                <a:cs typeface="Arial"/>
                <a:sym typeface="Arial"/>
              </a:rPr>
              <a:t>28</a:t>
            </a:r>
          </a:p>
        </p:txBody>
      </p:sp>
    </p:spTree>
    <p:extLst>
      <p:ext uri="{BB962C8B-B14F-4D97-AF65-F5344CB8AC3E}">
        <p14:creationId xmlns:p14="http://schemas.microsoft.com/office/powerpoint/2010/main" val="3279911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5" name="TextBox 4">
            <a:extLst>
              <a:ext uri="{FF2B5EF4-FFF2-40B4-BE49-F238E27FC236}">
                <a16:creationId xmlns:a16="http://schemas.microsoft.com/office/drawing/2014/main" id="{8DB43406-C5BB-8723-C8D8-A53CD422B0A5}"/>
              </a:ext>
            </a:extLst>
          </p:cNvPr>
          <p:cNvSpPr txBox="1"/>
          <p:nvPr/>
        </p:nvSpPr>
        <p:spPr>
          <a:xfrm>
            <a:off x="568036" y="109071"/>
            <a:ext cx="7363429" cy="707886"/>
          </a:xfrm>
          <a:prstGeom prst="rect">
            <a:avLst/>
          </a:prstGeom>
          <a:noFill/>
        </p:spPr>
        <p:txBody>
          <a:bodyPr wrap="square">
            <a:spAutoFit/>
          </a:bodyPr>
          <a:lstStyle/>
          <a:p>
            <a:pPr algn="ctr"/>
            <a:r>
              <a:rPr kumimoji="0" lang="en-US" sz="2400" b="1" i="0" u="none" strike="noStrike" kern="1200" cap="none" spc="0" normalizeH="0" baseline="0" noProof="0" dirty="0">
                <a:ln>
                  <a:noFill/>
                </a:ln>
                <a:solidFill>
                  <a:prstClr val="black"/>
                </a:solidFill>
                <a:effectLst/>
                <a:uLnTx/>
                <a:uFillTx/>
                <a:latin typeface="+mj-lt"/>
                <a:ea typeface="+mj-ea"/>
                <a:cs typeface="+mj-cs"/>
              </a:rPr>
              <a:t>FY 2024 </a:t>
            </a:r>
            <a:r>
              <a:rPr lang="en-US" sz="2400" b="1" kern="1200" dirty="0">
                <a:solidFill>
                  <a:prstClr val="black"/>
                </a:solidFill>
                <a:latin typeface="+mj-lt"/>
                <a:ea typeface="+mj-ea"/>
                <a:cs typeface="+mj-cs"/>
              </a:rPr>
              <a:t>Expenses</a:t>
            </a:r>
            <a:r>
              <a:rPr kumimoji="0" lang="en-US" sz="2400" b="1" i="0" u="none" strike="noStrike" kern="1200" cap="none" spc="0" normalizeH="0" baseline="0" noProof="0" dirty="0">
                <a:ln>
                  <a:noFill/>
                </a:ln>
                <a:solidFill>
                  <a:prstClr val="black"/>
                </a:solidFill>
                <a:effectLst/>
                <a:uLnTx/>
                <a:uFillTx/>
                <a:latin typeface="+mj-lt"/>
                <a:ea typeface="+mj-ea"/>
                <a:cs typeface="+mj-cs"/>
              </a:rPr>
              <a:t> for Major Funding Sources</a:t>
            </a:r>
          </a:p>
          <a:p>
            <a:pPr algn="ctr"/>
            <a:r>
              <a:rPr lang="en-US" sz="1600" b="1" kern="1200" dirty="0">
                <a:solidFill>
                  <a:prstClr val="black"/>
                </a:solidFill>
                <a:latin typeface="+mj-lt"/>
                <a:ea typeface="+mj-ea"/>
                <a:cs typeface="+mj-cs"/>
              </a:rPr>
              <a:t>State, Local &amp; Federal Funds</a:t>
            </a:r>
            <a:endParaRPr lang="en-US" sz="1600" dirty="0">
              <a:latin typeface="+mj-lt"/>
            </a:endParaRPr>
          </a:p>
        </p:txBody>
      </p:sp>
      <p:sp>
        <p:nvSpPr>
          <p:cNvPr id="2" name="Slide Number Placeholder 1">
            <a:extLst>
              <a:ext uri="{FF2B5EF4-FFF2-40B4-BE49-F238E27FC236}">
                <a16:creationId xmlns:a16="http://schemas.microsoft.com/office/drawing/2014/main" id="{36511B7D-5B04-C48A-392C-71EA01A0884A}"/>
              </a:ext>
            </a:extLst>
          </p:cNvPr>
          <p:cNvSpPr>
            <a:spLocks noGrp="1"/>
          </p:cNvSpPr>
          <p:nvPr>
            <p:ph type="sldNum" idx="12"/>
          </p:nvPr>
        </p:nvSpPr>
        <p:spPr/>
        <p:txBody>
          <a:bodyPr>
            <a:normAutofit/>
          </a:bodyPr>
          <a:lstStyle/>
          <a:p>
            <a:pPr marL="0" lvl="0" indent="0" algn="r" rtl="0">
              <a:spcBef>
                <a:spcPts val="0"/>
              </a:spcBef>
              <a:spcAft>
                <a:spcPts val="0"/>
              </a:spcAft>
              <a:buNone/>
            </a:pPr>
            <a:r>
              <a:rPr lang="en" sz="900" dirty="0">
                <a:solidFill>
                  <a:schemeClr val="tx1"/>
                </a:solidFill>
              </a:rPr>
              <a:t>29</a:t>
            </a:r>
          </a:p>
        </p:txBody>
      </p:sp>
      <p:graphicFrame>
        <p:nvGraphicFramePr>
          <p:cNvPr id="4" name="Chart 3">
            <a:extLst>
              <a:ext uri="{FF2B5EF4-FFF2-40B4-BE49-F238E27FC236}">
                <a16:creationId xmlns:a16="http://schemas.microsoft.com/office/drawing/2014/main" id="{426F9816-17F2-4E6F-8B43-F8127149BFC3}"/>
              </a:ext>
            </a:extLst>
          </p:cNvPr>
          <p:cNvGraphicFramePr>
            <a:graphicFrameLocks/>
          </p:cNvGraphicFramePr>
          <p:nvPr>
            <p:extLst>
              <p:ext uri="{D42A27DB-BD31-4B8C-83A1-F6EECF244321}">
                <p14:modId xmlns:p14="http://schemas.microsoft.com/office/powerpoint/2010/main" val="883790479"/>
              </p:ext>
            </p:extLst>
          </p:nvPr>
        </p:nvGraphicFramePr>
        <p:xfrm>
          <a:off x="1212535" y="812949"/>
          <a:ext cx="6726555" cy="42214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247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a:extLst>
            <a:ext uri="{FF2B5EF4-FFF2-40B4-BE49-F238E27FC236}">
              <a16:creationId xmlns:a16="http://schemas.microsoft.com/office/drawing/2014/main" id="{641ADEEB-1D7F-2F63-8C36-EFE44F2E7E5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32B4D46-80AD-3EE5-5BA2-FDD05C5AE7F7}"/>
              </a:ext>
            </a:extLst>
          </p:cNvPr>
          <p:cNvSpPr txBox="1"/>
          <p:nvPr/>
        </p:nvSpPr>
        <p:spPr>
          <a:xfrm>
            <a:off x="201495" y="205066"/>
            <a:ext cx="8741010" cy="707886"/>
          </a:xfrm>
          <a:prstGeom prst="rect">
            <a:avLst/>
          </a:prstGeom>
          <a:noFill/>
        </p:spPr>
        <p:txBody>
          <a:bodyPr wrap="square">
            <a:spAutoFit/>
          </a:bodyPr>
          <a:lstStyle/>
          <a:p>
            <a:pPr algn="ctr"/>
            <a:r>
              <a:rPr kumimoji="0" lang="en-US" sz="2400" b="1" i="0" u="none" strike="noStrike" kern="1200" cap="none" spc="0" normalizeH="0" baseline="0" noProof="0" dirty="0">
                <a:ln>
                  <a:noFill/>
                </a:ln>
                <a:solidFill>
                  <a:prstClr val="black"/>
                </a:solidFill>
                <a:effectLst/>
                <a:uLnTx/>
                <a:uFillTx/>
                <a:latin typeface="+mj-lt"/>
                <a:ea typeface="+mj-ea"/>
                <a:cs typeface="+mj-cs"/>
              </a:rPr>
              <a:t>FY 2024 </a:t>
            </a:r>
            <a:r>
              <a:rPr lang="en-US" sz="2400" b="1" kern="1200" dirty="0">
                <a:solidFill>
                  <a:prstClr val="black"/>
                </a:solidFill>
                <a:latin typeface="+mj-lt"/>
                <a:ea typeface="+mj-ea"/>
                <a:cs typeface="+mj-cs"/>
              </a:rPr>
              <a:t>Expenses</a:t>
            </a:r>
            <a:r>
              <a:rPr kumimoji="0" lang="en-US" sz="2400" b="1" i="0" u="none" strike="noStrike" kern="1200" cap="none" spc="0" normalizeH="0" baseline="0" noProof="0" dirty="0">
                <a:ln>
                  <a:noFill/>
                </a:ln>
                <a:solidFill>
                  <a:prstClr val="black"/>
                </a:solidFill>
                <a:effectLst/>
                <a:uLnTx/>
                <a:uFillTx/>
                <a:latin typeface="+mj-lt"/>
                <a:ea typeface="+mj-ea"/>
                <a:cs typeface="+mj-cs"/>
              </a:rPr>
              <a:t> for Major Funding Sources</a:t>
            </a:r>
          </a:p>
          <a:p>
            <a:pPr algn="ctr"/>
            <a:r>
              <a:rPr lang="en-US" sz="1600" b="1" kern="1200" dirty="0">
                <a:solidFill>
                  <a:prstClr val="black"/>
                </a:solidFill>
                <a:latin typeface="+mj-lt"/>
                <a:ea typeface="+mj-ea"/>
                <a:cs typeface="+mj-cs"/>
              </a:rPr>
              <a:t>State, Local &amp; Federal Funds</a:t>
            </a:r>
            <a:endParaRPr lang="en-US" sz="1600" dirty="0">
              <a:latin typeface="+mj-lt"/>
            </a:endParaRPr>
          </a:p>
        </p:txBody>
      </p:sp>
      <p:sp>
        <p:nvSpPr>
          <p:cNvPr id="2" name="Slide Number Placeholder 1">
            <a:extLst>
              <a:ext uri="{FF2B5EF4-FFF2-40B4-BE49-F238E27FC236}">
                <a16:creationId xmlns:a16="http://schemas.microsoft.com/office/drawing/2014/main" id="{87D5C988-6907-5904-670A-FD66073CFF99}"/>
              </a:ext>
            </a:extLst>
          </p:cNvPr>
          <p:cNvSpPr>
            <a:spLocks noGrp="1"/>
          </p:cNvSpPr>
          <p:nvPr>
            <p:ph type="sldNum" idx="12"/>
          </p:nvPr>
        </p:nvSpPr>
        <p:spPr/>
        <p:txBody>
          <a:bodyPr>
            <a:normAutofit/>
          </a:bodyPr>
          <a:lstStyle/>
          <a:p>
            <a:pPr marL="0" lvl="0" indent="0" algn="r" rtl="0">
              <a:spcBef>
                <a:spcPts val="0"/>
              </a:spcBef>
              <a:spcAft>
                <a:spcPts val="0"/>
              </a:spcAft>
              <a:buNone/>
            </a:pPr>
            <a:r>
              <a:rPr lang="en" sz="900" dirty="0">
                <a:solidFill>
                  <a:schemeClr val="tx1"/>
                </a:solidFill>
              </a:rPr>
              <a:t>30</a:t>
            </a:r>
          </a:p>
        </p:txBody>
      </p:sp>
      <p:pic>
        <p:nvPicPr>
          <p:cNvPr id="6" name="Picture 5">
            <a:extLst>
              <a:ext uri="{FF2B5EF4-FFF2-40B4-BE49-F238E27FC236}">
                <a16:creationId xmlns:a16="http://schemas.microsoft.com/office/drawing/2014/main" id="{B4FA5CB2-4B00-BDE9-9DFA-7B7A3C915B1B}"/>
              </a:ext>
            </a:extLst>
          </p:cNvPr>
          <p:cNvPicPr>
            <a:picLocks noChangeAspect="1"/>
          </p:cNvPicPr>
          <p:nvPr/>
        </p:nvPicPr>
        <p:blipFill>
          <a:blip r:embed="rId4"/>
          <a:stretch>
            <a:fillRect/>
          </a:stretch>
        </p:blipFill>
        <p:spPr>
          <a:xfrm>
            <a:off x="412399" y="1560368"/>
            <a:ext cx="8150800" cy="2022764"/>
          </a:xfrm>
          <a:prstGeom prst="rect">
            <a:avLst/>
          </a:prstGeom>
        </p:spPr>
      </p:pic>
    </p:spTree>
    <p:extLst>
      <p:ext uri="{BB962C8B-B14F-4D97-AF65-F5344CB8AC3E}">
        <p14:creationId xmlns:p14="http://schemas.microsoft.com/office/powerpoint/2010/main" val="940466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5" name="TextBox 4">
            <a:extLst>
              <a:ext uri="{FF2B5EF4-FFF2-40B4-BE49-F238E27FC236}">
                <a16:creationId xmlns:a16="http://schemas.microsoft.com/office/drawing/2014/main" id="{8DB43406-C5BB-8723-C8D8-A53CD422B0A5}"/>
              </a:ext>
            </a:extLst>
          </p:cNvPr>
          <p:cNvSpPr txBox="1"/>
          <p:nvPr/>
        </p:nvSpPr>
        <p:spPr>
          <a:xfrm>
            <a:off x="0" y="231280"/>
            <a:ext cx="9143999" cy="523220"/>
          </a:xfrm>
          <a:prstGeom prst="rect">
            <a:avLst/>
          </a:prstGeom>
          <a:noFill/>
        </p:spPr>
        <p:txBody>
          <a:bodyPr wrap="square">
            <a:spAutoFit/>
          </a:bodyPr>
          <a:lstStyle/>
          <a:p>
            <a:pPr algn="ctr"/>
            <a:r>
              <a:rPr kumimoji="0" lang="en-US" sz="2800" b="1" i="0" u="none" strike="noStrike" kern="1200" cap="none" spc="0" normalizeH="0" baseline="0" noProof="0" dirty="0">
                <a:ln>
                  <a:noFill/>
                </a:ln>
                <a:solidFill>
                  <a:prstClr val="black"/>
                </a:solidFill>
                <a:effectLst/>
                <a:uLnTx/>
                <a:uFillTx/>
                <a:latin typeface="+mj-lt"/>
                <a:ea typeface="+mj-ea"/>
                <a:cs typeface="+mj-cs"/>
              </a:rPr>
              <a:t>FY 2024 State Public School Fund Expenses</a:t>
            </a:r>
            <a:endParaRPr lang="en-US" sz="2800" dirty="0">
              <a:latin typeface="+mj-lt"/>
            </a:endParaRPr>
          </a:p>
        </p:txBody>
      </p:sp>
      <p:sp>
        <p:nvSpPr>
          <p:cNvPr id="2" name="Slide Number Placeholder 1">
            <a:extLst>
              <a:ext uri="{FF2B5EF4-FFF2-40B4-BE49-F238E27FC236}">
                <a16:creationId xmlns:a16="http://schemas.microsoft.com/office/drawing/2014/main" id="{F13E4361-DBD3-75CF-FC4C-385C3C1D5D90}"/>
              </a:ext>
            </a:extLst>
          </p:cNvPr>
          <p:cNvSpPr>
            <a:spLocks noGrp="1"/>
          </p:cNvSpPr>
          <p:nvPr>
            <p:ph type="sldNum" idx="12"/>
          </p:nvPr>
        </p:nvSpPr>
        <p:spPr/>
        <p:txBody>
          <a:bodyPr>
            <a:normAutofit/>
          </a:bodyPr>
          <a:lstStyle/>
          <a:p>
            <a:pPr marL="0" lvl="0" indent="0" algn="r" rtl="0">
              <a:spcBef>
                <a:spcPts val="0"/>
              </a:spcBef>
              <a:spcAft>
                <a:spcPts val="0"/>
              </a:spcAft>
              <a:buNone/>
            </a:pPr>
            <a:r>
              <a:rPr lang="en" sz="900" dirty="0">
                <a:solidFill>
                  <a:schemeClr val="tx1"/>
                </a:solidFill>
              </a:rPr>
              <a:t>31</a:t>
            </a:r>
          </a:p>
        </p:txBody>
      </p:sp>
      <p:graphicFrame>
        <p:nvGraphicFramePr>
          <p:cNvPr id="4" name="Chart 3">
            <a:extLst>
              <a:ext uri="{FF2B5EF4-FFF2-40B4-BE49-F238E27FC236}">
                <a16:creationId xmlns:a16="http://schemas.microsoft.com/office/drawing/2014/main" id="{2A5003B4-AE78-4FE9-BD7A-44D7B9C9864B}"/>
              </a:ext>
            </a:extLst>
          </p:cNvPr>
          <p:cNvGraphicFramePr>
            <a:graphicFrameLocks/>
          </p:cNvGraphicFramePr>
          <p:nvPr>
            <p:extLst>
              <p:ext uri="{D42A27DB-BD31-4B8C-83A1-F6EECF244321}">
                <p14:modId xmlns:p14="http://schemas.microsoft.com/office/powerpoint/2010/main" val="1203834634"/>
              </p:ext>
            </p:extLst>
          </p:nvPr>
        </p:nvGraphicFramePr>
        <p:xfrm>
          <a:off x="1213485" y="646747"/>
          <a:ext cx="6717030" cy="38500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1100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5" name="TextBox 4">
            <a:extLst>
              <a:ext uri="{FF2B5EF4-FFF2-40B4-BE49-F238E27FC236}">
                <a16:creationId xmlns:a16="http://schemas.microsoft.com/office/drawing/2014/main" id="{8DB43406-C5BB-8723-C8D8-A53CD422B0A5}"/>
              </a:ext>
            </a:extLst>
          </p:cNvPr>
          <p:cNvSpPr txBox="1"/>
          <p:nvPr/>
        </p:nvSpPr>
        <p:spPr>
          <a:xfrm>
            <a:off x="0" y="245568"/>
            <a:ext cx="9144000" cy="523220"/>
          </a:xfrm>
          <a:prstGeom prst="rect">
            <a:avLst/>
          </a:prstGeom>
          <a:noFill/>
        </p:spPr>
        <p:txBody>
          <a:bodyPr wrap="square">
            <a:spAutoFit/>
          </a:bodyPr>
          <a:lstStyle/>
          <a:p>
            <a:pPr algn="ctr"/>
            <a:r>
              <a:rPr kumimoji="0" lang="en-US" sz="2800" b="1" i="0" u="none" strike="noStrike" kern="1200" cap="none" spc="0" normalizeH="0" baseline="0" noProof="0" dirty="0">
                <a:ln>
                  <a:noFill/>
                </a:ln>
                <a:solidFill>
                  <a:prstClr val="black"/>
                </a:solidFill>
                <a:effectLst/>
                <a:uLnTx/>
                <a:uFillTx/>
                <a:latin typeface="+mn-lt"/>
                <a:ea typeface="+mj-ea"/>
                <a:cs typeface="+mj-cs"/>
              </a:rPr>
              <a:t>FY 2024 Federal Grant Fund Expenses </a:t>
            </a:r>
            <a:r>
              <a:rPr kumimoji="0" lang="en-US" sz="2000" b="1" i="0" u="none" strike="noStrike" kern="1200" cap="none" spc="0" normalizeH="0" baseline="0" noProof="0" dirty="0">
                <a:ln>
                  <a:noFill/>
                </a:ln>
                <a:solidFill>
                  <a:prstClr val="black"/>
                </a:solidFill>
                <a:effectLst/>
                <a:uLnTx/>
                <a:uFillTx/>
                <a:latin typeface="+mn-lt"/>
                <a:ea typeface="+mj-ea"/>
                <a:cs typeface="+mj-cs"/>
              </a:rPr>
              <a:t>(excluding ESSER)</a:t>
            </a:r>
            <a:endParaRPr lang="en-US" sz="2000" dirty="0">
              <a:latin typeface="+mn-lt"/>
            </a:endParaRPr>
          </a:p>
        </p:txBody>
      </p:sp>
      <p:sp>
        <p:nvSpPr>
          <p:cNvPr id="2" name="Slide Number Placeholder 1">
            <a:extLst>
              <a:ext uri="{FF2B5EF4-FFF2-40B4-BE49-F238E27FC236}">
                <a16:creationId xmlns:a16="http://schemas.microsoft.com/office/drawing/2014/main" id="{6244576D-80E8-2F38-29D1-F90EF9AD633B}"/>
              </a:ext>
            </a:extLst>
          </p:cNvPr>
          <p:cNvSpPr>
            <a:spLocks noGrp="1"/>
          </p:cNvSpPr>
          <p:nvPr>
            <p:ph type="sldNum" idx="12"/>
          </p:nvPr>
        </p:nvSpPr>
        <p:spPr/>
        <p:txBody>
          <a:bodyPr>
            <a:normAutofit/>
          </a:bodyPr>
          <a:lstStyle/>
          <a:p>
            <a:pPr marL="0" lvl="0" indent="0" algn="r" rtl="0">
              <a:spcBef>
                <a:spcPts val="0"/>
              </a:spcBef>
              <a:spcAft>
                <a:spcPts val="0"/>
              </a:spcAft>
              <a:buNone/>
            </a:pPr>
            <a:r>
              <a:rPr lang="en" sz="900" dirty="0">
                <a:solidFill>
                  <a:schemeClr val="tx1"/>
                </a:solidFill>
              </a:rPr>
              <a:t>32</a:t>
            </a:r>
          </a:p>
        </p:txBody>
      </p:sp>
      <p:graphicFrame>
        <p:nvGraphicFramePr>
          <p:cNvPr id="3" name="Chart 2">
            <a:extLst>
              <a:ext uri="{FF2B5EF4-FFF2-40B4-BE49-F238E27FC236}">
                <a16:creationId xmlns:a16="http://schemas.microsoft.com/office/drawing/2014/main" id="{1D524B01-C131-484A-BDCF-7E0229481E2D}"/>
              </a:ext>
            </a:extLst>
          </p:cNvPr>
          <p:cNvGraphicFramePr>
            <a:graphicFrameLocks/>
          </p:cNvGraphicFramePr>
          <p:nvPr>
            <p:extLst>
              <p:ext uri="{D42A27DB-BD31-4B8C-83A1-F6EECF244321}">
                <p14:modId xmlns:p14="http://schemas.microsoft.com/office/powerpoint/2010/main" val="2992483210"/>
              </p:ext>
            </p:extLst>
          </p:nvPr>
        </p:nvGraphicFramePr>
        <p:xfrm>
          <a:off x="1049079" y="577525"/>
          <a:ext cx="6920156" cy="42567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3976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a:extLst>
            <a:ext uri="{FF2B5EF4-FFF2-40B4-BE49-F238E27FC236}">
              <a16:creationId xmlns:a16="http://schemas.microsoft.com/office/drawing/2014/main" id="{FB63378C-CDD1-AEC6-3F03-5440B993ADB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AE3E631-11AD-3BE6-B96F-F6973DD693BA}"/>
              </a:ext>
            </a:extLst>
          </p:cNvPr>
          <p:cNvSpPr txBox="1"/>
          <p:nvPr/>
        </p:nvSpPr>
        <p:spPr>
          <a:xfrm>
            <a:off x="0" y="245568"/>
            <a:ext cx="9144000" cy="523220"/>
          </a:xfrm>
          <a:prstGeom prst="rect">
            <a:avLst/>
          </a:prstGeom>
          <a:noFill/>
        </p:spPr>
        <p:txBody>
          <a:bodyPr wrap="square">
            <a:spAutoFit/>
          </a:bodyPr>
          <a:lstStyle/>
          <a:p>
            <a:pPr algn="ctr"/>
            <a:r>
              <a:rPr kumimoji="0" lang="en-US" sz="2800" b="1" i="0" u="none" strike="noStrike" kern="1200" cap="none" spc="0" normalizeH="0" baseline="0" noProof="0" dirty="0">
                <a:ln>
                  <a:noFill/>
                </a:ln>
                <a:solidFill>
                  <a:prstClr val="black"/>
                </a:solidFill>
                <a:effectLst/>
                <a:uLnTx/>
                <a:uFillTx/>
                <a:latin typeface="+mn-lt"/>
                <a:ea typeface="+mj-ea"/>
                <a:cs typeface="+mj-cs"/>
              </a:rPr>
              <a:t>FY 2024 Local Current Fund Expenses</a:t>
            </a:r>
            <a:endParaRPr lang="en-US" sz="2000" dirty="0">
              <a:latin typeface="+mn-lt"/>
            </a:endParaRPr>
          </a:p>
        </p:txBody>
      </p:sp>
      <p:sp>
        <p:nvSpPr>
          <p:cNvPr id="2" name="Slide Number Placeholder 1">
            <a:extLst>
              <a:ext uri="{FF2B5EF4-FFF2-40B4-BE49-F238E27FC236}">
                <a16:creationId xmlns:a16="http://schemas.microsoft.com/office/drawing/2014/main" id="{6985D0DF-DFD0-3D9A-B60F-B6451E8505FF}"/>
              </a:ext>
            </a:extLst>
          </p:cNvPr>
          <p:cNvSpPr>
            <a:spLocks noGrp="1"/>
          </p:cNvSpPr>
          <p:nvPr>
            <p:ph type="sldNum" idx="12"/>
          </p:nvPr>
        </p:nvSpPr>
        <p:spPr/>
        <p:txBody>
          <a:bodyPr>
            <a:normAutofit/>
          </a:bodyPr>
          <a:lstStyle/>
          <a:p>
            <a:pPr marL="0" lvl="0" indent="0" algn="r" rtl="0">
              <a:spcBef>
                <a:spcPts val="0"/>
              </a:spcBef>
              <a:spcAft>
                <a:spcPts val="0"/>
              </a:spcAft>
              <a:buNone/>
            </a:pPr>
            <a:r>
              <a:rPr lang="en" sz="900" dirty="0">
                <a:solidFill>
                  <a:schemeClr val="tx1"/>
                </a:solidFill>
              </a:rPr>
              <a:t>33</a:t>
            </a:r>
          </a:p>
        </p:txBody>
      </p:sp>
      <p:graphicFrame>
        <p:nvGraphicFramePr>
          <p:cNvPr id="6" name="Chart 5">
            <a:extLst>
              <a:ext uri="{FF2B5EF4-FFF2-40B4-BE49-F238E27FC236}">
                <a16:creationId xmlns:a16="http://schemas.microsoft.com/office/drawing/2014/main" id="{6F7BA7A4-F126-4F19-AB7A-55CF30013154}"/>
              </a:ext>
            </a:extLst>
          </p:cNvPr>
          <p:cNvGraphicFramePr>
            <a:graphicFrameLocks/>
          </p:cNvGraphicFramePr>
          <p:nvPr>
            <p:extLst>
              <p:ext uri="{D42A27DB-BD31-4B8C-83A1-F6EECF244321}">
                <p14:modId xmlns:p14="http://schemas.microsoft.com/office/powerpoint/2010/main" val="3286747654"/>
              </p:ext>
            </p:extLst>
          </p:nvPr>
        </p:nvGraphicFramePr>
        <p:xfrm>
          <a:off x="921327" y="554354"/>
          <a:ext cx="7065818" cy="42254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62976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0FD3B0-1A04-42CD-8724-E94D58C4147B}"/>
              </a:ext>
            </a:extLst>
          </p:cNvPr>
          <p:cNvSpPr>
            <a:spLocks noGrp="1"/>
          </p:cNvSpPr>
          <p:nvPr>
            <p:ph type="sldNum" idx="12"/>
          </p:nvPr>
        </p:nvSpPr>
        <p:spPr/>
        <p:txBody>
          <a:bodyPr>
            <a:normAutofit/>
          </a:bodyPr>
          <a:lstStyle/>
          <a:p>
            <a:pPr marL="0" lvl="0" indent="0" algn="r" rtl="0">
              <a:spcBef>
                <a:spcPts val="0"/>
              </a:spcBef>
              <a:spcAft>
                <a:spcPts val="0"/>
              </a:spcAft>
              <a:buNone/>
            </a:pPr>
            <a:r>
              <a:rPr lang="en" sz="900" dirty="0">
                <a:solidFill>
                  <a:schemeClr val="tx1"/>
                </a:solidFill>
              </a:rPr>
              <a:t>34</a:t>
            </a:r>
          </a:p>
        </p:txBody>
      </p:sp>
      <p:graphicFrame>
        <p:nvGraphicFramePr>
          <p:cNvPr id="6" name="Chart 5">
            <a:extLst>
              <a:ext uri="{FF2B5EF4-FFF2-40B4-BE49-F238E27FC236}">
                <a16:creationId xmlns:a16="http://schemas.microsoft.com/office/drawing/2014/main" id="{BB344A99-CD73-2C3E-1AB7-61A2EE53973D}"/>
              </a:ext>
            </a:extLst>
          </p:cNvPr>
          <p:cNvGraphicFramePr>
            <a:graphicFrameLocks/>
          </p:cNvGraphicFramePr>
          <p:nvPr>
            <p:extLst>
              <p:ext uri="{D42A27DB-BD31-4B8C-83A1-F6EECF244321}">
                <p14:modId xmlns:p14="http://schemas.microsoft.com/office/powerpoint/2010/main" val="4140975714"/>
              </p:ext>
            </p:extLst>
          </p:nvPr>
        </p:nvGraphicFramePr>
        <p:xfrm>
          <a:off x="446567" y="418213"/>
          <a:ext cx="8082598" cy="41636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8738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BDD74AD2-257A-314B-91CF-4894DD3020FD}"/>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56366A3-2B40-8135-B796-C78EB0DDE36C}"/>
              </a:ext>
            </a:extLst>
          </p:cNvPr>
          <p:cNvSpPr txBox="1"/>
          <p:nvPr/>
        </p:nvSpPr>
        <p:spPr>
          <a:xfrm>
            <a:off x="1040440" y="1721957"/>
            <a:ext cx="7217764" cy="2031325"/>
          </a:xfrm>
          <a:prstGeom prst="rect">
            <a:avLst/>
          </a:prstGeom>
          <a:noFill/>
        </p:spPr>
        <p:txBody>
          <a:bodyPr wrap="square">
            <a:spAutoFit/>
          </a:bodyPr>
          <a:lstStyle/>
          <a:p>
            <a:r>
              <a:rPr lang="en-US" dirty="0"/>
              <a:t>Mission </a:t>
            </a:r>
          </a:p>
          <a:p>
            <a:r>
              <a:rPr lang="en-US" dirty="0"/>
              <a:t>Winston-Salem/Forsyth County Schools will </a:t>
            </a:r>
            <a:r>
              <a:rPr lang="en-US" b="1" dirty="0"/>
              <a:t>engage all students in high-quality, relevant learning experiences</a:t>
            </a:r>
            <a:r>
              <a:rPr lang="en-US" dirty="0"/>
              <a:t> so they graduate with interpersonal, academic and workforce skills to compete globally and contribute to society. </a:t>
            </a:r>
          </a:p>
          <a:p>
            <a:endParaRPr lang="en-US" dirty="0"/>
          </a:p>
          <a:p>
            <a:endParaRPr lang="en-US" dirty="0"/>
          </a:p>
          <a:p>
            <a:r>
              <a:rPr lang="en-US" dirty="0"/>
              <a:t>Vision </a:t>
            </a:r>
          </a:p>
          <a:p>
            <a:r>
              <a:rPr lang="en-US" dirty="0"/>
              <a:t>Winston-Salem/Forsyth County Schools will be the best place to learn and work through </a:t>
            </a:r>
            <a:r>
              <a:rPr lang="en-US" b="1" dirty="0"/>
              <a:t>excellence, collaboration and inclusiveness</a:t>
            </a:r>
            <a:r>
              <a:rPr lang="en-US" dirty="0"/>
              <a:t>.</a:t>
            </a:r>
          </a:p>
        </p:txBody>
      </p:sp>
      <p:sp>
        <p:nvSpPr>
          <p:cNvPr id="9" name="TextBox 8">
            <a:extLst>
              <a:ext uri="{FF2B5EF4-FFF2-40B4-BE49-F238E27FC236}">
                <a16:creationId xmlns:a16="http://schemas.microsoft.com/office/drawing/2014/main" id="{332CA228-AFAB-668D-394E-58706C2A5B7B}"/>
              </a:ext>
            </a:extLst>
          </p:cNvPr>
          <p:cNvSpPr txBox="1"/>
          <p:nvPr/>
        </p:nvSpPr>
        <p:spPr>
          <a:xfrm>
            <a:off x="1812546" y="799023"/>
            <a:ext cx="6768059" cy="523220"/>
          </a:xfrm>
          <a:prstGeom prst="rect">
            <a:avLst/>
          </a:prstGeom>
          <a:noFill/>
        </p:spPr>
        <p:txBody>
          <a:bodyPr wrap="square">
            <a:spAutoFit/>
          </a:bodyPr>
          <a:lstStyle/>
          <a:p>
            <a:r>
              <a:rPr lang="en-US" sz="2800" b="1" dirty="0">
                <a:latin typeface="+mj-lt"/>
              </a:rPr>
              <a:t>District Mission and Vision</a:t>
            </a:r>
            <a:endParaRPr lang="en-US" sz="2800" dirty="0">
              <a:latin typeface="+mj-lt"/>
            </a:endParaRPr>
          </a:p>
        </p:txBody>
      </p:sp>
      <p:sp>
        <p:nvSpPr>
          <p:cNvPr id="10" name="TextBox 9">
            <a:extLst>
              <a:ext uri="{FF2B5EF4-FFF2-40B4-BE49-F238E27FC236}">
                <a16:creationId xmlns:a16="http://schemas.microsoft.com/office/drawing/2014/main" id="{809BA895-69DB-9CA4-B87A-1D0D1BEAFB66}"/>
              </a:ext>
            </a:extLst>
          </p:cNvPr>
          <p:cNvSpPr txBox="1"/>
          <p:nvPr/>
        </p:nvSpPr>
        <p:spPr>
          <a:xfrm>
            <a:off x="8683336" y="4733675"/>
            <a:ext cx="173182" cy="230832"/>
          </a:xfrm>
          <a:prstGeom prst="rect">
            <a:avLst/>
          </a:prstGeom>
          <a:noFill/>
        </p:spPr>
        <p:txBody>
          <a:bodyPr wrap="square" rtlCol="0">
            <a:spAutoFit/>
          </a:bodyPr>
          <a:lstStyle/>
          <a:p>
            <a:r>
              <a:rPr lang="en-US" sz="900" dirty="0"/>
              <a:t>1</a:t>
            </a:r>
          </a:p>
        </p:txBody>
      </p:sp>
    </p:spTree>
    <p:extLst>
      <p:ext uri="{BB962C8B-B14F-4D97-AF65-F5344CB8AC3E}">
        <p14:creationId xmlns:p14="http://schemas.microsoft.com/office/powerpoint/2010/main" val="3594250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33F5E2-F7B8-4E30-618C-0A41F8481062}"/>
              </a:ext>
            </a:extLst>
          </p:cNvPr>
          <p:cNvSpPr>
            <a:spLocks noGrp="1"/>
          </p:cNvSpPr>
          <p:nvPr>
            <p:ph type="sldNum" idx="12"/>
          </p:nvPr>
        </p:nvSpPr>
        <p:spPr/>
        <p:txBody>
          <a:bodyPr>
            <a:normAutofit/>
          </a:bodyPr>
          <a:lstStyle/>
          <a:p>
            <a:pPr marL="0" lvl="0" indent="0" algn="r" rtl="0">
              <a:spcBef>
                <a:spcPts val="0"/>
              </a:spcBef>
              <a:spcAft>
                <a:spcPts val="0"/>
              </a:spcAft>
              <a:buNone/>
            </a:pPr>
            <a:r>
              <a:rPr lang="en" sz="900" dirty="0">
                <a:solidFill>
                  <a:schemeClr val="tx1"/>
                </a:solidFill>
              </a:rPr>
              <a:t>35</a:t>
            </a:r>
          </a:p>
        </p:txBody>
      </p:sp>
      <p:graphicFrame>
        <p:nvGraphicFramePr>
          <p:cNvPr id="4" name="Chart 3">
            <a:extLst>
              <a:ext uri="{FF2B5EF4-FFF2-40B4-BE49-F238E27FC236}">
                <a16:creationId xmlns:a16="http://schemas.microsoft.com/office/drawing/2014/main" id="{0C87ECF6-4814-4B67-B1CE-20EA2A314740}"/>
              </a:ext>
            </a:extLst>
          </p:cNvPr>
          <p:cNvGraphicFramePr>
            <a:graphicFrameLocks/>
          </p:cNvGraphicFramePr>
          <p:nvPr>
            <p:extLst>
              <p:ext uri="{D42A27DB-BD31-4B8C-83A1-F6EECF244321}">
                <p14:modId xmlns:p14="http://schemas.microsoft.com/office/powerpoint/2010/main" val="3044518416"/>
              </p:ext>
            </p:extLst>
          </p:nvPr>
        </p:nvGraphicFramePr>
        <p:xfrm>
          <a:off x="569595" y="199693"/>
          <a:ext cx="8004810" cy="45910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073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8334-07CC-3652-D88D-0878AE477F3F}"/>
              </a:ext>
            </a:extLst>
          </p:cNvPr>
          <p:cNvSpPr>
            <a:spLocks noGrp="1"/>
          </p:cNvSpPr>
          <p:nvPr>
            <p:ph type="title"/>
          </p:nvPr>
        </p:nvSpPr>
        <p:spPr>
          <a:xfrm>
            <a:off x="253734" y="912848"/>
            <a:ext cx="8520600" cy="572700"/>
          </a:xfrm>
        </p:spPr>
        <p:txBody>
          <a:bodyPr>
            <a:normAutofit fontScale="90000"/>
          </a:bodyPr>
          <a:lstStyle/>
          <a:p>
            <a:pPr algn="ctr"/>
            <a:r>
              <a:rPr lang="en-US" sz="3100" b="1" kern="1200" dirty="0">
                <a:solidFill>
                  <a:schemeClr val="tx1"/>
                </a:solidFill>
                <a:latin typeface="+mj-lt"/>
                <a:ea typeface="+mj-ea"/>
                <a:cs typeface="+mj-cs"/>
              </a:rPr>
              <a:t>FY 2025 Restricted Grant Revenue Fund</a:t>
            </a:r>
            <a:br>
              <a:rPr lang="en-US" sz="2800" dirty="0"/>
            </a:br>
            <a:endParaRPr lang="en-US" dirty="0"/>
          </a:p>
        </p:txBody>
      </p:sp>
      <p:pic>
        <p:nvPicPr>
          <p:cNvPr id="7" name="Picture 6">
            <a:extLst>
              <a:ext uri="{FF2B5EF4-FFF2-40B4-BE49-F238E27FC236}">
                <a16:creationId xmlns:a16="http://schemas.microsoft.com/office/drawing/2014/main" id="{C122CDA5-133F-B174-5373-2A6E0A8A4826}"/>
              </a:ext>
            </a:extLst>
          </p:cNvPr>
          <p:cNvPicPr>
            <a:picLocks noChangeAspect="1"/>
          </p:cNvPicPr>
          <p:nvPr/>
        </p:nvPicPr>
        <p:blipFill>
          <a:blip r:embed="rId3"/>
          <a:stretch>
            <a:fillRect/>
          </a:stretch>
        </p:blipFill>
        <p:spPr>
          <a:xfrm>
            <a:off x="253734" y="221726"/>
            <a:ext cx="1242067" cy="659056"/>
          </a:xfrm>
          <a:prstGeom prst="rect">
            <a:avLst/>
          </a:prstGeom>
        </p:spPr>
      </p:pic>
      <p:sp>
        <p:nvSpPr>
          <p:cNvPr id="3" name="TextBox 2">
            <a:extLst>
              <a:ext uri="{FF2B5EF4-FFF2-40B4-BE49-F238E27FC236}">
                <a16:creationId xmlns:a16="http://schemas.microsoft.com/office/drawing/2014/main" id="{F0662555-7157-1A8E-0E56-5C25A7A775FB}"/>
              </a:ext>
            </a:extLst>
          </p:cNvPr>
          <p:cNvSpPr txBox="1"/>
          <p:nvPr/>
        </p:nvSpPr>
        <p:spPr>
          <a:xfrm>
            <a:off x="455531" y="1485548"/>
            <a:ext cx="8375812" cy="2369880"/>
          </a:xfrm>
          <a:prstGeom prst="rect">
            <a:avLst/>
          </a:prstGeom>
          <a:noFill/>
        </p:spPr>
        <p:txBody>
          <a:bodyPr wrap="square" rtlCol="0">
            <a:spAutoFit/>
          </a:bodyPr>
          <a:lstStyle/>
          <a:p>
            <a:endParaRPr lang="en-US" sz="2400" dirty="0">
              <a:latin typeface="Arial" panose="020B0604020202020204" pitchFamily="34" charset="0"/>
            </a:endParaRPr>
          </a:p>
          <a:p>
            <a:r>
              <a:rPr lang="en-US" sz="2000" dirty="0"/>
              <a:t>12</a:t>
            </a:r>
            <a:r>
              <a:rPr lang="en-US" sz="2000" dirty="0">
                <a:solidFill>
                  <a:schemeClr val="tx1"/>
                </a:solidFill>
              </a:rPr>
              <a:t>4</a:t>
            </a:r>
            <a:r>
              <a:rPr lang="en-US" sz="2000" dirty="0"/>
              <a:t> Total District Grants				$17,598.800.50</a:t>
            </a:r>
          </a:p>
          <a:p>
            <a:endParaRPr lang="en-US" sz="2000" dirty="0"/>
          </a:p>
          <a:p>
            <a:r>
              <a:rPr lang="en-US" sz="2000" dirty="0"/>
              <a:t>107 out of 124 are Ongoing Grants		$16,260,820.58</a:t>
            </a:r>
          </a:p>
          <a:p>
            <a:endParaRPr lang="en-US" sz="2000" dirty="0"/>
          </a:p>
          <a:p>
            <a:r>
              <a:rPr lang="en-US" sz="2000" dirty="0"/>
              <a:t>17 out of 124 are New FY 2024 Grants		$1,337,979.92</a:t>
            </a:r>
          </a:p>
          <a:p>
            <a:r>
              <a:rPr lang="en-US" sz="2400" dirty="0">
                <a:effectLst/>
                <a:latin typeface="Arial" panose="020B0604020202020204" pitchFamily="34" charset="0"/>
                <a:ea typeface="Arial" panose="020B0604020202020204" pitchFamily="34" charset="0"/>
              </a:rPr>
              <a:t>	</a:t>
            </a:r>
            <a:endParaRPr lang="en-US" sz="2400" dirty="0"/>
          </a:p>
        </p:txBody>
      </p:sp>
      <p:sp>
        <p:nvSpPr>
          <p:cNvPr id="5" name="TextBox 4">
            <a:extLst>
              <a:ext uri="{FF2B5EF4-FFF2-40B4-BE49-F238E27FC236}">
                <a16:creationId xmlns:a16="http://schemas.microsoft.com/office/drawing/2014/main" id="{942403E1-78DF-FEFC-40D6-8B49727BA6B1}"/>
              </a:ext>
            </a:extLst>
          </p:cNvPr>
          <p:cNvSpPr txBox="1"/>
          <p:nvPr/>
        </p:nvSpPr>
        <p:spPr>
          <a:xfrm>
            <a:off x="526471" y="4120351"/>
            <a:ext cx="7654637" cy="307777"/>
          </a:xfrm>
          <a:prstGeom prst="rect">
            <a:avLst/>
          </a:prstGeom>
          <a:noFill/>
        </p:spPr>
        <p:txBody>
          <a:bodyPr wrap="square" rtlCol="0">
            <a:spAutoFit/>
          </a:bodyPr>
          <a:lstStyle/>
          <a:p>
            <a:r>
              <a:rPr lang="en-US" dirty="0"/>
              <a:t>Note:  The district continues to seek new funding through competitive state and federal grants.</a:t>
            </a:r>
          </a:p>
        </p:txBody>
      </p:sp>
      <p:sp>
        <p:nvSpPr>
          <p:cNvPr id="6" name="TextBox 5">
            <a:extLst>
              <a:ext uri="{FF2B5EF4-FFF2-40B4-BE49-F238E27FC236}">
                <a16:creationId xmlns:a16="http://schemas.microsoft.com/office/drawing/2014/main" id="{40C0FAB8-B082-723A-FC9E-DF9A5CDB1F1B}"/>
              </a:ext>
            </a:extLst>
          </p:cNvPr>
          <p:cNvSpPr txBox="1"/>
          <p:nvPr/>
        </p:nvSpPr>
        <p:spPr>
          <a:xfrm>
            <a:off x="8572499" y="4693051"/>
            <a:ext cx="35328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dirty="0">
                <a:ln>
                  <a:noFill/>
                </a:ln>
                <a:solidFill>
                  <a:schemeClr val="tx1"/>
                </a:solidFill>
                <a:effectLst/>
                <a:uLnTx/>
                <a:uFillTx/>
                <a:latin typeface="Arial"/>
                <a:cs typeface="Arial"/>
                <a:sym typeface="Arial"/>
              </a:rPr>
              <a:t>36</a:t>
            </a:r>
          </a:p>
        </p:txBody>
      </p:sp>
    </p:spTree>
    <p:extLst>
      <p:ext uri="{BB962C8B-B14F-4D97-AF65-F5344CB8AC3E}">
        <p14:creationId xmlns:p14="http://schemas.microsoft.com/office/powerpoint/2010/main" val="2576101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a:extLst>
            <a:ext uri="{FF2B5EF4-FFF2-40B4-BE49-F238E27FC236}">
              <a16:creationId xmlns:a16="http://schemas.microsoft.com/office/drawing/2014/main" id="{58ED27C5-AE13-1DFF-8292-E440D935CC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BB93E-1912-2469-107D-DB4B7F4E6D5B}"/>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E8AF41E6-2E5F-4085-8AE9-9BDF441C445B}"/>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238ABE4A-B75D-4EA7-1211-7FF76CAC410C}"/>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896090A-717F-949D-AB43-AD282D374D49}"/>
              </a:ext>
            </a:extLst>
          </p:cNvPr>
          <p:cNvSpPr txBox="1"/>
          <p:nvPr/>
        </p:nvSpPr>
        <p:spPr>
          <a:xfrm>
            <a:off x="524437" y="1884795"/>
            <a:ext cx="824976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t>FY 2026 </a:t>
            </a:r>
            <a:r>
              <a:rPr kumimoji="0" lang="en-US" sz="4000" b="1" i="0" u="none" strike="noStrike" kern="0" cap="none" spc="0" normalizeH="0" baseline="0" noProof="0" dirty="0">
                <a:ln>
                  <a:noFill/>
                </a:ln>
                <a:solidFill>
                  <a:srgbClr val="000000"/>
                </a:solidFill>
                <a:effectLst/>
                <a:uLnTx/>
                <a:uFillTx/>
                <a:latin typeface="Arial"/>
                <a:cs typeface="Arial"/>
                <a:sym typeface="Arial"/>
              </a:rPr>
              <a:t>Budget Request</a:t>
            </a:r>
          </a:p>
        </p:txBody>
      </p:sp>
    </p:spTree>
    <p:extLst>
      <p:ext uri="{BB962C8B-B14F-4D97-AF65-F5344CB8AC3E}">
        <p14:creationId xmlns:p14="http://schemas.microsoft.com/office/powerpoint/2010/main" val="2646221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BDD74AD2-257A-314B-91CF-4894DD3020FD}"/>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13C4B01-EDF9-D3E7-705B-5089E25F7E60}"/>
              </a:ext>
            </a:extLst>
          </p:cNvPr>
          <p:cNvSpPr txBox="1"/>
          <p:nvPr/>
        </p:nvSpPr>
        <p:spPr>
          <a:xfrm>
            <a:off x="2687289" y="481631"/>
            <a:ext cx="3924065" cy="461665"/>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Aptos Display" panose="02110004020202020204"/>
                <a:ea typeface="+mj-ea"/>
                <a:cs typeface="+mj-cs"/>
              </a:rPr>
              <a:t>FY 2026 Budget Process</a:t>
            </a:r>
            <a:endParaRPr lang="en-US" sz="2400" dirty="0"/>
          </a:p>
        </p:txBody>
      </p:sp>
      <p:sp>
        <p:nvSpPr>
          <p:cNvPr id="3" name="TextBox 2">
            <a:extLst>
              <a:ext uri="{FF2B5EF4-FFF2-40B4-BE49-F238E27FC236}">
                <a16:creationId xmlns:a16="http://schemas.microsoft.com/office/drawing/2014/main" id="{742BACFF-3467-CF3A-6BCD-5601661467E4}"/>
              </a:ext>
            </a:extLst>
          </p:cNvPr>
          <p:cNvSpPr txBox="1"/>
          <p:nvPr/>
        </p:nvSpPr>
        <p:spPr>
          <a:xfrm>
            <a:off x="262216" y="1229904"/>
            <a:ext cx="8464924" cy="2462213"/>
          </a:xfrm>
          <a:prstGeom prst="rect">
            <a:avLst/>
          </a:prstGeom>
          <a:noFill/>
        </p:spPr>
        <p:txBody>
          <a:bodyPr wrap="square" rtlCol="0">
            <a:spAutoFit/>
          </a:bodyPr>
          <a:lstStyle/>
          <a:p>
            <a:endParaRPr lang="en-US" dirty="0"/>
          </a:p>
          <a:p>
            <a:r>
              <a:rPr lang="en-US" dirty="0"/>
              <a:t>The overall objective of the FY 2026 budget process is to ensure that the District’s financial resources continue to be directed toward students and staff based on our district investment priorities and that we present a balanced budget to the Board and County.</a:t>
            </a:r>
          </a:p>
          <a:p>
            <a:endParaRPr lang="en-US" dirty="0"/>
          </a:p>
          <a:p>
            <a:r>
              <a:rPr lang="en-US" dirty="0"/>
              <a:t>Part of ensuring a balanced budget was to make estimates based on being fully staffed and mapping out clear positions controls so that every position (if fully staffed) is directly tied to a funding source.  </a:t>
            </a:r>
          </a:p>
          <a:p>
            <a:endParaRPr lang="en-US" dirty="0"/>
          </a:p>
          <a:p>
            <a:r>
              <a:rPr lang="en-US" dirty="0"/>
              <a:t>Starting with a funding formula supported the development of the proposed budget. </a:t>
            </a:r>
          </a:p>
          <a:p>
            <a:endParaRPr lang="en-US" dirty="0"/>
          </a:p>
          <a:p>
            <a:endParaRPr lang="en-US" dirty="0"/>
          </a:p>
        </p:txBody>
      </p:sp>
      <p:sp>
        <p:nvSpPr>
          <p:cNvPr id="8" name="TextBox 7">
            <a:extLst>
              <a:ext uri="{FF2B5EF4-FFF2-40B4-BE49-F238E27FC236}">
                <a16:creationId xmlns:a16="http://schemas.microsoft.com/office/drawing/2014/main" id="{5E97DFB8-3582-6148-9DC7-5CE20586CB10}"/>
              </a:ext>
            </a:extLst>
          </p:cNvPr>
          <p:cNvSpPr txBox="1"/>
          <p:nvPr/>
        </p:nvSpPr>
        <p:spPr>
          <a:xfrm>
            <a:off x="8600803" y="4603563"/>
            <a:ext cx="32132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dirty="0">
                <a:ln>
                  <a:noFill/>
                </a:ln>
                <a:solidFill>
                  <a:schemeClr val="tx1"/>
                </a:solidFill>
                <a:effectLst/>
                <a:uLnTx/>
                <a:uFillTx/>
                <a:latin typeface="Arial"/>
                <a:cs typeface="Arial"/>
                <a:sym typeface="Arial"/>
              </a:rPr>
              <a:t>37</a:t>
            </a:r>
          </a:p>
        </p:txBody>
      </p:sp>
    </p:spTree>
    <p:extLst>
      <p:ext uri="{BB962C8B-B14F-4D97-AF65-F5344CB8AC3E}">
        <p14:creationId xmlns:p14="http://schemas.microsoft.com/office/powerpoint/2010/main" val="3718142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itle 1">
            <a:extLst>
              <a:ext uri="{FF2B5EF4-FFF2-40B4-BE49-F238E27FC236}">
                <a16:creationId xmlns:a16="http://schemas.microsoft.com/office/drawing/2014/main" id="{76B561B3-C999-8767-9902-069E19E58ECF}"/>
              </a:ext>
            </a:extLst>
          </p:cNvPr>
          <p:cNvSpPr>
            <a:spLocks noGrp="1"/>
          </p:cNvSpPr>
          <p:nvPr>
            <p:ph type="title"/>
          </p:nvPr>
        </p:nvSpPr>
        <p:spPr>
          <a:xfrm>
            <a:off x="128812" y="231321"/>
            <a:ext cx="8831734" cy="572700"/>
          </a:xfrm>
        </p:spPr>
        <p:txBody>
          <a:bodyPr>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700" b="1" dirty="0">
                <a:solidFill>
                  <a:schemeClr val="tx1"/>
                </a:solidFill>
              </a:rPr>
              <a:t>2025-2026 Planning Budget Amounts</a:t>
            </a:r>
          </a:p>
        </p:txBody>
      </p:sp>
      <p:graphicFrame>
        <p:nvGraphicFramePr>
          <p:cNvPr id="4" name="Table 3">
            <a:extLst>
              <a:ext uri="{FF2B5EF4-FFF2-40B4-BE49-F238E27FC236}">
                <a16:creationId xmlns:a16="http://schemas.microsoft.com/office/drawing/2014/main" id="{67EC53CB-2B96-B1DC-15C3-07322AEF3D65}"/>
              </a:ext>
            </a:extLst>
          </p:cNvPr>
          <p:cNvGraphicFramePr>
            <a:graphicFrameLocks noGrp="1"/>
          </p:cNvGraphicFramePr>
          <p:nvPr>
            <p:extLst>
              <p:ext uri="{D42A27DB-BD31-4B8C-83A1-F6EECF244321}">
                <p14:modId xmlns:p14="http://schemas.microsoft.com/office/powerpoint/2010/main" val="1304396462"/>
              </p:ext>
            </p:extLst>
          </p:nvPr>
        </p:nvGraphicFramePr>
        <p:xfrm>
          <a:off x="1757325" y="804021"/>
          <a:ext cx="5574707" cy="1015621"/>
        </p:xfrm>
        <a:graphic>
          <a:graphicData uri="http://schemas.openxmlformats.org/drawingml/2006/table">
            <a:tbl>
              <a:tblPr firstRow="1" bandRow="1">
                <a:tableStyleId>{5C22544A-7EE6-4342-B048-85BDC9FD1C3A}</a:tableStyleId>
              </a:tblPr>
              <a:tblGrid>
                <a:gridCol w="955807">
                  <a:extLst>
                    <a:ext uri="{9D8B030D-6E8A-4147-A177-3AD203B41FA5}">
                      <a16:colId xmlns:a16="http://schemas.microsoft.com/office/drawing/2014/main" val="3049418755"/>
                    </a:ext>
                  </a:extLst>
                </a:gridCol>
                <a:gridCol w="1146588">
                  <a:extLst>
                    <a:ext uri="{9D8B030D-6E8A-4147-A177-3AD203B41FA5}">
                      <a16:colId xmlns:a16="http://schemas.microsoft.com/office/drawing/2014/main" val="1256125019"/>
                    </a:ext>
                  </a:extLst>
                </a:gridCol>
                <a:gridCol w="1201914">
                  <a:extLst>
                    <a:ext uri="{9D8B030D-6E8A-4147-A177-3AD203B41FA5}">
                      <a16:colId xmlns:a16="http://schemas.microsoft.com/office/drawing/2014/main" val="886021170"/>
                    </a:ext>
                  </a:extLst>
                </a:gridCol>
                <a:gridCol w="1073727">
                  <a:extLst>
                    <a:ext uri="{9D8B030D-6E8A-4147-A177-3AD203B41FA5}">
                      <a16:colId xmlns:a16="http://schemas.microsoft.com/office/drawing/2014/main" val="2362513006"/>
                    </a:ext>
                  </a:extLst>
                </a:gridCol>
                <a:gridCol w="1196671">
                  <a:extLst>
                    <a:ext uri="{9D8B030D-6E8A-4147-A177-3AD203B41FA5}">
                      <a16:colId xmlns:a16="http://schemas.microsoft.com/office/drawing/2014/main" val="507389004"/>
                    </a:ext>
                  </a:extLst>
                </a:gridCol>
              </a:tblGrid>
              <a:tr h="375541">
                <a:tc>
                  <a:txBody>
                    <a:bodyPr/>
                    <a:lstStyle/>
                    <a:p>
                      <a:pPr rtl="0" fontAlgn="b"/>
                      <a:endParaRPr lang="en-US" sz="1400" dirty="0">
                        <a:effectLst/>
                      </a:endParaRPr>
                    </a:p>
                  </a:txBody>
                  <a:tcPr marL="14288" marR="14288" marT="0" marB="0" anchor="ctr"/>
                </a:tc>
                <a:tc>
                  <a:txBody>
                    <a:bodyPr/>
                    <a:lstStyle/>
                    <a:p>
                      <a:pPr algn="ctr" rtl="0" fontAlgn="b"/>
                      <a:r>
                        <a:rPr lang="en-US" sz="1400" b="1" dirty="0">
                          <a:effectLst/>
                        </a:rPr>
                        <a:t>Local</a:t>
                      </a:r>
                    </a:p>
                  </a:txBody>
                  <a:tcPr marL="14288" marR="14288" marT="0" marB="0" anchor="ctr"/>
                </a:tc>
                <a:tc>
                  <a:txBody>
                    <a:bodyPr/>
                    <a:lstStyle/>
                    <a:p>
                      <a:pPr algn="ctr" rtl="0" fontAlgn="b"/>
                      <a:r>
                        <a:rPr lang="en-US" sz="1400" b="1" dirty="0">
                          <a:effectLst/>
                        </a:rPr>
                        <a:t>State</a:t>
                      </a:r>
                    </a:p>
                  </a:txBody>
                  <a:tcPr marL="14288" marR="14288" marT="0" marB="0" anchor="ctr"/>
                </a:tc>
                <a:tc>
                  <a:txBody>
                    <a:bodyPr/>
                    <a:lstStyle/>
                    <a:p>
                      <a:pPr algn="ctr" rtl="0" fontAlgn="b"/>
                      <a:r>
                        <a:rPr lang="en-US" sz="1400" b="1" dirty="0">
                          <a:effectLst/>
                        </a:rPr>
                        <a:t>Federal</a:t>
                      </a:r>
                    </a:p>
                  </a:txBody>
                  <a:tcPr marL="14288" marR="14288" marT="0" marB="0" anchor="ctr"/>
                </a:tc>
                <a:tc>
                  <a:txBody>
                    <a:bodyPr/>
                    <a:lstStyle/>
                    <a:p>
                      <a:pPr algn="ctr" rtl="0" fontAlgn="b"/>
                      <a:r>
                        <a:rPr lang="en-US" sz="1400" b="1" dirty="0">
                          <a:effectLst/>
                        </a:rPr>
                        <a:t>TOTAL</a:t>
                      </a:r>
                    </a:p>
                  </a:txBody>
                  <a:tcPr marL="14288" marR="14288" marT="0" marB="0" anchor="ctr"/>
                </a:tc>
                <a:extLst>
                  <a:ext uri="{0D108BD9-81ED-4DB2-BD59-A6C34878D82A}">
                    <a16:rowId xmlns:a16="http://schemas.microsoft.com/office/drawing/2014/main" val="3090311752"/>
                  </a:ext>
                </a:extLst>
              </a:tr>
              <a:tr h="575448">
                <a:tc>
                  <a:txBody>
                    <a:bodyPr/>
                    <a:lstStyle/>
                    <a:p>
                      <a:pPr rtl="0" fontAlgn="b"/>
                      <a:r>
                        <a:rPr lang="en-US" sz="1400" b="1" dirty="0">
                          <a:solidFill>
                            <a:schemeClr val="tx1"/>
                          </a:solidFill>
                          <a:effectLst/>
                        </a:rPr>
                        <a:t>Amount</a:t>
                      </a:r>
                    </a:p>
                  </a:txBody>
                  <a:tcPr marL="14288" marR="14288" marT="0" marB="0" anchor="ctr"/>
                </a:tc>
                <a:tc>
                  <a:txBody>
                    <a:bodyPr/>
                    <a:lstStyle/>
                    <a:p>
                      <a:pPr algn="r" rtl="0" fontAlgn="b"/>
                      <a:endParaRPr lang="en-US" sz="1400" b="1" dirty="0">
                        <a:effectLst/>
                      </a:endParaRPr>
                    </a:p>
                    <a:p>
                      <a:pPr algn="r" rtl="0" fontAlgn="b"/>
                      <a:r>
                        <a:rPr lang="en-US" sz="1400" b="1" dirty="0">
                          <a:effectLst/>
                        </a:rPr>
                        <a:t> 180,391,341 </a:t>
                      </a:r>
                    </a:p>
                    <a:p>
                      <a:pPr algn="r" rtl="0" fontAlgn="b"/>
                      <a:endParaRPr lang="en-US" sz="1400" b="1" dirty="0">
                        <a:effectLst/>
                      </a:endParaRPr>
                    </a:p>
                  </a:txBody>
                  <a:tcPr marL="14288" marR="14288" marT="0" marB="0" anchor="ctr"/>
                </a:tc>
                <a:tc>
                  <a:txBody>
                    <a:bodyPr/>
                    <a:lstStyle/>
                    <a:p>
                      <a:pPr algn="r" rtl="0" fontAlgn="b"/>
                      <a:endParaRPr lang="en-US" sz="1400" b="1" dirty="0">
                        <a:effectLst/>
                      </a:endParaRPr>
                    </a:p>
                    <a:p>
                      <a:pPr algn="r" rtl="0" fontAlgn="b"/>
                      <a:r>
                        <a:rPr lang="en-US" sz="1400" b="1" dirty="0">
                          <a:effectLst/>
                        </a:rPr>
                        <a:t> 385,000,000 </a:t>
                      </a:r>
                    </a:p>
                    <a:p>
                      <a:pPr algn="r" rtl="0" fontAlgn="b"/>
                      <a:endParaRPr lang="en-US" sz="1400" b="1" dirty="0">
                        <a:effectLst/>
                      </a:endParaRPr>
                    </a:p>
                  </a:txBody>
                  <a:tcPr marL="14288" marR="14288" marT="0" marB="0" anchor="ctr"/>
                </a:tc>
                <a:tc>
                  <a:txBody>
                    <a:bodyPr/>
                    <a:lstStyle/>
                    <a:p>
                      <a:pPr algn="r" rtl="0" fontAlgn="b"/>
                      <a:endParaRPr lang="en-US" sz="1400" b="1" dirty="0">
                        <a:effectLst/>
                      </a:endParaRPr>
                    </a:p>
                    <a:p>
                      <a:pPr algn="r" rtl="0" fontAlgn="b"/>
                      <a:r>
                        <a:rPr lang="en-US" sz="1400" b="1" dirty="0">
                          <a:effectLst/>
                        </a:rPr>
                        <a:t> 50,000,000 </a:t>
                      </a:r>
                    </a:p>
                    <a:p>
                      <a:pPr algn="r" rtl="0" fontAlgn="b"/>
                      <a:endParaRPr lang="en-US" sz="1400" b="1" dirty="0">
                        <a:effectLst/>
                      </a:endParaRPr>
                    </a:p>
                  </a:txBody>
                  <a:tcPr marL="14288" marR="14288" marT="0" marB="0" anchor="ctr"/>
                </a:tc>
                <a:tc>
                  <a:txBody>
                    <a:bodyPr/>
                    <a:lstStyle/>
                    <a:p>
                      <a:pPr algn="r" rtl="0" fontAlgn="b"/>
                      <a:endParaRPr lang="en-US" sz="1400" b="1" dirty="0">
                        <a:effectLst/>
                      </a:endParaRPr>
                    </a:p>
                    <a:p>
                      <a:pPr algn="r" rtl="0" fontAlgn="b"/>
                      <a:r>
                        <a:rPr lang="en-US" sz="1400" b="1" dirty="0">
                          <a:effectLst/>
                        </a:rPr>
                        <a:t> 615,391,341 </a:t>
                      </a:r>
                    </a:p>
                    <a:p>
                      <a:pPr algn="r" rtl="0" fontAlgn="b"/>
                      <a:endParaRPr lang="en-US" sz="1400" b="1" dirty="0">
                        <a:effectLst/>
                      </a:endParaRPr>
                    </a:p>
                  </a:txBody>
                  <a:tcPr marL="14288" marR="14288" marT="0" marB="0" anchor="ctr"/>
                </a:tc>
                <a:extLst>
                  <a:ext uri="{0D108BD9-81ED-4DB2-BD59-A6C34878D82A}">
                    <a16:rowId xmlns:a16="http://schemas.microsoft.com/office/drawing/2014/main" val="515225553"/>
                  </a:ext>
                </a:extLst>
              </a:tr>
            </a:tbl>
          </a:graphicData>
        </a:graphic>
      </p:graphicFrame>
      <p:sp>
        <p:nvSpPr>
          <p:cNvPr id="6" name="TextBox 5">
            <a:extLst>
              <a:ext uri="{FF2B5EF4-FFF2-40B4-BE49-F238E27FC236}">
                <a16:creationId xmlns:a16="http://schemas.microsoft.com/office/drawing/2014/main" id="{AE66EA4E-DB80-6843-0DBF-59729317B4FF}"/>
              </a:ext>
            </a:extLst>
          </p:cNvPr>
          <p:cNvSpPr txBox="1"/>
          <p:nvPr/>
        </p:nvSpPr>
        <p:spPr>
          <a:xfrm>
            <a:off x="8634548" y="4771966"/>
            <a:ext cx="325998"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dirty="0">
                <a:ln>
                  <a:noFill/>
                </a:ln>
                <a:solidFill>
                  <a:srgbClr val="000000"/>
                </a:solidFill>
                <a:effectLst/>
                <a:uLnTx/>
                <a:uFillTx/>
                <a:latin typeface="Arial"/>
                <a:cs typeface="Arial"/>
                <a:sym typeface="Arial"/>
              </a:rPr>
              <a:t>38</a:t>
            </a:r>
          </a:p>
        </p:txBody>
      </p:sp>
      <p:sp>
        <p:nvSpPr>
          <p:cNvPr id="7" name="TextBox 6">
            <a:extLst>
              <a:ext uri="{FF2B5EF4-FFF2-40B4-BE49-F238E27FC236}">
                <a16:creationId xmlns:a16="http://schemas.microsoft.com/office/drawing/2014/main" id="{9B1DCD8E-B3AA-0138-3240-BB893E38E9A7}"/>
              </a:ext>
            </a:extLst>
          </p:cNvPr>
          <p:cNvSpPr txBox="1"/>
          <p:nvPr/>
        </p:nvSpPr>
        <p:spPr>
          <a:xfrm>
            <a:off x="69273" y="2075772"/>
            <a:ext cx="8998527" cy="2739211"/>
          </a:xfrm>
          <a:prstGeom prst="rect">
            <a:avLst/>
          </a:prstGeom>
          <a:noFill/>
        </p:spPr>
        <p:txBody>
          <a:bodyPr wrap="square">
            <a:spAutoFit/>
          </a:bodyPr>
          <a:lstStyle/>
          <a:p>
            <a:pPr algn="ctr"/>
            <a:r>
              <a:rPr lang="en-US" sz="2000" b="1" dirty="0"/>
              <a:t>Winston-Salem Forsyth County Schools Investment Priorities</a:t>
            </a:r>
          </a:p>
          <a:p>
            <a:endParaRPr lang="en-US" sz="1200" b="1" dirty="0"/>
          </a:p>
          <a:p>
            <a:pPr algn="ctr"/>
            <a:r>
              <a:rPr lang="en-US" sz="2000" dirty="0"/>
              <a:t>Core Instruction</a:t>
            </a:r>
          </a:p>
          <a:p>
            <a:pPr algn="ctr"/>
            <a:endParaRPr lang="en-US" sz="1000" dirty="0"/>
          </a:p>
          <a:p>
            <a:pPr algn="ctr"/>
            <a:r>
              <a:rPr lang="en-US" sz="2000" dirty="0"/>
              <a:t>Well-Rounded Education</a:t>
            </a:r>
          </a:p>
          <a:p>
            <a:pPr algn="ctr"/>
            <a:endParaRPr lang="en-US" sz="1000" dirty="0"/>
          </a:p>
          <a:p>
            <a:pPr algn="ctr"/>
            <a:r>
              <a:rPr lang="en-US" sz="2000" dirty="0"/>
              <a:t>Behavioral &amp; Mental Health</a:t>
            </a:r>
          </a:p>
          <a:p>
            <a:pPr algn="ctr"/>
            <a:endParaRPr lang="en-US" sz="1000" dirty="0"/>
          </a:p>
          <a:p>
            <a:pPr algn="ctr"/>
            <a:r>
              <a:rPr lang="en-US" sz="2000" dirty="0"/>
              <a:t>Employee Recruitment &amp; Retention</a:t>
            </a:r>
          </a:p>
          <a:p>
            <a:pPr algn="ctr"/>
            <a:endParaRPr lang="en-US" sz="1000" dirty="0"/>
          </a:p>
          <a:p>
            <a:pPr algn="ctr"/>
            <a:r>
              <a:rPr lang="en-US" sz="2000" dirty="0"/>
              <a:t>Efficient Operations</a:t>
            </a:r>
          </a:p>
        </p:txBody>
      </p:sp>
    </p:spTree>
    <p:extLst>
      <p:ext uri="{BB962C8B-B14F-4D97-AF65-F5344CB8AC3E}">
        <p14:creationId xmlns:p14="http://schemas.microsoft.com/office/powerpoint/2010/main" val="3725418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4CCDB16-72DE-E56E-EA57-7EE852BFCAE1}"/>
              </a:ext>
            </a:extLst>
          </p:cNvPr>
          <p:cNvGraphicFramePr>
            <a:graphicFrameLocks noGrp="1"/>
          </p:cNvGraphicFramePr>
          <p:nvPr>
            <p:extLst>
              <p:ext uri="{D42A27DB-BD31-4B8C-83A1-F6EECF244321}">
                <p14:modId xmlns:p14="http://schemas.microsoft.com/office/powerpoint/2010/main" val="4280498110"/>
              </p:ext>
            </p:extLst>
          </p:nvPr>
        </p:nvGraphicFramePr>
        <p:xfrm>
          <a:off x="390414" y="947819"/>
          <a:ext cx="8271162" cy="3125418"/>
        </p:xfrm>
        <a:graphic>
          <a:graphicData uri="http://schemas.openxmlformats.org/drawingml/2006/table">
            <a:tbl>
              <a:tblPr firstRow="1" bandRow="1">
                <a:tableStyleId>{5C22544A-7EE6-4342-B048-85BDC9FD1C3A}</a:tableStyleId>
              </a:tblPr>
              <a:tblGrid>
                <a:gridCol w="2131160">
                  <a:extLst>
                    <a:ext uri="{9D8B030D-6E8A-4147-A177-3AD203B41FA5}">
                      <a16:colId xmlns:a16="http://schemas.microsoft.com/office/drawing/2014/main" val="3064330756"/>
                    </a:ext>
                  </a:extLst>
                </a:gridCol>
                <a:gridCol w="2960385">
                  <a:extLst>
                    <a:ext uri="{9D8B030D-6E8A-4147-A177-3AD203B41FA5}">
                      <a16:colId xmlns:a16="http://schemas.microsoft.com/office/drawing/2014/main" val="760140205"/>
                    </a:ext>
                  </a:extLst>
                </a:gridCol>
                <a:gridCol w="3179617">
                  <a:extLst>
                    <a:ext uri="{9D8B030D-6E8A-4147-A177-3AD203B41FA5}">
                      <a16:colId xmlns:a16="http://schemas.microsoft.com/office/drawing/2014/main" val="3354312501"/>
                    </a:ext>
                  </a:extLst>
                </a:gridCol>
              </a:tblGrid>
              <a:tr h="343089">
                <a:tc>
                  <a:txBody>
                    <a:bodyPr/>
                    <a:lstStyle/>
                    <a:p>
                      <a:r>
                        <a:rPr lang="en-US" sz="1100" dirty="0"/>
                        <a:t>Priority</a:t>
                      </a:r>
                    </a:p>
                  </a:txBody>
                  <a:tcPr marL="68580" marR="68580" marT="34290" marB="34290"/>
                </a:tc>
                <a:tc>
                  <a:txBody>
                    <a:bodyPr/>
                    <a:lstStyle/>
                    <a:p>
                      <a:r>
                        <a:rPr lang="en-US" sz="1100" dirty="0"/>
                        <a:t>Personnel</a:t>
                      </a:r>
                    </a:p>
                  </a:txBody>
                  <a:tcPr marL="68580" marR="68580" marT="34290" marB="34290"/>
                </a:tc>
                <a:tc>
                  <a:txBody>
                    <a:bodyPr/>
                    <a:lstStyle/>
                    <a:p>
                      <a:r>
                        <a:rPr lang="en-US" sz="1100" dirty="0"/>
                        <a:t>Non-Personnel</a:t>
                      </a:r>
                    </a:p>
                  </a:txBody>
                  <a:tcPr marL="68580" marR="68580" marT="34290" marB="34290"/>
                </a:tc>
                <a:extLst>
                  <a:ext uri="{0D108BD9-81ED-4DB2-BD59-A6C34878D82A}">
                    <a16:rowId xmlns:a16="http://schemas.microsoft.com/office/drawing/2014/main" val="4082444571"/>
                  </a:ext>
                </a:extLst>
              </a:tr>
              <a:tr h="609222">
                <a:tc>
                  <a:txBody>
                    <a:bodyPr/>
                    <a:lstStyle/>
                    <a:p>
                      <a:pPr rtl="0" fontAlgn="ctr"/>
                      <a:r>
                        <a:rPr lang="en-US" sz="1000" b="1" baseline="0" dirty="0">
                          <a:solidFill>
                            <a:schemeClr val="tx1"/>
                          </a:solidFill>
                          <a:effectLst/>
                          <a:latin typeface="+mn-lt"/>
                        </a:rPr>
                        <a:t>Core Instruction</a:t>
                      </a:r>
                    </a:p>
                  </a:txBody>
                  <a:tcPr marL="14288" marR="14288" marT="0" marB="0" anchor="ctr"/>
                </a:tc>
                <a:tc>
                  <a:txBody>
                    <a:bodyPr/>
                    <a:lstStyle/>
                    <a:p>
                      <a:pPr rtl="0" fontAlgn="ctr"/>
                      <a:r>
                        <a:rPr lang="en-US" sz="1000" b="0" dirty="0">
                          <a:effectLst/>
                          <a:latin typeface="+mn-lt"/>
                        </a:rPr>
                        <a:t>Teachers</a:t>
                      </a:r>
                      <a:br>
                        <a:rPr lang="en-US" sz="1000" b="0" dirty="0">
                          <a:effectLst/>
                          <a:latin typeface="+mn-lt"/>
                        </a:rPr>
                      </a:br>
                      <a:r>
                        <a:rPr lang="en-US" sz="1000" b="0" dirty="0">
                          <a:effectLst/>
                          <a:latin typeface="+mn-lt"/>
                        </a:rPr>
                        <a:t>Central Office Supports Teaching and Learning Staff</a:t>
                      </a:r>
                    </a:p>
                    <a:p>
                      <a:pPr rtl="0" fontAlgn="ctr"/>
                      <a:r>
                        <a:rPr lang="en-US" sz="1000" b="0" dirty="0">
                          <a:effectLst/>
                          <a:latin typeface="+mn-lt"/>
                        </a:rPr>
                        <a:t>Substitute Teachers</a:t>
                      </a:r>
                    </a:p>
                    <a:p>
                      <a:pPr rtl="0" fontAlgn="ctr"/>
                      <a:r>
                        <a:rPr lang="en-US" sz="1000" b="0" dirty="0">
                          <a:solidFill>
                            <a:schemeClr val="tx1"/>
                          </a:solidFill>
                          <a:effectLst/>
                          <a:latin typeface="+mn-lt"/>
                        </a:rPr>
                        <a:t>Curriculum development stipends</a:t>
                      </a:r>
                    </a:p>
                    <a:p>
                      <a:pPr rtl="0" fontAlgn="ctr"/>
                      <a:r>
                        <a:rPr lang="en-US" sz="1000" b="0" dirty="0">
                          <a:solidFill>
                            <a:schemeClr val="tx1"/>
                          </a:solidFill>
                          <a:effectLst/>
                          <a:latin typeface="+mn-lt"/>
                        </a:rPr>
                        <a:t>Professional Development</a:t>
                      </a:r>
                      <a:endParaRPr lang="en-US" sz="1000" b="0" dirty="0">
                        <a:effectLst/>
                        <a:latin typeface="+mn-lt"/>
                      </a:endParaRPr>
                    </a:p>
                  </a:txBody>
                  <a:tcPr marL="14288" marR="14288" marT="0" marB="0" anchor="ctr"/>
                </a:tc>
                <a:tc>
                  <a:txBody>
                    <a:bodyPr/>
                    <a:lstStyle/>
                    <a:p>
                      <a:pPr rtl="0" fontAlgn="ctr"/>
                      <a:endParaRPr lang="en-US" sz="1000" b="0" dirty="0">
                        <a:effectLst/>
                        <a:latin typeface="+mn-lt"/>
                      </a:endParaRPr>
                    </a:p>
                    <a:p>
                      <a:pPr rtl="0" fontAlgn="ctr"/>
                      <a:r>
                        <a:rPr lang="en-US" sz="1000" b="0" dirty="0">
                          <a:effectLst/>
                          <a:latin typeface="+mn-lt"/>
                        </a:rPr>
                        <a:t>Instructional supplies &amp; materials</a:t>
                      </a:r>
                      <a:br>
                        <a:rPr lang="en-US" sz="1000" b="0" dirty="0">
                          <a:effectLst/>
                          <a:latin typeface="+mn-lt"/>
                        </a:rPr>
                      </a:br>
                      <a:r>
                        <a:rPr lang="en-US" sz="1000" b="0" dirty="0">
                          <a:effectLst/>
                          <a:latin typeface="+mn-lt"/>
                        </a:rPr>
                        <a:t>Instructional diagnostic &amp; supplemental software</a:t>
                      </a:r>
                      <a:br>
                        <a:rPr lang="en-US" sz="1000" b="0" dirty="0">
                          <a:effectLst/>
                          <a:latin typeface="+mn-lt"/>
                        </a:rPr>
                      </a:br>
                      <a:r>
                        <a:rPr lang="en-US" sz="1000" b="0" dirty="0">
                          <a:effectLst/>
                          <a:latin typeface="+mn-lt"/>
                        </a:rPr>
                        <a:t>Student &amp; staff devices</a:t>
                      </a:r>
                      <a:br>
                        <a:rPr lang="en-US" sz="1000" b="0" dirty="0">
                          <a:effectLst/>
                          <a:latin typeface="+mn-lt"/>
                        </a:rPr>
                      </a:br>
                      <a:br>
                        <a:rPr lang="en-US" sz="1000" b="0" dirty="0">
                          <a:effectLst/>
                          <a:latin typeface="+mn-lt"/>
                        </a:rPr>
                      </a:br>
                      <a:endParaRPr lang="en-US" sz="1000" b="0" dirty="0">
                        <a:solidFill>
                          <a:schemeClr val="tx1"/>
                        </a:solidFill>
                        <a:effectLst/>
                        <a:latin typeface="+mn-lt"/>
                      </a:endParaRPr>
                    </a:p>
                  </a:txBody>
                  <a:tcPr marL="14288" marR="14288" marT="0" marB="0" anchor="ctr"/>
                </a:tc>
                <a:extLst>
                  <a:ext uri="{0D108BD9-81ED-4DB2-BD59-A6C34878D82A}">
                    <a16:rowId xmlns:a16="http://schemas.microsoft.com/office/drawing/2014/main" val="1427627455"/>
                  </a:ext>
                </a:extLst>
              </a:tr>
              <a:tr h="946601">
                <a:tc>
                  <a:txBody>
                    <a:bodyPr/>
                    <a:lstStyle/>
                    <a:p>
                      <a:pPr rtl="0" fontAlgn="ctr"/>
                      <a:r>
                        <a:rPr lang="en-US" sz="1000" b="1" dirty="0">
                          <a:effectLst/>
                          <a:latin typeface="+mn-lt"/>
                        </a:rPr>
                        <a:t>Well-Rounded Education</a:t>
                      </a:r>
                    </a:p>
                  </a:txBody>
                  <a:tcPr marL="14288" marR="14288" marT="0" marB="0" anchor="ctr"/>
                </a:tc>
                <a:tc>
                  <a:txBody>
                    <a:bodyPr/>
                    <a:lstStyle/>
                    <a:p>
                      <a:pPr rtl="0" fontAlgn="ctr"/>
                      <a:r>
                        <a:rPr lang="en-US" sz="1000" b="0" dirty="0">
                          <a:effectLst/>
                          <a:latin typeface="+mn-lt"/>
                        </a:rPr>
                        <a:t>Encore Teachers</a:t>
                      </a:r>
                    </a:p>
                    <a:p>
                      <a:pPr rtl="0" fontAlgn="ctr"/>
                      <a:r>
                        <a:rPr lang="en-US" sz="1000" b="0" dirty="0">
                          <a:effectLst/>
                          <a:latin typeface="+mn-lt"/>
                        </a:rPr>
                        <a:t>Bilingual Parent Assistants</a:t>
                      </a:r>
                      <a:br>
                        <a:rPr lang="en-US" sz="1000" b="0" dirty="0">
                          <a:effectLst/>
                          <a:latin typeface="+mn-lt"/>
                        </a:rPr>
                      </a:br>
                      <a:r>
                        <a:rPr lang="en-US" sz="1000" b="0" dirty="0">
                          <a:effectLst/>
                          <a:latin typeface="+mn-lt"/>
                        </a:rPr>
                        <a:t>Contracted Interpretation/Translation Services</a:t>
                      </a:r>
                    </a:p>
                    <a:p>
                      <a:pPr rtl="0" fontAlgn="ctr"/>
                      <a:r>
                        <a:rPr lang="en-US" sz="1000" b="0" dirty="0">
                          <a:effectLst/>
                          <a:latin typeface="+mn-lt"/>
                        </a:rPr>
                        <a:t>High Dosage Tutoring</a:t>
                      </a:r>
                      <a:br>
                        <a:rPr lang="en-US" sz="1000" b="0" dirty="0">
                          <a:effectLst/>
                          <a:latin typeface="+mn-lt"/>
                        </a:rPr>
                      </a:br>
                      <a:endParaRPr lang="en-US" sz="1000" b="0" dirty="0">
                        <a:effectLst/>
                        <a:latin typeface="+mn-lt"/>
                      </a:endParaRPr>
                    </a:p>
                  </a:txBody>
                  <a:tcPr marL="14288" marR="14288" marT="0" marB="0" anchor="ctr"/>
                </a:tc>
                <a:tc>
                  <a:txBody>
                    <a:bodyPr/>
                    <a:lstStyle/>
                    <a:p>
                      <a:pPr rtl="0" fontAlgn="ctr"/>
                      <a:r>
                        <a:rPr lang="en-US" sz="1000" b="0" dirty="0">
                          <a:effectLst/>
                          <a:latin typeface="+mn-lt"/>
                        </a:rPr>
                        <a:t>Encore supplies &amp; materials</a:t>
                      </a:r>
                      <a:br>
                        <a:rPr lang="en-US" sz="1000" b="0" dirty="0">
                          <a:effectLst/>
                          <a:latin typeface="+mn-lt"/>
                        </a:rPr>
                      </a:br>
                      <a:r>
                        <a:rPr lang="en-US" sz="1000" b="0" dirty="0">
                          <a:effectLst/>
                          <a:latin typeface="+mn-lt"/>
                        </a:rPr>
                        <a:t>Field trips</a:t>
                      </a:r>
                      <a:br>
                        <a:rPr lang="en-US" sz="1000" b="0" dirty="0">
                          <a:effectLst/>
                          <a:latin typeface="+mn-lt"/>
                        </a:rPr>
                      </a:br>
                      <a:r>
                        <a:rPr lang="en-US" sz="1000" b="0" dirty="0">
                          <a:effectLst/>
                          <a:latin typeface="+mn-lt"/>
                        </a:rPr>
                        <a:t>Graduation costs</a:t>
                      </a:r>
                      <a:br>
                        <a:rPr lang="en-US" sz="1000" b="0" dirty="0">
                          <a:effectLst/>
                          <a:latin typeface="+mn-lt"/>
                        </a:rPr>
                      </a:br>
                      <a:r>
                        <a:rPr lang="en-US" sz="1000" b="0" dirty="0">
                          <a:effectLst/>
                          <a:latin typeface="+mn-lt"/>
                        </a:rPr>
                        <a:t>Magnet school supplies &amp; materials</a:t>
                      </a:r>
                      <a:br>
                        <a:rPr lang="en-US" sz="1000" b="0" dirty="0">
                          <a:effectLst/>
                          <a:latin typeface="+mn-lt"/>
                        </a:rPr>
                      </a:br>
                      <a:r>
                        <a:rPr lang="en-US" sz="1000" b="0" dirty="0">
                          <a:effectLst/>
                          <a:latin typeface="+mn-lt"/>
                        </a:rPr>
                        <a:t>Athletic supplies &amp; materials</a:t>
                      </a:r>
                      <a:endParaRPr lang="en-US" sz="1000" b="0" dirty="0">
                        <a:solidFill>
                          <a:srgbClr val="FF0000"/>
                        </a:solidFill>
                        <a:effectLst/>
                        <a:latin typeface="+mn-lt"/>
                      </a:endParaRPr>
                    </a:p>
                  </a:txBody>
                  <a:tcPr marL="14288" marR="14288" marT="0" marB="0" anchor="ctr"/>
                </a:tc>
                <a:extLst>
                  <a:ext uri="{0D108BD9-81ED-4DB2-BD59-A6C34878D82A}">
                    <a16:rowId xmlns:a16="http://schemas.microsoft.com/office/drawing/2014/main" val="854256008"/>
                  </a:ext>
                </a:extLst>
              </a:tr>
              <a:tr h="921328">
                <a:tc>
                  <a:txBody>
                    <a:bodyPr/>
                    <a:lstStyle/>
                    <a:p>
                      <a:pPr rtl="0" fontAlgn="ctr"/>
                      <a:r>
                        <a:rPr lang="en-US" sz="1000" b="1" dirty="0">
                          <a:effectLst/>
                          <a:latin typeface="+mn-lt"/>
                        </a:rPr>
                        <a:t>Behavioral &amp; </a:t>
                      </a:r>
                    </a:p>
                    <a:p>
                      <a:pPr rtl="0" fontAlgn="ctr"/>
                      <a:r>
                        <a:rPr lang="en-US" sz="1000" b="1" dirty="0">
                          <a:effectLst/>
                          <a:latin typeface="+mn-lt"/>
                        </a:rPr>
                        <a:t>Mental Health</a:t>
                      </a:r>
                    </a:p>
                  </a:txBody>
                  <a:tcPr marL="14288" marR="14288" marT="0" marB="0" anchor="ctr"/>
                </a:tc>
                <a:tc>
                  <a:txBody>
                    <a:bodyPr/>
                    <a:lstStyle/>
                    <a:p>
                      <a:pPr rtl="0" fontAlgn="ctr"/>
                      <a:r>
                        <a:rPr lang="en-US" sz="1000" b="0" dirty="0">
                          <a:effectLst/>
                          <a:latin typeface="+mn-lt"/>
                        </a:rPr>
                        <a:t>Social Workers</a:t>
                      </a:r>
                      <a:br>
                        <a:rPr lang="en-US" sz="1000" b="0" dirty="0">
                          <a:effectLst/>
                          <a:latin typeface="+mn-lt"/>
                        </a:rPr>
                      </a:br>
                      <a:r>
                        <a:rPr lang="en-US" sz="1000" b="0" dirty="0">
                          <a:effectLst/>
                          <a:latin typeface="+mn-lt"/>
                        </a:rPr>
                        <a:t>Nurses</a:t>
                      </a:r>
                    </a:p>
                    <a:p>
                      <a:pPr rtl="0" fontAlgn="ctr"/>
                      <a:r>
                        <a:rPr lang="en-US" sz="1000" b="0" dirty="0">
                          <a:effectLst/>
                          <a:latin typeface="+mn-lt"/>
                        </a:rPr>
                        <a:t>Psychologists</a:t>
                      </a:r>
                      <a:br>
                        <a:rPr lang="en-US" sz="1000" b="0" dirty="0">
                          <a:effectLst/>
                          <a:latin typeface="+mn-lt"/>
                        </a:rPr>
                      </a:br>
                      <a:r>
                        <a:rPr lang="en-US" sz="1000" b="0" dirty="0">
                          <a:effectLst/>
                          <a:latin typeface="+mn-lt"/>
                        </a:rPr>
                        <a:t>Student Services Staff</a:t>
                      </a:r>
                    </a:p>
                  </a:txBody>
                  <a:tcPr marL="14288" marR="14288" marT="0" marB="0" anchor="ctr"/>
                </a:tc>
                <a:tc>
                  <a:txBody>
                    <a:bodyPr/>
                    <a:lstStyle/>
                    <a:p>
                      <a:pPr rtl="0" fontAlgn="ctr"/>
                      <a:r>
                        <a:rPr lang="en-US" sz="1000" b="0" dirty="0">
                          <a:effectLst/>
                          <a:latin typeface="+mn-lt"/>
                        </a:rPr>
                        <a:t>Counseling services</a:t>
                      </a:r>
                      <a:br>
                        <a:rPr lang="en-US" sz="1000" b="0" dirty="0">
                          <a:effectLst/>
                          <a:latin typeface="+mn-lt"/>
                        </a:rPr>
                      </a:br>
                      <a:r>
                        <a:rPr lang="en-US" sz="1000" b="0" dirty="0">
                          <a:effectLst/>
                          <a:latin typeface="+mn-lt"/>
                        </a:rPr>
                        <a:t>Student mentoring/mediation programs</a:t>
                      </a:r>
                      <a:br>
                        <a:rPr lang="en-US" sz="1000" b="0" dirty="0">
                          <a:effectLst/>
                          <a:latin typeface="+mn-lt"/>
                        </a:rPr>
                      </a:br>
                      <a:r>
                        <a:rPr lang="en-US" sz="1000" b="0" dirty="0">
                          <a:effectLst/>
                          <a:latin typeface="+mn-lt"/>
                        </a:rPr>
                        <a:t>Contracted services for students with 504 plans</a:t>
                      </a:r>
                      <a:br>
                        <a:rPr lang="en-US" sz="1000" b="0" dirty="0">
                          <a:effectLst/>
                          <a:latin typeface="+mn-lt"/>
                        </a:rPr>
                      </a:br>
                      <a:r>
                        <a:rPr lang="en-US" sz="1000" b="0" dirty="0">
                          <a:effectLst/>
                          <a:latin typeface="+mn-lt"/>
                        </a:rPr>
                        <a:t>EpiPens for emergency use</a:t>
                      </a:r>
                    </a:p>
                  </a:txBody>
                  <a:tcPr marL="14288" marR="14288" marT="0" marB="0" anchor="ctr"/>
                </a:tc>
                <a:extLst>
                  <a:ext uri="{0D108BD9-81ED-4DB2-BD59-A6C34878D82A}">
                    <a16:rowId xmlns:a16="http://schemas.microsoft.com/office/drawing/2014/main" val="76220748"/>
                  </a:ext>
                </a:extLst>
              </a:tr>
            </a:tbl>
          </a:graphicData>
        </a:graphic>
      </p:graphicFrame>
      <p:sp>
        <p:nvSpPr>
          <p:cNvPr id="6" name="TextBox 5">
            <a:extLst>
              <a:ext uri="{FF2B5EF4-FFF2-40B4-BE49-F238E27FC236}">
                <a16:creationId xmlns:a16="http://schemas.microsoft.com/office/drawing/2014/main" id="{458F41D5-14B6-A40F-8576-67AAECA267A3}"/>
              </a:ext>
            </a:extLst>
          </p:cNvPr>
          <p:cNvSpPr txBox="1"/>
          <p:nvPr/>
        </p:nvSpPr>
        <p:spPr>
          <a:xfrm>
            <a:off x="8490854" y="4705641"/>
            <a:ext cx="341445"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dirty="0">
                <a:ln>
                  <a:noFill/>
                </a:ln>
                <a:solidFill>
                  <a:srgbClr val="000000"/>
                </a:solidFill>
                <a:effectLst/>
                <a:uLnTx/>
                <a:uFillTx/>
                <a:latin typeface="Arial"/>
                <a:cs typeface="Arial"/>
                <a:sym typeface="Arial"/>
              </a:rPr>
              <a:t>39</a:t>
            </a:r>
          </a:p>
        </p:txBody>
      </p:sp>
      <p:sp>
        <p:nvSpPr>
          <p:cNvPr id="2" name="TextBox 1">
            <a:extLst>
              <a:ext uri="{FF2B5EF4-FFF2-40B4-BE49-F238E27FC236}">
                <a16:creationId xmlns:a16="http://schemas.microsoft.com/office/drawing/2014/main" id="{D501F675-D796-0281-F5A8-F82333B3B3AD}"/>
              </a:ext>
            </a:extLst>
          </p:cNvPr>
          <p:cNvSpPr txBox="1"/>
          <p:nvPr/>
        </p:nvSpPr>
        <p:spPr>
          <a:xfrm>
            <a:off x="390414" y="315415"/>
            <a:ext cx="8948555" cy="369332"/>
          </a:xfrm>
          <a:prstGeom prst="rect">
            <a:avLst/>
          </a:prstGeom>
          <a:noFill/>
        </p:spPr>
        <p:txBody>
          <a:bodyPr wrap="square" rtlCol="0">
            <a:spAutoFit/>
          </a:bodyPr>
          <a:lstStyle/>
          <a:p>
            <a:r>
              <a:rPr lang="en-US" sz="1800" dirty="0"/>
              <a:t>Examples of Investment Priorities for Both Personnel and Non-Personnel Costs</a:t>
            </a:r>
          </a:p>
        </p:txBody>
      </p:sp>
    </p:spTree>
    <p:extLst>
      <p:ext uri="{BB962C8B-B14F-4D97-AF65-F5344CB8AC3E}">
        <p14:creationId xmlns:p14="http://schemas.microsoft.com/office/powerpoint/2010/main" val="3687702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4CCDB16-72DE-E56E-EA57-7EE852BFCAE1}"/>
              </a:ext>
            </a:extLst>
          </p:cNvPr>
          <p:cNvGraphicFramePr>
            <a:graphicFrameLocks noGrp="1"/>
          </p:cNvGraphicFramePr>
          <p:nvPr>
            <p:extLst>
              <p:ext uri="{D42A27DB-BD31-4B8C-83A1-F6EECF244321}">
                <p14:modId xmlns:p14="http://schemas.microsoft.com/office/powerpoint/2010/main" val="250624363"/>
              </p:ext>
            </p:extLst>
          </p:nvPr>
        </p:nvGraphicFramePr>
        <p:xfrm>
          <a:off x="310923" y="719605"/>
          <a:ext cx="8342258" cy="3704289"/>
        </p:xfrm>
        <a:graphic>
          <a:graphicData uri="http://schemas.openxmlformats.org/drawingml/2006/table">
            <a:tbl>
              <a:tblPr firstRow="1" bandRow="1">
                <a:tableStyleId>{5C22544A-7EE6-4342-B048-85BDC9FD1C3A}</a:tableStyleId>
              </a:tblPr>
              <a:tblGrid>
                <a:gridCol w="2141342">
                  <a:extLst>
                    <a:ext uri="{9D8B030D-6E8A-4147-A177-3AD203B41FA5}">
                      <a16:colId xmlns:a16="http://schemas.microsoft.com/office/drawing/2014/main" val="3064330756"/>
                    </a:ext>
                  </a:extLst>
                </a:gridCol>
                <a:gridCol w="3168739">
                  <a:extLst>
                    <a:ext uri="{9D8B030D-6E8A-4147-A177-3AD203B41FA5}">
                      <a16:colId xmlns:a16="http://schemas.microsoft.com/office/drawing/2014/main" val="760140205"/>
                    </a:ext>
                  </a:extLst>
                </a:gridCol>
                <a:gridCol w="3032177">
                  <a:extLst>
                    <a:ext uri="{9D8B030D-6E8A-4147-A177-3AD203B41FA5}">
                      <a16:colId xmlns:a16="http://schemas.microsoft.com/office/drawing/2014/main" val="3354312501"/>
                    </a:ext>
                  </a:extLst>
                </a:gridCol>
              </a:tblGrid>
              <a:tr h="2524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t>Priority</a:t>
                      </a:r>
                    </a:p>
                  </a:txBody>
                  <a:tcPr marL="68580" marR="68580" marT="34290" marB="34290"/>
                </a:tc>
                <a:tc>
                  <a:txBody>
                    <a:bodyPr/>
                    <a:lstStyle/>
                    <a:p>
                      <a:r>
                        <a:rPr lang="en-US" sz="1100" dirty="0"/>
                        <a:t>Personnel</a:t>
                      </a:r>
                    </a:p>
                  </a:txBody>
                  <a:tcPr marL="68580" marR="68580" marT="34290" marB="34290"/>
                </a:tc>
                <a:tc>
                  <a:txBody>
                    <a:bodyPr/>
                    <a:lstStyle/>
                    <a:p>
                      <a:r>
                        <a:rPr lang="en-US" sz="1100" dirty="0"/>
                        <a:t>Non-Personnel</a:t>
                      </a:r>
                    </a:p>
                  </a:txBody>
                  <a:tcPr marL="68580" marR="68580" marT="34290" marB="34290"/>
                </a:tc>
                <a:extLst>
                  <a:ext uri="{0D108BD9-81ED-4DB2-BD59-A6C34878D82A}">
                    <a16:rowId xmlns:a16="http://schemas.microsoft.com/office/drawing/2014/main" val="4082444571"/>
                  </a:ext>
                </a:extLst>
              </a:tr>
              <a:tr h="1209558">
                <a:tc>
                  <a:txBody>
                    <a:bodyPr/>
                    <a:lstStyle/>
                    <a:p>
                      <a:pPr rtl="0" fontAlgn="b"/>
                      <a:r>
                        <a:rPr lang="en-US" sz="1000" b="1" dirty="0">
                          <a:effectLst/>
                        </a:rPr>
                        <a:t>Employee Recruitment &amp; Retention</a:t>
                      </a:r>
                    </a:p>
                  </a:txBody>
                  <a:tcPr marL="14288" marR="14288" marT="0" marB="0" anchor="ctr"/>
                </a:tc>
                <a:tc>
                  <a:txBody>
                    <a:bodyPr/>
                    <a:lstStyle/>
                    <a:p>
                      <a:pPr rtl="0" fontAlgn="ctr"/>
                      <a:endParaRPr lang="en-US" sz="1000" b="0" baseline="0" dirty="0">
                        <a:effectLst/>
                        <a:latin typeface="Arial" panose="020B0604020202020204" pitchFamily="34" charset="0"/>
                      </a:endParaRPr>
                    </a:p>
                    <a:p>
                      <a:pPr rtl="0" fontAlgn="ctr"/>
                      <a:r>
                        <a:rPr lang="en-US" sz="1000" b="0" baseline="0" dirty="0">
                          <a:effectLst/>
                          <a:latin typeface="Arial" panose="020B0604020202020204" pitchFamily="34" charset="0"/>
                        </a:rPr>
                        <a:t>Teacher Supplements</a:t>
                      </a:r>
                    </a:p>
                    <a:p>
                      <a:pPr rtl="0" fontAlgn="ctr"/>
                      <a:r>
                        <a:rPr lang="en-US" sz="1000" b="0" baseline="0" dirty="0">
                          <a:effectLst/>
                          <a:latin typeface="Arial" panose="020B0604020202020204" pitchFamily="34" charset="0"/>
                        </a:rPr>
                        <a:t>Teacher Leadership</a:t>
                      </a:r>
                    </a:p>
                    <a:p>
                      <a:pPr rtl="0" fontAlgn="ctr"/>
                      <a:r>
                        <a:rPr lang="en-US" sz="1000" b="0" baseline="0" dirty="0">
                          <a:effectLst/>
                          <a:latin typeface="Arial" panose="020B0604020202020204" pitchFamily="34" charset="0"/>
                        </a:rPr>
                        <a:t>Advance Teacher Support</a:t>
                      </a:r>
                    </a:p>
                    <a:p>
                      <a:pPr rtl="0" fontAlgn="ctr"/>
                      <a:r>
                        <a:rPr lang="en-US" sz="1000" b="0" baseline="0" dirty="0">
                          <a:effectLst/>
                          <a:latin typeface="Arial" panose="020B0604020202020204" pitchFamily="34" charset="0"/>
                        </a:rPr>
                        <a:t>Teacher Residency</a:t>
                      </a:r>
                    </a:p>
                    <a:p>
                      <a:pPr rtl="0" fontAlgn="ctr"/>
                      <a:r>
                        <a:rPr lang="en-US" sz="1000" b="0" baseline="0" dirty="0">
                          <a:effectLst/>
                          <a:latin typeface="Arial" panose="020B0604020202020204" pitchFamily="34" charset="0"/>
                        </a:rPr>
                        <a:t>International Teacher Support (green-cards, VISAs)</a:t>
                      </a:r>
                      <a:br>
                        <a:rPr lang="en-US" sz="1000" b="0" baseline="0" dirty="0">
                          <a:effectLst/>
                          <a:latin typeface="Arial" panose="020B0604020202020204" pitchFamily="34" charset="0"/>
                        </a:rPr>
                      </a:br>
                      <a:r>
                        <a:rPr lang="en-US" sz="1000" b="0" baseline="0" dirty="0">
                          <a:effectLst/>
                          <a:latin typeface="Arial" panose="020B0604020202020204" pitchFamily="34" charset="0"/>
                        </a:rPr>
                        <a:t>Market Study Classified Compensation</a:t>
                      </a:r>
                    </a:p>
                    <a:p>
                      <a:pPr rtl="0" fontAlgn="ctr"/>
                      <a:r>
                        <a:rPr lang="en-US" sz="1000" b="0" baseline="0" dirty="0">
                          <a:effectLst/>
                          <a:latin typeface="Arial" panose="020B0604020202020204" pitchFamily="34" charset="0"/>
                        </a:rPr>
                        <a:t>Local Longevity Classified</a:t>
                      </a:r>
                      <a:br>
                        <a:rPr lang="en-US" sz="1000" b="0" baseline="0" dirty="0">
                          <a:effectLst/>
                          <a:latin typeface="Arial" panose="020B0604020202020204" pitchFamily="34" charset="0"/>
                        </a:rPr>
                      </a:br>
                      <a:endParaRPr lang="en-US" sz="1000" b="0" baseline="0" dirty="0">
                        <a:effectLst/>
                        <a:latin typeface="Arial" panose="020B0604020202020204" pitchFamily="34" charset="0"/>
                      </a:endParaRPr>
                    </a:p>
                  </a:txBody>
                  <a:tcPr marL="14288" marR="14288" marT="0" marB="0" anchor="ctr"/>
                </a:tc>
                <a:tc>
                  <a:txBody>
                    <a:bodyPr/>
                    <a:lstStyle/>
                    <a:p>
                      <a:pPr rtl="0" fontAlgn="ctr"/>
                      <a:r>
                        <a:rPr lang="en-US" sz="1000" b="0" baseline="0" dirty="0">
                          <a:effectLst/>
                          <a:latin typeface="Arial" panose="020B0604020202020204" pitchFamily="34" charset="0"/>
                        </a:rPr>
                        <a:t>Staff professional development</a:t>
                      </a:r>
                      <a:br>
                        <a:rPr lang="en-US" sz="1000" b="0" baseline="0" dirty="0">
                          <a:effectLst/>
                          <a:latin typeface="Arial" panose="020B0604020202020204" pitchFamily="34" charset="0"/>
                        </a:rPr>
                      </a:br>
                      <a:r>
                        <a:rPr lang="en-US" sz="1000" b="0" baseline="0" dirty="0">
                          <a:effectLst/>
                          <a:latin typeface="Arial" panose="020B0604020202020204" pitchFamily="34" charset="0"/>
                        </a:rPr>
                        <a:t>New teacher supports</a:t>
                      </a:r>
                      <a:br>
                        <a:rPr lang="en-US" sz="1000" b="0" baseline="0" dirty="0">
                          <a:effectLst/>
                          <a:latin typeface="Arial" panose="020B0604020202020204" pitchFamily="34" charset="0"/>
                        </a:rPr>
                      </a:br>
                      <a:r>
                        <a:rPr lang="en-US" sz="1000" b="0" baseline="0" dirty="0">
                          <a:effectLst/>
                          <a:latin typeface="Arial" panose="020B0604020202020204" pitchFamily="34" charset="0"/>
                        </a:rPr>
                        <a:t>Teacher Academy expenses</a:t>
                      </a:r>
                      <a:br>
                        <a:rPr lang="en-US" sz="1000" b="0" baseline="0" dirty="0">
                          <a:effectLst/>
                          <a:latin typeface="Arial" panose="020B0604020202020204" pitchFamily="34" charset="0"/>
                        </a:rPr>
                      </a:br>
                      <a:r>
                        <a:rPr lang="en-US" sz="1000" b="0" baseline="0" dirty="0">
                          <a:effectLst/>
                          <a:latin typeface="Arial" panose="020B0604020202020204" pitchFamily="34" charset="0"/>
                        </a:rPr>
                        <a:t>Teacher Residency expenses</a:t>
                      </a:r>
                      <a:br>
                        <a:rPr lang="en-US" sz="1000" b="0" baseline="0" dirty="0">
                          <a:effectLst/>
                          <a:latin typeface="Arial" panose="020B0604020202020204" pitchFamily="34" charset="0"/>
                        </a:rPr>
                      </a:br>
                      <a:r>
                        <a:rPr lang="en-US" sz="1000" b="0" baseline="0" dirty="0">
                          <a:effectLst/>
                          <a:latin typeface="Arial" panose="020B0604020202020204" pitchFamily="34" charset="0"/>
                        </a:rPr>
                        <a:t>Reduction in Teacher Residency Fees for Tier 2 &amp; 3 Schools</a:t>
                      </a:r>
                      <a:endParaRPr lang="en-US" sz="1000" b="0" baseline="0" dirty="0">
                        <a:solidFill>
                          <a:schemeClr val="tx1"/>
                        </a:solidFill>
                        <a:effectLst/>
                        <a:latin typeface="Arial" panose="020B0604020202020204" pitchFamily="34" charset="0"/>
                      </a:endParaRPr>
                    </a:p>
                  </a:txBody>
                  <a:tcPr marL="14288" marR="14288" marT="0" marB="0" anchor="ctr"/>
                </a:tc>
                <a:extLst>
                  <a:ext uri="{0D108BD9-81ED-4DB2-BD59-A6C34878D82A}">
                    <a16:rowId xmlns:a16="http://schemas.microsoft.com/office/drawing/2014/main" val="2635921352"/>
                  </a:ext>
                </a:extLst>
              </a:tr>
              <a:tr h="2080260">
                <a:tc>
                  <a:txBody>
                    <a:bodyPr/>
                    <a:lstStyle/>
                    <a:p>
                      <a:pPr rtl="0" fontAlgn="ctr"/>
                      <a:r>
                        <a:rPr lang="en-US" sz="1000" b="1" dirty="0">
                          <a:effectLst/>
                          <a:latin typeface="+mn-lt"/>
                        </a:rPr>
                        <a:t>Efficient Operations</a:t>
                      </a:r>
                    </a:p>
                  </a:txBody>
                  <a:tcPr marL="14288" marR="14288" marT="0" marB="0" anchor="ctr"/>
                </a:tc>
                <a:tc>
                  <a:txBody>
                    <a:bodyPr/>
                    <a:lstStyle/>
                    <a:p>
                      <a:pPr rtl="0" fontAlgn="ctr"/>
                      <a:r>
                        <a:rPr lang="en-US" sz="1000" b="0" dirty="0">
                          <a:effectLst/>
                          <a:latin typeface="+mn-lt"/>
                        </a:rPr>
                        <a:t>Data Managers</a:t>
                      </a:r>
                    </a:p>
                    <a:p>
                      <a:pPr rtl="0" fontAlgn="ctr"/>
                      <a:r>
                        <a:rPr lang="en-US" sz="1000" b="0" dirty="0">
                          <a:effectLst/>
                          <a:latin typeface="+mn-lt"/>
                        </a:rPr>
                        <a:t>School Financial Managers</a:t>
                      </a:r>
                      <a:br>
                        <a:rPr lang="en-US" sz="1000" b="0" dirty="0">
                          <a:effectLst/>
                          <a:latin typeface="+mn-lt"/>
                        </a:rPr>
                      </a:br>
                      <a:r>
                        <a:rPr lang="en-US" sz="1000" b="0" dirty="0">
                          <a:effectLst/>
                          <a:latin typeface="+mn-lt"/>
                        </a:rPr>
                        <a:t>Bus Drivers</a:t>
                      </a:r>
                    </a:p>
                    <a:p>
                      <a:pPr rtl="0" fontAlgn="ctr"/>
                      <a:r>
                        <a:rPr lang="en-US" sz="1000" b="0" dirty="0">
                          <a:effectLst/>
                          <a:latin typeface="+mn-lt"/>
                        </a:rPr>
                        <a:t>Skilled Trade Workers</a:t>
                      </a:r>
                      <a:br>
                        <a:rPr lang="en-US" sz="1000" b="0" dirty="0">
                          <a:effectLst/>
                          <a:latin typeface="+mn-lt"/>
                        </a:rPr>
                      </a:br>
                      <a:r>
                        <a:rPr lang="en-US" sz="1000" b="0" dirty="0">
                          <a:effectLst/>
                          <a:latin typeface="+mn-lt"/>
                        </a:rPr>
                        <a:t>Maintenance Workers</a:t>
                      </a:r>
                      <a:br>
                        <a:rPr lang="en-US" sz="1000" b="0" dirty="0">
                          <a:effectLst/>
                          <a:latin typeface="+mn-lt"/>
                        </a:rPr>
                      </a:br>
                      <a:r>
                        <a:rPr lang="en-US" sz="1000" b="0" dirty="0">
                          <a:effectLst/>
                          <a:latin typeface="+mn-lt"/>
                        </a:rPr>
                        <a:t>Technicians</a:t>
                      </a:r>
                      <a:br>
                        <a:rPr lang="en-US" sz="1000" b="0" dirty="0">
                          <a:effectLst/>
                          <a:latin typeface="+mn-lt"/>
                        </a:rPr>
                      </a:br>
                      <a:r>
                        <a:rPr lang="en-US" sz="1000" b="0" dirty="0">
                          <a:effectLst/>
                          <a:latin typeface="+mn-lt"/>
                        </a:rPr>
                        <a:t>Central Office Maintenance and Custodial Staff</a:t>
                      </a:r>
                    </a:p>
                  </a:txBody>
                  <a:tcPr marL="14288" marR="14288" marT="0" marB="0" anchor="ctr"/>
                </a:tc>
                <a:tc>
                  <a:txBody>
                    <a:bodyPr/>
                    <a:lstStyle/>
                    <a:p>
                      <a:pPr rtl="0" fontAlgn="ctr"/>
                      <a:r>
                        <a:rPr lang="en-US" sz="1000" b="0" dirty="0">
                          <a:effectLst/>
                          <a:latin typeface="+mn-lt"/>
                        </a:rPr>
                        <a:t>Utilities (Electricity, Gas, Water/Sewer)</a:t>
                      </a:r>
                      <a:br>
                        <a:rPr lang="en-US" sz="1000" b="0" dirty="0">
                          <a:effectLst/>
                          <a:latin typeface="+mn-lt"/>
                        </a:rPr>
                      </a:br>
                      <a:r>
                        <a:rPr lang="en-US" sz="1000" b="0" dirty="0">
                          <a:effectLst/>
                          <a:latin typeface="+mn-lt"/>
                        </a:rPr>
                        <a:t>SRO Contract</a:t>
                      </a:r>
                      <a:br>
                        <a:rPr lang="en-US" sz="1000" b="0" dirty="0">
                          <a:effectLst/>
                          <a:latin typeface="+mn-lt"/>
                        </a:rPr>
                      </a:br>
                      <a:r>
                        <a:rPr lang="en-US" sz="1000" b="0" dirty="0">
                          <a:effectLst/>
                          <a:latin typeface="+mn-lt"/>
                        </a:rPr>
                        <a:t>Custodial services, supplies &amp; materials, &amp; repairs</a:t>
                      </a:r>
                      <a:br>
                        <a:rPr lang="en-US" sz="1000" b="0" dirty="0">
                          <a:effectLst/>
                          <a:latin typeface="+mn-lt"/>
                        </a:rPr>
                      </a:br>
                      <a:r>
                        <a:rPr lang="en-US" sz="1000" b="0" dirty="0">
                          <a:effectLst/>
                          <a:latin typeface="+mn-lt"/>
                        </a:rPr>
                        <a:t>Facilities expenses &amp; repairs</a:t>
                      </a:r>
                      <a:br>
                        <a:rPr lang="en-US" sz="1000" b="0" dirty="0">
                          <a:effectLst/>
                          <a:latin typeface="+mn-lt"/>
                        </a:rPr>
                      </a:br>
                      <a:r>
                        <a:rPr lang="en-US" sz="1000" b="0" dirty="0">
                          <a:effectLst/>
                          <a:latin typeface="+mn-lt"/>
                        </a:rPr>
                        <a:t>Plumbing expenses &amp; repairs</a:t>
                      </a:r>
                      <a:br>
                        <a:rPr lang="en-US" sz="1000" b="0" dirty="0">
                          <a:effectLst/>
                          <a:latin typeface="+mn-lt"/>
                        </a:rPr>
                      </a:br>
                      <a:r>
                        <a:rPr lang="en-US" sz="1000" b="0" dirty="0">
                          <a:effectLst/>
                          <a:latin typeface="+mn-lt"/>
                        </a:rPr>
                        <a:t>General maintenance expenses &amp; repairs</a:t>
                      </a:r>
                      <a:br>
                        <a:rPr lang="en-US" sz="1000" b="0" dirty="0">
                          <a:effectLst/>
                          <a:latin typeface="+mn-lt"/>
                        </a:rPr>
                      </a:br>
                      <a:r>
                        <a:rPr lang="en-US" sz="1000" b="0" dirty="0">
                          <a:effectLst/>
                          <a:latin typeface="+mn-lt"/>
                        </a:rPr>
                        <a:t>Painting expenses &amp; repairs</a:t>
                      </a:r>
                      <a:br>
                        <a:rPr lang="en-US" sz="1000" b="0" dirty="0">
                          <a:effectLst/>
                          <a:latin typeface="+mn-lt"/>
                        </a:rPr>
                      </a:br>
                      <a:r>
                        <a:rPr lang="en-US" sz="1000" b="0" dirty="0">
                          <a:effectLst/>
                          <a:latin typeface="+mn-lt"/>
                        </a:rPr>
                        <a:t>Grounds expenses &amp; repairs</a:t>
                      </a:r>
                      <a:br>
                        <a:rPr lang="en-US" sz="1000" b="0" dirty="0">
                          <a:effectLst/>
                          <a:latin typeface="+mn-lt"/>
                        </a:rPr>
                      </a:br>
                      <a:r>
                        <a:rPr lang="en-US" sz="1000" b="0" dirty="0">
                          <a:effectLst/>
                          <a:latin typeface="+mn-lt"/>
                        </a:rPr>
                        <a:t>Electrical expenses &amp; repairs</a:t>
                      </a:r>
                      <a:br>
                        <a:rPr lang="en-US" sz="1000" b="0" dirty="0">
                          <a:effectLst/>
                          <a:latin typeface="+mn-lt"/>
                        </a:rPr>
                      </a:br>
                      <a:r>
                        <a:rPr lang="en-US" sz="1000" b="0" dirty="0">
                          <a:effectLst/>
                          <a:latin typeface="+mn-lt"/>
                        </a:rPr>
                        <a:t>HVAC expenses &amp; repairs</a:t>
                      </a:r>
                      <a:br>
                        <a:rPr lang="en-US" sz="1000" b="0" dirty="0">
                          <a:effectLst/>
                          <a:latin typeface="+mn-lt"/>
                        </a:rPr>
                      </a:br>
                      <a:r>
                        <a:rPr lang="en-US" sz="1000" b="0" dirty="0">
                          <a:effectLst/>
                          <a:latin typeface="+mn-lt"/>
                        </a:rPr>
                        <a:t>Transportation expenses &amp; repairs</a:t>
                      </a:r>
                      <a:br>
                        <a:rPr lang="en-US" sz="1000" b="0" dirty="0">
                          <a:effectLst/>
                          <a:latin typeface="+mn-lt"/>
                        </a:rPr>
                      </a:br>
                      <a:r>
                        <a:rPr lang="en-US" sz="1000" b="0" dirty="0">
                          <a:effectLst/>
                          <a:latin typeface="+mn-lt"/>
                        </a:rPr>
                        <a:t>Charter Schools</a:t>
                      </a:r>
                    </a:p>
                  </a:txBody>
                  <a:tcPr marL="14288" marR="14288" marT="0" marB="0" anchor="ctr"/>
                </a:tc>
                <a:extLst>
                  <a:ext uri="{0D108BD9-81ED-4DB2-BD59-A6C34878D82A}">
                    <a16:rowId xmlns:a16="http://schemas.microsoft.com/office/drawing/2014/main" val="2338463002"/>
                  </a:ext>
                </a:extLst>
              </a:tr>
            </a:tbl>
          </a:graphicData>
        </a:graphic>
      </p:graphicFrame>
      <p:sp>
        <p:nvSpPr>
          <p:cNvPr id="6" name="TextBox 5">
            <a:extLst>
              <a:ext uri="{FF2B5EF4-FFF2-40B4-BE49-F238E27FC236}">
                <a16:creationId xmlns:a16="http://schemas.microsoft.com/office/drawing/2014/main" id="{938BC1D6-5EC9-1BA7-FB88-44270F02374F}"/>
              </a:ext>
            </a:extLst>
          </p:cNvPr>
          <p:cNvSpPr txBox="1"/>
          <p:nvPr/>
        </p:nvSpPr>
        <p:spPr>
          <a:xfrm>
            <a:off x="8653181" y="4772870"/>
            <a:ext cx="351497"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dirty="0">
                <a:ln>
                  <a:noFill/>
                </a:ln>
                <a:solidFill>
                  <a:srgbClr val="000000"/>
                </a:solidFill>
                <a:effectLst/>
                <a:uLnTx/>
                <a:uFillTx/>
                <a:latin typeface="Arial"/>
                <a:cs typeface="Arial"/>
                <a:sym typeface="Arial"/>
              </a:rPr>
              <a:t>40</a:t>
            </a:r>
          </a:p>
        </p:txBody>
      </p:sp>
      <p:sp>
        <p:nvSpPr>
          <p:cNvPr id="5" name="Title 4">
            <a:extLst>
              <a:ext uri="{FF2B5EF4-FFF2-40B4-BE49-F238E27FC236}">
                <a16:creationId xmlns:a16="http://schemas.microsoft.com/office/drawing/2014/main" id="{011D2B27-A077-8B08-A637-CFCF8068075B}"/>
              </a:ext>
            </a:extLst>
          </p:cNvPr>
          <p:cNvSpPr>
            <a:spLocks noGrp="1"/>
          </p:cNvSpPr>
          <p:nvPr>
            <p:ph type="title"/>
          </p:nvPr>
        </p:nvSpPr>
        <p:spPr>
          <a:xfrm>
            <a:off x="776044" y="146905"/>
            <a:ext cx="8520600" cy="572700"/>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Examples of Investment Priorities for Both Personnel and Non-Personnel Costs</a:t>
            </a:r>
            <a:br>
              <a:rPr kumimoji="0" lang="en-US" sz="1800" b="0" i="0" u="none" strike="noStrike" kern="0" cap="none" spc="0" normalizeH="0" baseline="0" noProof="0" dirty="0">
                <a:ln>
                  <a:noFill/>
                </a:ln>
                <a:solidFill>
                  <a:srgbClr val="000000"/>
                </a:solidFill>
                <a:effectLst/>
                <a:uLnTx/>
                <a:uFillTx/>
                <a:latin typeface="Arial"/>
                <a:cs typeface="Arial"/>
                <a:sym typeface="Arial"/>
              </a:rPr>
            </a:br>
            <a:endParaRPr lang="en-US" dirty="0"/>
          </a:p>
        </p:txBody>
      </p:sp>
    </p:spTree>
    <p:extLst>
      <p:ext uri="{BB962C8B-B14F-4D97-AF65-F5344CB8AC3E}">
        <p14:creationId xmlns:p14="http://schemas.microsoft.com/office/powerpoint/2010/main" val="3488623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FB4D-843E-E8B3-2AE2-E8A307B5B566}"/>
              </a:ext>
            </a:extLst>
          </p:cNvPr>
          <p:cNvSpPr>
            <a:spLocks noGrp="1"/>
          </p:cNvSpPr>
          <p:nvPr>
            <p:ph type="title"/>
          </p:nvPr>
        </p:nvSpPr>
        <p:spPr>
          <a:xfrm>
            <a:off x="340987" y="192107"/>
            <a:ext cx="7886700" cy="994172"/>
          </a:xfrm>
        </p:spPr>
        <p:txBody>
          <a:bodyPr>
            <a:normAutofit/>
          </a:bodyPr>
          <a:lstStyle/>
          <a:p>
            <a:r>
              <a:rPr lang="en-US" sz="2000" dirty="0"/>
              <a:t>25-26 Projected Position Management</a:t>
            </a:r>
          </a:p>
        </p:txBody>
      </p:sp>
      <p:graphicFrame>
        <p:nvGraphicFramePr>
          <p:cNvPr id="4" name="Content Placeholder 3">
            <a:extLst>
              <a:ext uri="{FF2B5EF4-FFF2-40B4-BE49-F238E27FC236}">
                <a16:creationId xmlns:a16="http://schemas.microsoft.com/office/drawing/2014/main" id="{AA0FC50F-0798-9BF1-0369-152BDB2D3D39}"/>
              </a:ext>
            </a:extLst>
          </p:cNvPr>
          <p:cNvGraphicFramePr>
            <a:graphicFrameLocks noGrp="1"/>
          </p:cNvGraphicFramePr>
          <p:nvPr>
            <p:ph idx="1"/>
          </p:nvPr>
        </p:nvGraphicFramePr>
        <p:xfrm>
          <a:off x="706171" y="774623"/>
          <a:ext cx="7421578" cy="3436620"/>
        </p:xfrm>
        <a:graphic>
          <a:graphicData uri="http://schemas.openxmlformats.org/drawingml/2006/table">
            <a:tbl>
              <a:tblPr firstRow="1" bandRow="1">
                <a:tableStyleId>{5C22544A-7EE6-4342-B048-85BDC9FD1C3A}</a:tableStyleId>
              </a:tblPr>
              <a:tblGrid>
                <a:gridCol w="2717090">
                  <a:extLst>
                    <a:ext uri="{9D8B030D-6E8A-4147-A177-3AD203B41FA5}">
                      <a16:colId xmlns:a16="http://schemas.microsoft.com/office/drawing/2014/main" val="4074606993"/>
                    </a:ext>
                  </a:extLst>
                </a:gridCol>
                <a:gridCol w="779376">
                  <a:extLst>
                    <a:ext uri="{9D8B030D-6E8A-4147-A177-3AD203B41FA5}">
                      <a16:colId xmlns:a16="http://schemas.microsoft.com/office/drawing/2014/main" val="1767073975"/>
                    </a:ext>
                  </a:extLst>
                </a:gridCol>
                <a:gridCol w="807977">
                  <a:extLst>
                    <a:ext uri="{9D8B030D-6E8A-4147-A177-3AD203B41FA5}">
                      <a16:colId xmlns:a16="http://schemas.microsoft.com/office/drawing/2014/main" val="3875131850"/>
                    </a:ext>
                  </a:extLst>
                </a:gridCol>
                <a:gridCol w="1596153">
                  <a:extLst>
                    <a:ext uri="{9D8B030D-6E8A-4147-A177-3AD203B41FA5}">
                      <a16:colId xmlns:a16="http://schemas.microsoft.com/office/drawing/2014/main" val="419749477"/>
                    </a:ext>
                  </a:extLst>
                </a:gridCol>
                <a:gridCol w="1520982">
                  <a:extLst>
                    <a:ext uri="{9D8B030D-6E8A-4147-A177-3AD203B41FA5}">
                      <a16:colId xmlns:a16="http://schemas.microsoft.com/office/drawing/2014/main" val="1740996347"/>
                    </a:ext>
                  </a:extLst>
                </a:gridCol>
              </a:tblGrid>
              <a:tr h="388620">
                <a:tc>
                  <a:txBody>
                    <a:bodyPr/>
                    <a:lstStyle/>
                    <a:p>
                      <a:r>
                        <a:rPr lang="en-US" sz="1100" dirty="0"/>
                        <a:t>Position Type</a:t>
                      </a:r>
                    </a:p>
                  </a:txBody>
                  <a:tcPr marL="68580" marR="68580" marT="34290" marB="34290"/>
                </a:tc>
                <a:tc>
                  <a:txBody>
                    <a:bodyPr/>
                    <a:lstStyle/>
                    <a:p>
                      <a:pPr algn="r"/>
                      <a:r>
                        <a:rPr lang="en-US" sz="1100" dirty="0"/>
                        <a:t>State</a:t>
                      </a:r>
                    </a:p>
                  </a:txBody>
                  <a:tcPr marL="68580" marR="68580" marT="34290" marB="34290"/>
                </a:tc>
                <a:tc>
                  <a:txBody>
                    <a:bodyPr/>
                    <a:lstStyle/>
                    <a:p>
                      <a:pPr algn="r"/>
                      <a:r>
                        <a:rPr lang="en-US" sz="1100" dirty="0"/>
                        <a:t>Federal</a:t>
                      </a:r>
                    </a:p>
                  </a:txBody>
                  <a:tcPr marL="68580" marR="68580" marT="34290" marB="34290"/>
                </a:tc>
                <a:tc>
                  <a:txBody>
                    <a:bodyPr/>
                    <a:lstStyle/>
                    <a:p>
                      <a:pPr algn="r"/>
                      <a:r>
                        <a:rPr lang="en-US" sz="1100" dirty="0"/>
                        <a:t>Other State PRC or Local</a:t>
                      </a:r>
                    </a:p>
                  </a:txBody>
                  <a:tcPr marL="68580" marR="68580" marT="34290" marB="34290"/>
                </a:tc>
                <a:tc>
                  <a:txBody>
                    <a:bodyPr/>
                    <a:lstStyle/>
                    <a:p>
                      <a:pPr algn="r"/>
                      <a:r>
                        <a:rPr lang="en-US" sz="1100" dirty="0"/>
                        <a:t>Total positions</a:t>
                      </a:r>
                    </a:p>
                  </a:txBody>
                  <a:tcPr marL="68580" marR="68580" marT="34290" marB="34290"/>
                </a:tc>
                <a:extLst>
                  <a:ext uri="{0D108BD9-81ED-4DB2-BD59-A6C34878D82A}">
                    <a16:rowId xmlns:a16="http://schemas.microsoft.com/office/drawing/2014/main" val="4169399206"/>
                  </a:ext>
                </a:extLst>
              </a:tr>
              <a:tr h="278130">
                <a:tc>
                  <a:txBody>
                    <a:bodyPr/>
                    <a:lstStyle/>
                    <a:p>
                      <a:r>
                        <a:rPr lang="en-US" sz="1100" dirty="0"/>
                        <a:t>Licensed Instructional Staff*</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t>3,259.5</a:t>
                      </a:r>
                    </a:p>
                  </a:txBody>
                  <a:tcPr marL="68580" marR="68580" marT="34290" marB="34290"/>
                </a:tc>
                <a:tc>
                  <a:txBody>
                    <a:bodyPr/>
                    <a:lstStyle/>
                    <a:p>
                      <a:pPr algn="r"/>
                      <a:r>
                        <a:rPr lang="en-US" sz="1100" dirty="0"/>
                        <a:t>35.75</a:t>
                      </a:r>
                    </a:p>
                  </a:txBody>
                  <a:tcPr marL="68580" marR="68580" marT="34290" marB="34290"/>
                </a:tc>
                <a:tc>
                  <a:txBody>
                    <a:bodyPr/>
                    <a:lstStyle/>
                    <a:p>
                      <a:pPr algn="r"/>
                      <a:r>
                        <a:rPr lang="en-US" sz="1100" dirty="0"/>
                        <a:t>350.72</a:t>
                      </a:r>
                    </a:p>
                  </a:txBody>
                  <a:tcPr marL="68580" marR="68580" marT="34290" marB="34290"/>
                </a:tc>
                <a:tc>
                  <a:txBody>
                    <a:bodyPr/>
                    <a:lstStyle/>
                    <a:p>
                      <a:pPr algn="r"/>
                      <a:r>
                        <a:rPr lang="en-US" sz="1100" dirty="0"/>
                        <a:t>3,645.97</a:t>
                      </a:r>
                    </a:p>
                  </a:txBody>
                  <a:tcPr marL="68580" marR="68580" marT="34290" marB="34290"/>
                </a:tc>
                <a:extLst>
                  <a:ext uri="{0D108BD9-81ED-4DB2-BD59-A6C34878D82A}">
                    <a16:rowId xmlns:a16="http://schemas.microsoft.com/office/drawing/2014/main" val="3651460719"/>
                  </a:ext>
                </a:extLst>
              </a:tr>
              <a:tr h="278130">
                <a:tc>
                  <a:txBody>
                    <a:bodyPr/>
                    <a:lstStyle/>
                    <a:p>
                      <a:r>
                        <a:rPr lang="en-US" sz="1100" dirty="0"/>
                        <a:t>Instructional Support Staff*</a:t>
                      </a:r>
                    </a:p>
                  </a:txBody>
                  <a:tcPr marL="68580" marR="68580" marT="34290" marB="34290"/>
                </a:tc>
                <a:tc>
                  <a:txBody>
                    <a:bodyPr/>
                    <a:lstStyle/>
                    <a:p>
                      <a:pPr algn="r"/>
                      <a:r>
                        <a:rPr lang="en-US" sz="1100" dirty="0"/>
                        <a:t>247</a:t>
                      </a:r>
                    </a:p>
                  </a:txBody>
                  <a:tcPr marL="68580" marR="68580" marT="34290" marB="34290"/>
                </a:tc>
                <a:tc>
                  <a:txBody>
                    <a:bodyPr/>
                    <a:lstStyle/>
                    <a:p>
                      <a:pPr algn="r"/>
                      <a:r>
                        <a:rPr lang="en-US" sz="1100" dirty="0"/>
                        <a:t>33</a:t>
                      </a:r>
                    </a:p>
                  </a:txBody>
                  <a:tcPr marL="68580" marR="68580" marT="34290" marB="34290"/>
                </a:tc>
                <a:tc>
                  <a:txBody>
                    <a:bodyPr/>
                    <a:lstStyle/>
                    <a:p>
                      <a:pPr algn="r"/>
                      <a:r>
                        <a:rPr lang="en-US" sz="1100" dirty="0"/>
                        <a:t>108.5</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t>388.5</a:t>
                      </a:r>
                    </a:p>
                  </a:txBody>
                  <a:tcPr marL="68580" marR="68580" marT="34290" marB="34290"/>
                </a:tc>
                <a:extLst>
                  <a:ext uri="{0D108BD9-81ED-4DB2-BD59-A6C34878D82A}">
                    <a16:rowId xmlns:a16="http://schemas.microsoft.com/office/drawing/2014/main" val="4199052986"/>
                  </a:ext>
                </a:extLst>
              </a:tr>
              <a:tr h="278130">
                <a:tc>
                  <a:txBody>
                    <a:bodyPr/>
                    <a:lstStyle/>
                    <a:p>
                      <a:r>
                        <a:rPr lang="en-US" sz="1100" dirty="0"/>
                        <a:t>Classified Instructional Staff*</a:t>
                      </a:r>
                    </a:p>
                  </a:txBody>
                  <a:tcPr marL="68580" marR="68580" marT="34290" marB="34290"/>
                </a:tc>
                <a:tc>
                  <a:txBody>
                    <a:bodyPr/>
                    <a:lstStyle/>
                    <a:p>
                      <a:pPr algn="r"/>
                      <a:r>
                        <a:rPr lang="en-US" sz="1100" dirty="0"/>
                        <a:t>360</a:t>
                      </a:r>
                    </a:p>
                  </a:txBody>
                  <a:tcPr marL="68580" marR="68580" marT="34290" marB="34290"/>
                </a:tc>
                <a:tc>
                  <a:txBody>
                    <a:bodyPr/>
                    <a:lstStyle/>
                    <a:p>
                      <a:pPr algn="r"/>
                      <a:r>
                        <a:rPr lang="en-US" sz="1100" dirty="0"/>
                        <a:t>258</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t>271.5</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t>889.5</a:t>
                      </a:r>
                    </a:p>
                  </a:txBody>
                  <a:tcPr marL="68580" marR="68580" marT="34290" marB="34290"/>
                </a:tc>
                <a:extLst>
                  <a:ext uri="{0D108BD9-81ED-4DB2-BD59-A6C34878D82A}">
                    <a16:rowId xmlns:a16="http://schemas.microsoft.com/office/drawing/2014/main" val="4147489101"/>
                  </a:ext>
                </a:extLst>
              </a:tr>
              <a:tr h="278130">
                <a:tc>
                  <a:txBody>
                    <a:bodyPr/>
                    <a:lstStyle/>
                    <a:p>
                      <a:r>
                        <a:rPr lang="en-US" sz="1100" dirty="0"/>
                        <a:t>School Based Administration </a:t>
                      </a:r>
                    </a:p>
                  </a:txBody>
                  <a:tcPr marL="68580" marR="68580" marT="34290" marB="34290"/>
                </a:tc>
                <a:tc>
                  <a:txBody>
                    <a:bodyPr/>
                    <a:lstStyle/>
                    <a:p>
                      <a:pPr algn="r"/>
                      <a:r>
                        <a:rPr lang="en-US" sz="1100" dirty="0"/>
                        <a:t>124</a:t>
                      </a:r>
                    </a:p>
                  </a:txBody>
                  <a:tcPr marL="68580" marR="68580" marT="34290" marB="34290"/>
                </a:tc>
                <a:tc>
                  <a:txBody>
                    <a:bodyPr/>
                    <a:lstStyle/>
                    <a:p>
                      <a:pPr algn="r"/>
                      <a:endParaRPr lang="en-US" sz="1100" dirty="0"/>
                    </a:p>
                  </a:txBody>
                  <a:tcPr marL="68580" marR="68580" marT="34290" marB="34290"/>
                </a:tc>
                <a:tc>
                  <a:txBody>
                    <a:bodyPr/>
                    <a:lstStyle/>
                    <a:p>
                      <a:pPr algn="r"/>
                      <a:r>
                        <a:rPr lang="en-US" sz="1100" dirty="0"/>
                        <a:t>101.58</a:t>
                      </a:r>
                    </a:p>
                  </a:txBody>
                  <a:tcPr marL="68580" marR="68580" marT="34290" marB="34290"/>
                </a:tc>
                <a:tc>
                  <a:txBody>
                    <a:bodyPr/>
                    <a:lstStyle/>
                    <a:p>
                      <a:pPr algn="r"/>
                      <a:r>
                        <a:rPr lang="en-US" sz="1100" dirty="0"/>
                        <a:t>225.58</a:t>
                      </a:r>
                    </a:p>
                  </a:txBody>
                  <a:tcPr marL="68580" marR="68580" marT="34290" marB="34290"/>
                </a:tc>
                <a:extLst>
                  <a:ext uri="{0D108BD9-81ED-4DB2-BD59-A6C34878D82A}">
                    <a16:rowId xmlns:a16="http://schemas.microsoft.com/office/drawing/2014/main" val="1251064721"/>
                  </a:ext>
                </a:extLst>
              </a:tr>
              <a:tr h="388620">
                <a:tc>
                  <a:txBody>
                    <a:bodyPr/>
                    <a:lstStyle/>
                    <a:p>
                      <a:r>
                        <a:rPr lang="en-US" sz="1100" dirty="0"/>
                        <a:t>Central Office Administration (Program </a:t>
                      </a:r>
                      <a:r>
                        <a:rPr lang="en-US" sz="1100" dirty="0" err="1"/>
                        <a:t>Mgr</a:t>
                      </a:r>
                      <a:r>
                        <a:rPr lang="en-US" sz="1100" dirty="0"/>
                        <a:t> to Superintendent)</a:t>
                      </a:r>
                    </a:p>
                  </a:txBody>
                  <a:tcPr marL="68580" marR="68580" marT="34290" marB="34290"/>
                </a:tc>
                <a:tc>
                  <a:txBody>
                    <a:bodyPr/>
                    <a:lstStyle/>
                    <a:p>
                      <a:pPr algn="r"/>
                      <a:r>
                        <a:rPr lang="en-US" sz="1100" dirty="0"/>
                        <a:t>14.7</a:t>
                      </a:r>
                    </a:p>
                  </a:txBody>
                  <a:tcPr marL="68580" marR="68580" marT="34290" marB="34290"/>
                </a:tc>
                <a:tc>
                  <a:txBody>
                    <a:bodyPr/>
                    <a:lstStyle/>
                    <a:p>
                      <a:pPr algn="r"/>
                      <a:r>
                        <a:rPr lang="en-US" sz="1100" dirty="0"/>
                        <a:t>14.25</a:t>
                      </a:r>
                    </a:p>
                  </a:txBody>
                  <a:tcPr marL="68580" marR="68580" marT="34290" marB="34290"/>
                </a:tc>
                <a:tc>
                  <a:txBody>
                    <a:bodyPr/>
                    <a:lstStyle/>
                    <a:p>
                      <a:pPr algn="r"/>
                      <a:r>
                        <a:rPr lang="en-US" sz="1100" dirty="0"/>
                        <a:t>100.05</a:t>
                      </a:r>
                    </a:p>
                  </a:txBody>
                  <a:tcPr marL="68580" marR="68580" marT="34290" marB="34290"/>
                </a:tc>
                <a:tc>
                  <a:txBody>
                    <a:bodyPr/>
                    <a:lstStyle/>
                    <a:p>
                      <a:pPr algn="r"/>
                      <a:r>
                        <a:rPr lang="en-US" sz="1100" dirty="0"/>
                        <a:t>129</a:t>
                      </a:r>
                    </a:p>
                  </a:txBody>
                  <a:tcPr marL="68580" marR="68580" marT="34290" marB="34290"/>
                </a:tc>
                <a:extLst>
                  <a:ext uri="{0D108BD9-81ED-4DB2-BD59-A6C34878D82A}">
                    <a16:rowId xmlns:a16="http://schemas.microsoft.com/office/drawing/2014/main" val="2389080036"/>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Non-Instructional Staff </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t>280</a:t>
                      </a:r>
                    </a:p>
                  </a:txBody>
                  <a:tcPr marL="68580" marR="68580" marT="34290" marB="34290"/>
                </a:tc>
                <a:tc>
                  <a:txBody>
                    <a:bodyPr/>
                    <a:lstStyle/>
                    <a:p>
                      <a:pPr algn="r"/>
                      <a:r>
                        <a:rPr lang="en-US" sz="1100" dirty="0"/>
                        <a:t>2.25</a:t>
                      </a:r>
                    </a:p>
                  </a:txBody>
                  <a:tcPr marL="68580" marR="68580" marT="34290" marB="34290"/>
                </a:tc>
                <a:tc>
                  <a:txBody>
                    <a:bodyPr/>
                    <a:lstStyle/>
                    <a:p>
                      <a:pPr algn="r"/>
                      <a:r>
                        <a:rPr lang="en-US" sz="1100" dirty="0"/>
                        <a:t>487.79</a:t>
                      </a:r>
                    </a:p>
                  </a:txBody>
                  <a:tcPr marL="68580" marR="68580" marT="34290" marB="34290"/>
                </a:tc>
                <a:tc>
                  <a:txBody>
                    <a:bodyPr/>
                    <a:lstStyle/>
                    <a:p>
                      <a:pPr algn="r"/>
                      <a:r>
                        <a:rPr lang="en-US" sz="1100" dirty="0"/>
                        <a:t>770.04</a:t>
                      </a:r>
                    </a:p>
                  </a:txBody>
                  <a:tcPr marL="68580" marR="68580" marT="34290" marB="34290"/>
                </a:tc>
                <a:extLst>
                  <a:ext uri="{0D108BD9-81ED-4DB2-BD59-A6C34878D82A}">
                    <a16:rowId xmlns:a16="http://schemas.microsoft.com/office/drawing/2014/main" val="1614404378"/>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Trade Skills</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p>
                  </a:txBody>
                  <a:tcPr marL="68580" marR="68580" marT="34290" marB="34290"/>
                </a:tc>
                <a:tc>
                  <a:txBody>
                    <a:bodyPr/>
                    <a:lstStyle/>
                    <a:p>
                      <a:pPr algn="r"/>
                      <a:endParaRPr lang="en-US" sz="1100" dirty="0"/>
                    </a:p>
                  </a:txBody>
                  <a:tcPr marL="68580" marR="68580" marT="34290" marB="34290"/>
                </a:tc>
                <a:tc>
                  <a:txBody>
                    <a:bodyPr/>
                    <a:lstStyle/>
                    <a:p>
                      <a:pPr algn="r"/>
                      <a:r>
                        <a:rPr lang="en-US" sz="1100" dirty="0"/>
                        <a:t>148</a:t>
                      </a:r>
                    </a:p>
                  </a:txBody>
                  <a:tcPr marL="68580" marR="68580" marT="34290" marB="34290"/>
                </a:tc>
                <a:tc>
                  <a:txBody>
                    <a:bodyPr/>
                    <a:lstStyle/>
                    <a:p>
                      <a:pPr algn="r"/>
                      <a:r>
                        <a:rPr lang="en-US" sz="1100" dirty="0"/>
                        <a:t>148</a:t>
                      </a:r>
                    </a:p>
                  </a:txBody>
                  <a:tcPr marL="68580" marR="68580" marT="34290" marB="34290"/>
                </a:tc>
                <a:extLst>
                  <a:ext uri="{0D108BD9-81ED-4DB2-BD59-A6C34878D82A}">
                    <a16:rowId xmlns:a16="http://schemas.microsoft.com/office/drawing/2014/main" val="400092617"/>
                  </a:ext>
                </a:extLst>
              </a:tr>
              <a:tr h="278130">
                <a:tc>
                  <a:txBody>
                    <a:bodyPr/>
                    <a:lstStyle/>
                    <a:p>
                      <a:r>
                        <a:rPr lang="en-US" sz="1100" dirty="0"/>
                        <a:t>School Based Purchased Federal Positions</a:t>
                      </a:r>
                    </a:p>
                  </a:txBody>
                  <a:tcPr marL="68580" marR="68580" marT="34290" marB="34290"/>
                </a:tc>
                <a:tc>
                  <a:txBody>
                    <a:bodyPr/>
                    <a:lstStyle/>
                    <a:p>
                      <a:pPr algn="r"/>
                      <a:endParaRPr lang="en-US" sz="1100" dirty="0"/>
                    </a:p>
                  </a:txBody>
                  <a:tcPr marL="68580" marR="68580" marT="34290" marB="34290"/>
                </a:tc>
                <a:tc>
                  <a:txBody>
                    <a:bodyPr/>
                    <a:lstStyle/>
                    <a:p>
                      <a:pPr algn="r"/>
                      <a:r>
                        <a:rPr lang="en-US" sz="1100" dirty="0"/>
                        <a:t>251.16</a:t>
                      </a:r>
                    </a:p>
                  </a:txBody>
                  <a:tcPr marL="68580" marR="68580" marT="34290" marB="34290"/>
                </a:tc>
                <a:tc>
                  <a:txBody>
                    <a:bodyPr/>
                    <a:lstStyle/>
                    <a:p>
                      <a:pPr algn="r"/>
                      <a:endParaRPr lang="en-US" sz="1100" dirty="0"/>
                    </a:p>
                  </a:txBody>
                  <a:tcPr marL="68580" marR="68580" marT="34290" marB="34290"/>
                </a:tc>
                <a:tc>
                  <a:txBody>
                    <a:bodyPr/>
                    <a:lstStyle/>
                    <a:p>
                      <a:pPr algn="r"/>
                      <a:r>
                        <a:rPr lang="en-US" sz="1100" dirty="0"/>
                        <a:t>251.16</a:t>
                      </a:r>
                    </a:p>
                  </a:txBody>
                  <a:tcPr marL="68580" marR="68580" marT="34290" marB="34290"/>
                </a:tc>
                <a:extLst>
                  <a:ext uri="{0D108BD9-81ED-4DB2-BD59-A6C34878D82A}">
                    <a16:rowId xmlns:a16="http://schemas.microsoft.com/office/drawing/2014/main" val="2211797226"/>
                  </a:ext>
                </a:extLst>
              </a:tr>
              <a:tr h="278130">
                <a:tc>
                  <a:txBody>
                    <a:bodyPr/>
                    <a:lstStyle/>
                    <a:p>
                      <a:r>
                        <a:rPr lang="en-US" sz="1100" dirty="0"/>
                        <a:t>Bus Drivers*</a:t>
                      </a:r>
                    </a:p>
                  </a:txBody>
                  <a:tcPr marL="68580" marR="68580" marT="34290" marB="34290"/>
                </a:tc>
                <a:tc>
                  <a:txBody>
                    <a:bodyPr/>
                    <a:lstStyle/>
                    <a:p>
                      <a:pPr algn="r"/>
                      <a:r>
                        <a:rPr lang="en-US" sz="1100" dirty="0"/>
                        <a:t>275</a:t>
                      </a:r>
                    </a:p>
                  </a:txBody>
                  <a:tcPr marL="68580" marR="68580" marT="34290" marB="34290"/>
                </a:tc>
                <a:tc>
                  <a:txBody>
                    <a:bodyPr/>
                    <a:lstStyle/>
                    <a:p>
                      <a:pPr algn="r"/>
                      <a:endParaRPr lang="en-US" sz="1100" dirty="0"/>
                    </a:p>
                  </a:txBody>
                  <a:tcPr marL="68580" marR="68580" marT="34290" marB="34290"/>
                </a:tc>
                <a:tc>
                  <a:txBody>
                    <a:bodyPr/>
                    <a:lstStyle/>
                    <a:p>
                      <a:pPr algn="r"/>
                      <a:endParaRPr lang="en-US" sz="1100" dirty="0"/>
                    </a:p>
                  </a:txBody>
                  <a:tcPr marL="68580" marR="68580" marT="34290" marB="34290"/>
                </a:tc>
                <a:tc>
                  <a:txBody>
                    <a:bodyPr/>
                    <a:lstStyle/>
                    <a:p>
                      <a:pPr algn="r"/>
                      <a:r>
                        <a:rPr lang="en-US" sz="1100" dirty="0"/>
                        <a:t>275</a:t>
                      </a:r>
                    </a:p>
                  </a:txBody>
                  <a:tcPr marL="68580" marR="68580" marT="34290" marB="34290"/>
                </a:tc>
                <a:extLst>
                  <a:ext uri="{0D108BD9-81ED-4DB2-BD59-A6C34878D82A}">
                    <a16:rowId xmlns:a16="http://schemas.microsoft.com/office/drawing/2014/main" val="3702337187"/>
                  </a:ext>
                </a:extLst>
              </a:tr>
              <a:tr h="278130">
                <a:tc>
                  <a:txBody>
                    <a:bodyPr/>
                    <a:lstStyle/>
                    <a:p>
                      <a:r>
                        <a:rPr lang="en-US" sz="1100" dirty="0"/>
                        <a:t>Total</a:t>
                      </a:r>
                    </a:p>
                  </a:txBody>
                  <a:tcPr marL="68580" marR="68580" marT="34290" marB="34290"/>
                </a:tc>
                <a:tc>
                  <a:txBody>
                    <a:bodyPr/>
                    <a:lstStyle/>
                    <a:p>
                      <a:pPr algn="r"/>
                      <a:r>
                        <a:rPr lang="en-US" sz="1100" dirty="0"/>
                        <a:t>4560.2</a:t>
                      </a:r>
                    </a:p>
                  </a:txBody>
                  <a:tcPr marL="68580" marR="68580" marT="34290" marB="34290"/>
                </a:tc>
                <a:tc>
                  <a:txBody>
                    <a:bodyPr/>
                    <a:lstStyle/>
                    <a:p>
                      <a:pPr algn="r"/>
                      <a:r>
                        <a:rPr lang="en-US" sz="1100" dirty="0"/>
                        <a:t>561.41</a:t>
                      </a:r>
                    </a:p>
                  </a:txBody>
                  <a:tcPr marL="68580" marR="68580" marT="34290" marB="34290"/>
                </a:tc>
                <a:tc>
                  <a:txBody>
                    <a:bodyPr/>
                    <a:lstStyle/>
                    <a:p>
                      <a:pPr algn="r"/>
                      <a:r>
                        <a:rPr lang="en-US" sz="1100" dirty="0"/>
                        <a:t>1568.14</a:t>
                      </a:r>
                    </a:p>
                  </a:txBody>
                  <a:tcPr marL="68580" marR="68580" marT="34290" marB="34290"/>
                </a:tc>
                <a:tc>
                  <a:txBody>
                    <a:bodyPr/>
                    <a:lstStyle/>
                    <a:p>
                      <a:pPr algn="r"/>
                      <a:r>
                        <a:rPr lang="en-US" sz="1100" dirty="0"/>
                        <a:t>6,690.02</a:t>
                      </a:r>
                    </a:p>
                  </a:txBody>
                  <a:tcPr marL="68580" marR="68580" marT="34290" marB="34290"/>
                </a:tc>
                <a:extLst>
                  <a:ext uri="{0D108BD9-81ED-4DB2-BD59-A6C34878D82A}">
                    <a16:rowId xmlns:a16="http://schemas.microsoft.com/office/drawing/2014/main" val="1390692599"/>
                  </a:ext>
                </a:extLst>
              </a:tr>
            </a:tbl>
          </a:graphicData>
        </a:graphic>
      </p:graphicFrame>
      <p:sp>
        <p:nvSpPr>
          <p:cNvPr id="3" name="TextBox 2">
            <a:extLst>
              <a:ext uri="{FF2B5EF4-FFF2-40B4-BE49-F238E27FC236}">
                <a16:creationId xmlns:a16="http://schemas.microsoft.com/office/drawing/2014/main" id="{C76058B3-04DE-33C8-5FFC-1E17C912BDE5}"/>
              </a:ext>
            </a:extLst>
          </p:cNvPr>
          <p:cNvSpPr txBox="1"/>
          <p:nvPr/>
        </p:nvSpPr>
        <p:spPr>
          <a:xfrm>
            <a:off x="650718" y="4507745"/>
            <a:ext cx="7421578" cy="253916"/>
          </a:xfrm>
          <a:prstGeom prst="rect">
            <a:avLst/>
          </a:prstGeom>
          <a:noFill/>
        </p:spPr>
        <p:txBody>
          <a:bodyPr wrap="square" rtlCol="0">
            <a:spAutoFit/>
          </a:bodyPr>
          <a:lstStyle/>
          <a:p>
            <a:r>
              <a:rPr lang="en-US" sz="1050" dirty="0"/>
              <a:t>* Denotes positions listed in 10 month of employment positions</a:t>
            </a:r>
          </a:p>
        </p:txBody>
      </p:sp>
    </p:spTree>
    <p:extLst>
      <p:ext uri="{BB962C8B-B14F-4D97-AF65-F5344CB8AC3E}">
        <p14:creationId xmlns:p14="http://schemas.microsoft.com/office/powerpoint/2010/main" val="58969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A86F5-8619-94C2-DBEB-3E8C7E3C5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FDAB4-C243-53B5-3707-108754694294}"/>
              </a:ext>
            </a:extLst>
          </p:cNvPr>
          <p:cNvSpPr>
            <a:spLocks noGrp="1"/>
          </p:cNvSpPr>
          <p:nvPr>
            <p:ph type="title"/>
          </p:nvPr>
        </p:nvSpPr>
        <p:spPr>
          <a:xfrm>
            <a:off x="314107" y="179028"/>
            <a:ext cx="8060552" cy="994172"/>
          </a:xfrm>
        </p:spPr>
        <p:txBody>
          <a:bodyPr>
            <a:normAutofit/>
          </a:bodyPr>
          <a:lstStyle/>
          <a:p>
            <a:r>
              <a:rPr lang="en-US" sz="2000" dirty="0"/>
              <a:t>2025-2026 Projected Cost to Local or Other State PRCs</a:t>
            </a:r>
          </a:p>
        </p:txBody>
      </p:sp>
      <p:graphicFrame>
        <p:nvGraphicFramePr>
          <p:cNvPr id="4" name="Content Placeholder 3">
            <a:extLst>
              <a:ext uri="{FF2B5EF4-FFF2-40B4-BE49-F238E27FC236}">
                <a16:creationId xmlns:a16="http://schemas.microsoft.com/office/drawing/2014/main" id="{D7D45708-925B-71EA-6A35-B9980DF461E9}"/>
              </a:ext>
            </a:extLst>
          </p:cNvPr>
          <p:cNvGraphicFramePr>
            <a:graphicFrameLocks noGrp="1"/>
          </p:cNvGraphicFramePr>
          <p:nvPr>
            <p:ph idx="1"/>
          </p:nvPr>
        </p:nvGraphicFramePr>
        <p:xfrm>
          <a:off x="418157" y="786671"/>
          <a:ext cx="7689222" cy="3310890"/>
        </p:xfrm>
        <a:graphic>
          <a:graphicData uri="http://schemas.openxmlformats.org/drawingml/2006/table">
            <a:tbl>
              <a:tblPr firstRow="1" bandRow="1">
                <a:tableStyleId>{5C22544A-7EE6-4342-B048-85BDC9FD1C3A}</a:tableStyleId>
              </a:tblPr>
              <a:tblGrid>
                <a:gridCol w="3755901">
                  <a:extLst>
                    <a:ext uri="{9D8B030D-6E8A-4147-A177-3AD203B41FA5}">
                      <a16:colId xmlns:a16="http://schemas.microsoft.com/office/drawing/2014/main" val="4074606993"/>
                    </a:ext>
                  </a:extLst>
                </a:gridCol>
                <a:gridCol w="2273387">
                  <a:extLst>
                    <a:ext uri="{9D8B030D-6E8A-4147-A177-3AD203B41FA5}">
                      <a16:colId xmlns:a16="http://schemas.microsoft.com/office/drawing/2014/main" val="419749477"/>
                    </a:ext>
                  </a:extLst>
                </a:gridCol>
                <a:gridCol w="1659934">
                  <a:extLst>
                    <a:ext uri="{9D8B030D-6E8A-4147-A177-3AD203B41FA5}">
                      <a16:colId xmlns:a16="http://schemas.microsoft.com/office/drawing/2014/main" val="1740996347"/>
                    </a:ext>
                  </a:extLst>
                </a:gridCol>
              </a:tblGrid>
              <a:tr h="278130">
                <a:tc>
                  <a:txBody>
                    <a:bodyPr/>
                    <a:lstStyle/>
                    <a:p>
                      <a:r>
                        <a:rPr lang="en-US" sz="1100" dirty="0"/>
                        <a:t>Position Type</a:t>
                      </a:r>
                    </a:p>
                  </a:txBody>
                  <a:tcPr marL="68580" marR="68580" marT="34290" marB="34290"/>
                </a:tc>
                <a:tc>
                  <a:txBody>
                    <a:bodyPr/>
                    <a:lstStyle/>
                    <a:p>
                      <a:pPr algn="r"/>
                      <a:r>
                        <a:rPr lang="en-US" sz="1100" dirty="0"/>
                        <a:t>Other State PRC or Local</a:t>
                      </a:r>
                    </a:p>
                  </a:txBody>
                  <a:tcPr marL="68580" marR="68580" marT="34290" marB="34290"/>
                </a:tc>
                <a:tc>
                  <a:txBody>
                    <a:bodyPr/>
                    <a:lstStyle/>
                    <a:p>
                      <a:pPr algn="r"/>
                      <a:r>
                        <a:rPr lang="en-US" sz="1100" dirty="0"/>
                        <a:t>Projected Total Cost</a:t>
                      </a:r>
                    </a:p>
                  </a:txBody>
                  <a:tcPr marL="68580" marR="68580" marT="34290" marB="34290"/>
                </a:tc>
                <a:extLst>
                  <a:ext uri="{0D108BD9-81ED-4DB2-BD59-A6C34878D82A}">
                    <a16:rowId xmlns:a16="http://schemas.microsoft.com/office/drawing/2014/main" val="4169399206"/>
                  </a:ext>
                </a:extLst>
              </a:tr>
              <a:tr h="278130">
                <a:tc>
                  <a:txBody>
                    <a:bodyPr/>
                    <a:lstStyle/>
                    <a:p>
                      <a:r>
                        <a:rPr lang="en-US" sz="1100" dirty="0"/>
                        <a:t>Licensed Instructional Staff*</a:t>
                      </a:r>
                    </a:p>
                  </a:txBody>
                  <a:tcPr marL="68580" marR="68580" marT="34290" marB="34290"/>
                </a:tc>
                <a:tc>
                  <a:txBody>
                    <a:bodyPr/>
                    <a:lstStyle/>
                    <a:p>
                      <a:pPr algn="r"/>
                      <a:r>
                        <a:rPr lang="en-US" sz="1100" dirty="0"/>
                        <a:t>350.72</a:t>
                      </a:r>
                    </a:p>
                  </a:txBody>
                  <a:tcPr marL="68580" marR="68580" marT="34290" marB="34290"/>
                </a:tc>
                <a:tc>
                  <a:txBody>
                    <a:bodyPr/>
                    <a:lstStyle/>
                    <a:p>
                      <a:pPr algn="r"/>
                      <a:r>
                        <a:rPr lang="en-US" sz="1100" dirty="0"/>
                        <a:t>$24,039,167</a:t>
                      </a:r>
                    </a:p>
                  </a:txBody>
                  <a:tcPr marL="68580" marR="68580" marT="34290" marB="34290"/>
                </a:tc>
                <a:extLst>
                  <a:ext uri="{0D108BD9-81ED-4DB2-BD59-A6C34878D82A}">
                    <a16:rowId xmlns:a16="http://schemas.microsoft.com/office/drawing/2014/main" val="3651460719"/>
                  </a:ext>
                </a:extLst>
              </a:tr>
              <a:tr h="278130">
                <a:tc>
                  <a:txBody>
                    <a:bodyPr/>
                    <a:lstStyle/>
                    <a:p>
                      <a:r>
                        <a:rPr lang="en-US" sz="1100" dirty="0"/>
                        <a:t>Instructional Support Staff*</a:t>
                      </a:r>
                    </a:p>
                  </a:txBody>
                  <a:tcPr marL="68580" marR="68580" marT="34290" marB="34290"/>
                </a:tc>
                <a:tc>
                  <a:txBody>
                    <a:bodyPr/>
                    <a:lstStyle/>
                    <a:p>
                      <a:pPr algn="r"/>
                      <a:r>
                        <a:rPr lang="en-US" sz="1100" dirty="0"/>
                        <a:t>108.5</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t>$9,240,229</a:t>
                      </a:r>
                    </a:p>
                  </a:txBody>
                  <a:tcPr marL="68580" marR="68580" marT="34290" marB="34290"/>
                </a:tc>
                <a:extLst>
                  <a:ext uri="{0D108BD9-81ED-4DB2-BD59-A6C34878D82A}">
                    <a16:rowId xmlns:a16="http://schemas.microsoft.com/office/drawing/2014/main" val="4199052986"/>
                  </a:ext>
                </a:extLst>
              </a:tr>
              <a:tr h="278130">
                <a:tc>
                  <a:txBody>
                    <a:bodyPr/>
                    <a:lstStyle/>
                    <a:p>
                      <a:r>
                        <a:rPr lang="en-US" sz="1100" dirty="0"/>
                        <a:t>Classified Instructional Staff*</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t>271.5</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t>$13,575,000</a:t>
                      </a:r>
                    </a:p>
                  </a:txBody>
                  <a:tcPr marL="68580" marR="68580" marT="34290" marB="34290"/>
                </a:tc>
                <a:extLst>
                  <a:ext uri="{0D108BD9-81ED-4DB2-BD59-A6C34878D82A}">
                    <a16:rowId xmlns:a16="http://schemas.microsoft.com/office/drawing/2014/main" val="4147489101"/>
                  </a:ext>
                </a:extLst>
              </a:tr>
              <a:tr h="278130">
                <a:tc>
                  <a:txBody>
                    <a:bodyPr/>
                    <a:lstStyle/>
                    <a:p>
                      <a:r>
                        <a:rPr lang="en-US" sz="1100" dirty="0"/>
                        <a:t>School Based Administration (11 MOE)</a:t>
                      </a:r>
                    </a:p>
                  </a:txBody>
                  <a:tcPr marL="68580" marR="68580" marT="34290" marB="34290"/>
                </a:tc>
                <a:tc>
                  <a:txBody>
                    <a:bodyPr/>
                    <a:lstStyle/>
                    <a:p>
                      <a:pPr algn="r"/>
                      <a:r>
                        <a:rPr lang="en-US" sz="1100" dirty="0"/>
                        <a:t>101.58</a:t>
                      </a:r>
                    </a:p>
                  </a:txBody>
                  <a:tcPr marL="68580" marR="68580" marT="34290" marB="34290"/>
                </a:tc>
                <a:tc>
                  <a:txBody>
                    <a:bodyPr/>
                    <a:lstStyle/>
                    <a:p>
                      <a:pPr algn="r"/>
                      <a:r>
                        <a:rPr lang="en-US" sz="1100" dirty="0"/>
                        <a:t>$9,936,227</a:t>
                      </a:r>
                    </a:p>
                  </a:txBody>
                  <a:tcPr marL="68580" marR="68580" marT="34290" marB="34290"/>
                </a:tc>
                <a:extLst>
                  <a:ext uri="{0D108BD9-81ED-4DB2-BD59-A6C34878D82A}">
                    <a16:rowId xmlns:a16="http://schemas.microsoft.com/office/drawing/2014/main" val="1251064721"/>
                  </a:ext>
                </a:extLst>
              </a:tr>
              <a:tr h="388620">
                <a:tc>
                  <a:txBody>
                    <a:bodyPr/>
                    <a:lstStyle/>
                    <a:p>
                      <a:r>
                        <a:rPr lang="en-US" sz="1100" dirty="0"/>
                        <a:t>Central Office Administration (Program </a:t>
                      </a:r>
                      <a:r>
                        <a:rPr lang="en-US" sz="1100" dirty="0" err="1"/>
                        <a:t>Mgr</a:t>
                      </a:r>
                      <a:r>
                        <a:rPr lang="en-US" sz="1100" dirty="0"/>
                        <a:t> to Superintendent)</a:t>
                      </a:r>
                    </a:p>
                  </a:txBody>
                  <a:tcPr marL="68580" marR="68580" marT="34290" marB="34290"/>
                </a:tc>
                <a:tc>
                  <a:txBody>
                    <a:bodyPr/>
                    <a:lstStyle/>
                    <a:p>
                      <a:pPr algn="r"/>
                      <a:r>
                        <a:rPr lang="en-US" sz="1100" dirty="0"/>
                        <a:t>100.05</a:t>
                      </a:r>
                    </a:p>
                  </a:txBody>
                  <a:tcPr marL="68580" marR="68580" marT="34290" marB="34290"/>
                </a:tc>
                <a:tc>
                  <a:txBody>
                    <a:bodyPr/>
                    <a:lstStyle/>
                    <a:p>
                      <a:pPr algn="r"/>
                      <a:r>
                        <a:rPr lang="en-US" sz="1100" dirty="0"/>
                        <a:t>$13,806,900</a:t>
                      </a:r>
                    </a:p>
                  </a:txBody>
                  <a:tcPr marL="68580" marR="68580" marT="34290" marB="34290"/>
                </a:tc>
                <a:extLst>
                  <a:ext uri="{0D108BD9-81ED-4DB2-BD59-A6C34878D82A}">
                    <a16:rowId xmlns:a16="http://schemas.microsoft.com/office/drawing/2014/main" val="2389080036"/>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Non-Instructional Staff </a:t>
                      </a:r>
                    </a:p>
                  </a:txBody>
                  <a:tcPr marL="68580" marR="68580" marT="34290" marB="34290"/>
                </a:tc>
                <a:tc>
                  <a:txBody>
                    <a:bodyPr/>
                    <a:lstStyle/>
                    <a:p>
                      <a:pPr algn="r"/>
                      <a:r>
                        <a:rPr lang="en-US" sz="1100" dirty="0"/>
                        <a:t>487.79</a:t>
                      </a:r>
                    </a:p>
                  </a:txBody>
                  <a:tcPr marL="68580" marR="68580" marT="34290" marB="34290"/>
                </a:tc>
                <a:tc>
                  <a:txBody>
                    <a:bodyPr/>
                    <a:lstStyle/>
                    <a:p>
                      <a:pPr algn="r"/>
                      <a:r>
                        <a:rPr lang="en-US" sz="1100" dirty="0"/>
                        <a:t>$29,267,400</a:t>
                      </a:r>
                    </a:p>
                  </a:txBody>
                  <a:tcPr marL="68580" marR="68580" marT="34290" marB="34290"/>
                </a:tc>
                <a:extLst>
                  <a:ext uri="{0D108BD9-81ED-4DB2-BD59-A6C34878D82A}">
                    <a16:rowId xmlns:a16="http://schemas.microsoft.com/office/drawing/2014/main" val="1614404378"/>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Trade Skills</a:t>
                      </a:r>
                    </a:p>
                  </a:txBody>
                  <a:tcPr marL="68580" marR="68580" marT="34290" marB="34290"/>
                </a:tc>
                <a:tc>
                  <a:txBody>
                    <a:bodyPr/>
                    <a:lstStyle/>
                    <a:p>
                      <a:pPr algn="r"/>
                      <a:r>
                        <a:rPr lang="en-US" sz="1100" dirty="0"/>
                        <a:t>148</a:t>
                      </a:r>
                    </a:p>
                  </a:txBody>
                  <a:tcPr marL="68580" marR="68580" marT="34290" marB="34290"/>
                </a:tc>
                <a:tc>
                  <a:txBody>
                    <a:bodyPr/>
                    <a:lstStyle/>
                    <a:p>
                      <a:pPr algn="r"/>
                      <a:r>
                        <a:rPr lang="en-US" sz="1100" dirty="0"/>
                        <a:t>$8,732,000</a:t>
                      </a:r>
                    </a:p>
                  </a:txBody>
                  <a:tcPr marL="68580" marR="68580" marT="34290" marB="34290"/>
                </a:tc>
                <a:extLst>
                  <a:ext uri="{0D108BD9-81ED-4DB2-BD59-A6C34878D82A}">
                    <a16:rowId xmlns:a16="http://schemas.microsoft.com/office/drawing/2014/main" val="400092617"/>
                  </a:ext>
                </a:extLst>
              </a:tr>
              <a:tr h="278130">
                <a:tc>
                  <a:txBody>
                    <a:bodyPr/>
                    <a:lstStyle/>
                    <a:p>
                      <a:r>
                        <a:rPr lang="en-US" sz="1100" dirty="0"/>
                        <a:t>Total Position / Cost</a:t>
                      </a:r>
                    </a:p>
                  </a:txBody>
                  <a:tcPr marL="68580" marR="68580" marT="34290" marB="34290"/>
                </a:tc>
                <a:tc>
                  <a:txBody>
                    <a:bodyPr/>
                    <a:lstStyle/>
                    <a:p>
                      <a:pPr algn="r"/>
                      <a:r>
                        <a:rPr lang="en-US" sz="1100" dirty="0"/>
                        <a:t>1568.14</a:t>
                      </a:r>
                    </a:p>
                  </a:txBody>
                  <a:tcPr marL="68580" marR="68580" marT="34290" marB="34290"/>
                </a:tc>
                <a:tc>
                  <a:txBody>
                    <a:bodyPr/>
                    <a:lstStyle/>
                    <a:p>
                      <a:pPr algn="r"/>
                      <a:r>
                        <a:rPr lang="en-US" sz="1100" dirty="0"/>
                        <a:t>$108,596,923</a:t>
                      </a:r>
                    </a:p>
                  </a:txBody>
                  <a:tcPr marL="68580" marR="68580" marT="34290" marB="34290"/>
                </a:tc>
                <a:extLst>
                  <a:ext uri="{0D108BD9-81ED-4DB2-BD59-A6C34878D82A}">
                    <a16:rowId xmlns:a16="http://schemas.microsoft.com/office/drawing/2014/main" val="1390692599"/>
                  </a:ext>
                </a:extLst>
              </a:tr>
              <a:tr h="388620">
                <a:tc>
                  <a:txBody>
                    <a:bodyPr/>
                    <a:lstStyle/>
                    <a:p>
                      <a:r>
                        <a:rPr lang="en-US" sz="1100" dirty="0"/>
                        <a:t>Projected Local Supplement including Article 46 for Teachers as well as Asst Principal, Principal)</a:t>
                      </a:r>
                    </a:p>
                  </a:txBody>
                  <a:tcPr marL="68580" marR="68580" marT="34290" marB="34290"/>
                </a:tc>
                <a:tc>
                  <a:txBody>
                    <a:bodyPr/>
                    <a:lstStyle/>
                    <a:p>
                      <a:pPr algn="r"/>
                      <a:r>
                        <a:rPr lang="en-US" sz="1100" dirty="0"/>
                        <a:t>4,260.05</a:t>
                      </a:r>
                    </a:p>
                  </a:txBody>
                  <a:tcPr marL="68580" marR="68580" marT="34290" marB="34290"/>
                </a:tc>
                <a:tc>
                  <a:txBody>
                    <a:bodyPr/>
                    <a:lstStyle/>
                    <a:p>
                      <a:pPr algn="r"/>
                      <a:r>
                        <a:rPr lang="en-US" sz="1100" dirty="0"/>
                        <a:t>$50,0000,000</a:t>
                      </a:r>
                    </a:p>
                  </a:txBody>
                  <a:tcPr marL="68580" marR="68580" marT="34290" marB="34290"/>
                </a:tc>
                <a:extLst>
                  <a:ext uri="{0D108BD9-81ED-4DB2-BD59-A6C34878D82A}">
                    <a16:rowId xmlns:a16="http://schemas.microsoft.com/office/drawing/2014/main" val="166342792"/>
                  </a:ext>
                </a:extLst>
              </a:tr>
              <a:tr h="278130">
                <a:tc>
                  <a:txBody>
                    <a:bodyPr/>
                    <a:lstStyle/>
                    <a:p>
                      <a:r>
                        <a:rPr lang="en-US" sz="1100" dirty="0"/>
                        <a:t>Total Position Cost</a:t>
                      </a:r>
                    </a:p>
                  </a:txBody>
                  <a:tcPr marL="68580" marR="68580" marT="34290" marB="34290"/>
                </a:tc>
                <a:tc>
                  <a:txBody>
                    <a:bodyPr/>
                    <a:lstStyle/>
                    <a:p>
                      <a:pPr algn="r"/>
                      <a:endParaRPr lang="en-US" sz="1100" dirty="0"/>
                    </a:p>
                  </a:txBody>
                  <a:tcPr marL="68580" marR="68580" marT="34290" marB="34290"/>
                </a:tc>
                <a:tc>
                  <a:txBody>
                    <a:bodyPr/>
                    <a:lstStyle/>
                    <a:p>
                      <a:pPr algn="r"/>
                      <a:r>
                        <a:rPr lang="en-US" sz="1100" dirty="0"/>
                        <a:t>$158,596,923</a:t>
                      </a:r>
                    </a:p>
                  </a:txBody>
                  <a:tcPr marL="68580" marR="68580" marT="34290" marB="34290"/>
                </a:tc>
                <a:extLst>
                  <a:ext uri="{0D108BD9-81ED-4DB2-BD59-A6C34878D82A}">
                    <a16:rowId xmlns:a16="http://schemas.microsoft.com/office/drawing/2014/main" val="1745250729"/>
                  </a:ext>
                </a:extLst>
              </a:tr>
            </a:tbl>
          </a:graphicData>
        </a:graphic>
      </p:graphicFrame>
      <p:sp>
        <p:nvSpPr>
          <p:cNvPr id="3" name="TextBox 2">
            <a:extLst>
              <a:ext uri="{FF2B5EF4-FFF2-40B4-BE49-F238E27FC236}">
                <a16:creationId xmlns:a16="http://schemas.microsoft.com/office/drawing/2014/main" id="{0897B370-D169-4CA2-3BB9-315DB157FC14}"/>
              </a:ext>
            </a:extLst>
          </p:cNvPr>
          <p:cNvSpPr txBox="1"/>
          <p:nvPr/>
        </p:nvSpPr>
        <p:spPr>
          <a:xfrm>
            <a:off x="495678" y="4569737"/>
            <a:ext cx="7421578" cy="253916"/>
          </a:xfrm>
          <a:prstGeom prst="rect">
            <a:avLst/>
          </a:prstGeom>
          <a:noFill/>
        </p:spPr>
        <p:txBody>
          <a:bodyPr wrap="square" rtlCol="0">
            <a:spAutoFit/>
          </a:bodyPr>
          <a:lstStyle/>
          <a:p>
            <a:r>
              <a:rPr lang="en-US" sz="1050" dirty="0"/>
              <a:t>* Denotes positions listed in 10 month of employment positions</a:t>
            </a:r>
          </a:p>
        </p:txBody>
      </p:sp>
    </p:spTree>
    <p:extLst>
      <p:ext uri="{BB962C8B-B14F-4D97-AF65-F5344CB8AC3E}">
        <p14:creationId xmlns:p14="http://schemas.microsoft.com/office/powerpoint/2010/main" val="2537590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3A943-AC6F-99E1-BF9C-68198139D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3213B-1292-3F36-BA13-93B2461F6143}"/>
              </a:ext>
            </a:extLst>
          </p:cNvPr>
          <p:cNvSpPr>
            <a:spLocks noGrp="1"/>
          </p:cNvSpPr>
          <p:nvPr>
            <p:ph type="title"/>
          </p:nvPr>
        </p:nvSpPr>
        <p:spPr>
          <a:xfrm>
            <a:off x="355336" y="179787"/>
            <a:ext cx="7886700" cy="994172"/>
          </a:xfrm>
        </p:spPr>
        <p:txBody>
          <a:bodyPr>
            <a:normAutofit/>
          </a:bodyPr>
          <a:lstStyle/>
          <a:p>
            <a:r>
              <a:rPr lang="en-US" sz="2000" dirty="0"/>
              <a:t>2025-2026 Personnel Cost Summary</a:t>
            </a:r>
          </a:p>
        </p:txBody>
      </p:sp>
      <p:graphicFrame>
        <p:nvGraphicFramePr>
          <p:cNvPr id="4" name="Content Placeholder 3">
            <a:extLst>
              <a:ext uri="{FF2B5EF4-FFF2-40B4-BE49-F238E27FC236}">
                <a16:creationId xmlns:a16="http://schemas.microsoft.com/office/drawing/2014/main" id="{7BECA977-AFA4-C4AA-8AD3-0A507CBF6508}"/>
              </a:ext>
            </a:extLst>
          </p:cNvPr>
          <p:cNvGraphicFramePr>
            <a:graphicFrameLocks noGrp="1"/>
          </p:cNvGraphicFramePr>
          <p:nvPr>
            <p:ph idx="1"/>
          </p:nvPr>
        </p:nvGraphicFramePr>
        <p:xfrm>
          <a:off x="418156" y="786671"/>
          <a:ext cx="8076258" cy="1668780"/>
        </p:xfrm>
        <a:graphic>
          <a:graphicData uri="http://schemas.openxmlformats.org/drawingml/2006/table">
            <a:tbl>
              <a:tblPr firstRow="1" bandRow="1">
                <a:tableStyleId>{5C22544A-7EE6-4342-B048-85BDC9FD1C3A}</a:tableStyleId>
              </a:tblPr>
              <a:tblGrid>
                <a:gridCol w="6371943">
                  <a:extLst>
                    <a:ext uri="{9D8B030D-6E8A-4147-A177-3AD203B41FA5}">
                      <a16:colId xmlns:a16="http://schemas.microsoft.com/office/drawing/2014/main" val="4074606993"/>
                    </a:ext>
                  </a:extLst>
                </a:gridCol>
                <a:gridCol w="1704315">
                  <a:extLst>
                    <a:ext uri="{9D8B030D-6E8A-4147-A177-3AD203B41FA5}">
                      <a16:colId xmlns:a16="http://schemas.microsoft.com/office/drawing/2014/main" val="1740996347"/>
                    </a:ext>
                  </a:extLst>
                </a:gridCol>
              </a:tblGrid>
              <a:tr h="278130">
                <a:tc>
                  <a:txBody>
                    <a:bodyPr/>
                    <a:lstStyle/>
                    <a:p>
                      <a:r>
                        <a:rPr lang="en-US" sz="1100" dirty="0"/>
                        <a:t>Cost </a:t>
                      </a:r>
                    </a:p>
                  </a:txBody>
                  <a:tcPr marL="68580" marR="68580" marT="34290" marB="34290"/>
                </a:tc>
                <a:tc>
                  <a:txBody>
                    <a:bodyPr/>
                    <a:lstStyle/>
                    <a:p>
                      <a:pPr algn="r"/>
                      <a:r>
                        <a:rPr lang="en-US" sz="1100" dirty="0"/>
                        <a:t>Projected Total Cost</a:t>
                      </a:r>
                    </a:p>
                  </a:txBody>
                  <a:tcPr marL="68580" marR="68580" marT="34290" marB="34290"/>
                </a:tc>
                <a:extLst>
                  <a:ext uri="{0D108BD9-81ED-4DB2-BD59-A6C34878D82A}">
                    <a16:rowId xmlns:a16="http://schemas.microsoft.com/office/drawing/2014/main" val="4169399206"/>
                  </a:ext>
                </a:extLst>
              </a:tr>
              <a:tr h="278130">
                <a:tc>
                  <a:txBody>
                    <a:bodyPr/>
                    <a:lstStyle/>
                    <a:p>
                      <a:r>
                        <a:rPr lang="en-US" sz="1100" dirty="0"/>
                        <a:t>Total Position Cost including Local Supplements</a:t>
                      </a:r>
                    </a:p>
                  </a:txBody>
                  <a:tcPr marL="68580" marR="68580" marT="34290" marB="34290"/>
                </a:tc>
                <a:tc>
                  <a:txBody>
                    <a:bodyPr/>
                    <a:lstStyle/>
                    <a:p>
                      <a:pPr algn="r"/>
                      <a:r>
                        <a:rPr lang="en-US" sz="1100" dirty="0"/>
                        <a:t>$158,596,923</a:t>
                      </a:r>
                    </a:p>
                  </a:txBody>
                  <a:tcPr marL="68580" marR="68580" marT="34290" marB="34290"/>
                </a:tc>
                <a:extLst>
                  <a:ext uri="{0D108BD9-81ED-4DB2-BD59-A6C34878D82A}">
                    <a16:rowId xmlns:a16="http://schemas.microsoft.com/office/drawing/2014/main" val="1745250729"/>
                  </a:ext>
                </a:extLst>
              </a:tr>
              <a:tr h="278130">
                <a:tc>
                  <a:txBody>
                    <a:bodyPr/>
                    <a:lstStyle/>
                    <a:p>
                      <a:r>
                        <a:rPr lang="en-US" sz="1100" dirty="0"/>
                        <a:t>State DSSF (PRC 24) and At Risk (69)</a:t>
                      </a:r>
                    </a:p>
                  </a:txBody>
                  <a:tcPr marL="68580" marR="68580" marT="34290" marB="34290"/>
                </a:tc>
                <a:tc>
                  <a:txBody>
                    <a:bodyPr/>
                    <a:lstStyle/>
                    <a:p>
                      <a:pPr algn="r"/>
                      <a:r>
                        <a:rPr lang="en-US" sz="1100" dirty="0"/>
                        <a:t>($12,500,000)</a:t>
                      </a:r>
                    </a:p>
                  </a:txBody>
                  <a:tcPr marL="68580" marR="68580" marT="34290" marB="34290"/>
                </a:tc>
                <a:extLst>
                  <a:ext uri="{0D108BD9-81ED-4DB2-BD59-A6C34878D82A}">
                    <a16:rowId xmlns:a16="http://schemas.microsoft.com/office/drawing/2014/main" val="64998775"/>
                  </a:ext>
                </a:extLst>
              </a:tr>
              <a:tr h="278130">
                <a:tc>
                  <a:txBody>
                    <a:bodyPr/>
                    <a:lstStyle/>
                    <a:p>
                      <a:r>
                        <a:rPr lang="en-US" sz="1100" dirty="0"/>
                        <a:t>Projected Other Revenues</a:t>
                      </a:r>
                    </a:p>
                  </a:txBody>
                  <a:tcPr marL="68580" marR="68580" marT="34290" marB="34290"/>
                </a:tc>
                <a:tc>
                  <a:txBody>
                    <a:bodyPr/>
                    <a:lstStyle/>
                    <a:p>
                      <a:pPr algn="r"/>
                      <a:r>
                        <a:rPr lang="en-US" sz="1100" dirty="0"/>
                        <a:t>($9,000,000)</a:t>
                      </a:r>
                    </a:p>
                  </a:txBody>
                  <a:tcPr marL="68580" marR="68580" marT="34290" marB="34290"/>
                </a:tc>
                <a:extLst>
                  <a:ext uri="{0D108BD9-81ED-4DB2-BD59-A6C34878D82A}">
                    <a16:rowId xmlns:a16="http://schemas.microsoft.com/office/drawing/2014/main" val="3217396701"/>
                  </a:ext>
                </a:extLst>
              </a:tr>
              <a:tr h="278130">
                <a:tc>
                  <a:txBody>
                    <a:bodyPr/>
                    <a:lstStyle/>
                    <a:p>
                      <a:r>
                        <a:rPr lang="en-US" sz="1100" dirty="0"/>
                        <a:t>County Request for Personnel Costs</a:t>
                      </a:r>
                    </a:p>
                  </a:txBody>
                  <a:tcPr marL="68580" marR="68580" marT="34290" marB="34290"/>
                </a:tc>
                <a:tc>
                  <a:txBody>
                    <a:bodyPr/>
                    <a:lstStyle/>
                    <a:p>
                      <a:pPr algn="r"/>
                      <a:r>
                        <a:rPr lang="en-US" sz="1100" dirty="0"/>
                        <a:t>($124,000,000)</a:t>
                      </a:r>
                    </a:p>
                  </a:txBody>
                  <a:tcPr marL="68580" marR="68580" marT="34290" marB="34290"/>
                </a:tc>
                <a:extLst>
                  <a:ext uri="{0D108BD9-81ED-4DB2-BD59-A6C34878D82A}">
                    <a16:rowId xmlns:a16="http://schemas.microsoft.com/office/drawing/2014/main" val="3140395144"/>
                  </a:ext>
                </a:extLst>
              </a:tr>
              <a:tr h="278130">
                <a:tc>
                  <a:txBody>
                    <a:bodyPr/>
                    <a:lstStyle/>
                    <a:p>
                      <a:r>
                        <a:rPr lang="en-US" sz="1100" dirty="0"/>
                        <a:t>Further Cost Savings Needed</a:t>
                      </a:r>
                    </a:p>
                  </a:txBody>
                  <a:tcPr marL="68580" marR="68580" marT="34290" marB="34290"/>
                </a:tc>
                <a:tc>
                  <a:txBody>
                    <a:bodyPr/>
                    <a:lstStyle/>
                    <a:p>
                      <a:pPr algn="r"/>
                      <a:r>
                        <a:rPr lang="en-US" sz="1100" dirty="0"/>
                        <a:t>$13,096,923</a:t>
                      </a:r>
                    </a:p>
                  </a:txBody>
                  <a:tcPr marL="68580" marR="68580" marT="34290" marB="34290"/>
                </a:tc>
                <a:extLst>
                  <a:ext uri="{0D108BD9-81ED-4DB2-BD59-A6C34878D82A}">
                    <a16:rowId xmlns:a16="http://schemas.microsoft.com/office/drawing/2014/main" val="248359870"/>
                  </a:ext>
                </a:extLst>
              </a:tr>
            </a:tbl>
          </a:graphicData>
        </a:graphic>
      </p:graphicFrame>
      <p:sp>
        <p:nvSpPr>
          <p:cNvPr id="6" name="TextBox 5">
            <a:extLst>
              <a:ext uri="{FF2B5EF4-FFF2-40B4-BE49-F238E27FC236}">
                <a16:creationId xmlns:a16="http://schemas.microsoft.com/office/drawing/2014/main" id="{649290CD-E424-DDA7-F1B4-F8D4014752B5}"/>
              </a:ext>
            </a:extLst>
          </p:cNvPr>
          <p:cNvSpPr txBox="1"/>
          <p:nvPr/>
        </p:nvSpPr>
        <p:spPr>
          <a:xfrm>
            <a:off x="418156" y="2831990"/>
            <a:ext cx="8076258" cy="1061829"/>
          </a:xfrm>
          <a:prstGeom prst="rect">
            <a:avLst/>
          </a:prstGeom>
          <a:noFill/>
        </p:spPr>
        <p:txBody>
          <a:bodyPr wrap="square" rtlCol="0">
            <a:spAutoFit/>
          </a:bodyPr>
          <a:lstStyle/>
          <a:p>
            <a:r>
              <a:rPr lang="en-US" sz="1050" dirty="0"/>
              <a:t>Important Notes</a:t>
            </a:r>
          </a:p>
          <a:p>
            <a:pPr marL="214313" indent="-214313">
              <a:buFont typeface="Arial" panose="020B0604020202020204" pitchFamily="34" charset="0"/>
              <a:buChar char="•"/>
            </a:pPr>
            <a:r>
              <a:rPr lang="en-US" sz="1050" dirty="0"/>
              <a:t>The numbers projected above are based 100% staffing based on school and district staffing plans.</a:t>
            </a:r>
          </a:p>
          <a:p>
            <a:pPr marL="214313" indent="-214313">
              <a:buFont typeface="Arial" panose="020B0604020202020204" pitchFamily="34" charset="0"/>
              <a:buChar char="•"/>
            </a:pPr>
            <a:r>
              <a:rPr lang="en-US" sz="1050" dirty="0"/>
              <a:t>The numbers include the already instituted personnel savings for a total of $</a:t>
            </a:r>
            <a:r>
              <a:rPr lang="en-US" sz="1050" b="1" kern="100" dirty="0">
                <a:effectLst/>
                <a:latin typeface="Aptos" panose="020B0004020202020204" pitchFamily="34" charset="0"/>
                <a:ea typeface="Aptos" panose="020B0004020202020204" pitchFamily="34" charset="0"/>
                <a:cs typeface="Times New Roman" panose="02020603050405020304" pitchFamily="18" charset="0"/>
              </a:rPr>
              <a:t>17,960,000</a:t>
            </a:r>
            <a:endParaRPr lang="en-US" sz="1050" dirty="0"/>
          </a:p>
          <a:p>
            <a:pPr marL="214313" indent="-214313">
              <a:buFont typeface="Arial" panose="020B0604020202020204" pitchFamily="34" charset="0"/>
              <a:buChar char="•"/>
            </a:pPr>
            <a:r>
              <a:rPr lang="en-US" sz="1050" dirty="0"/>
              <a:t>The remaining $13,096,923 of savings will be made between May 14 and May 30.</a:t>
            </a:r>
          </a:p>
          <a:p>
            <a:pPr marL="214313" indent="-214313">
              <a:buFont typeface="Arial" panose="020B0604020202020204" pitchFamily="34" charset="0"/>
              <a:buChar char="•"/>
            </a:pPr>
            <a:r>
              <a:rPr lang="en-US" sz="1050" dirty="0"/>
              <a:t>The final costs savings plus the funding formula provided by the county will allow for a balanced budget.  Any vacancies would be a cost savings and should not be used to cover any type of recurring costs.</a:t>
            </a:r>
          </a:p>
        </p:txBody>
      </p:sp>
    </p:spTree>
    <p:extLst>
      <p:ext uri="{BB962C8B-B14F-4D97-AF65-F5344CB8AC3E}">
        <p14:creationId xmlns:p14="http://schemas.microsoft.com/office/powerpoint/2010/main" val="955868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BDD74AD2-257A-314B-91CF-4894DD3020FD}"/>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3D98FC-D4C1-F053-13EA-3E903485D120}"/>
              </a:ext>
            </a:extLst>
          </p:cNvPr>
          <p:cNvSpPr txBox="1"/>
          <p:nvPr/>
        </p:nvSpPr>
        <p:spPr>
          <a:xfrm>
            <a:off x="416860" y="1186889"/>
            <a:ext cx="8310280" cy="3088025"/>
          </a:xfrm>
          <a:prstGeom prst="rect">
            <a:avLst/>
          </a:prstGeom>
          <a:noFill/>
        </p:spPr>
        <p:txBody>
          <a:bodyPr wrap="square">
            <a:spAutoFit/>
          </a:bodyPr>
          <a:lstStyle/>
          <a:p>
            <a:pPr marL="171450" lvl="0" indent="-171450" rtl="0">
              <a:spcBef>
                <a:spcPts val="0"/>
              </a:spcBef>
              <a:spcAft>
                <a:spcPts val="0"/>
              </a:spcAft>
              <a:buClr>
                <a:schemeClr val="dk1"/>
              </a:buClr>
              <a:buSzPts val="1665"/>
              <a:buChar char="•"/>
            </a:pPr>
            <a:r>
              <a:rPr lang="en-US" sz="1400" dirty="0"/>
              <a:t>Goal 1: WS/FCS will raise student achievement, </a:t>
            </a:r>
            <a:r>
              <a:rPr lang="en-US" sz="1400" b="1" dirty="0"/>
              <a:t>close achievement gaps</a:t>
            </a:r>
            <a:r>
              <a:rPr lang="en-US" sz="1400" dirty="0"/>
              <a:t> and enable all students to take ownership of their learning. </a:t>
            </a:r>
          </a:p>
          <a:p>
            <a:pPr marL="171450" lvl="0" indent="-171450" rtl="0">
              <a:spcBef>
                <a:spcPts val="750"/>
              </a:spcBef>
              <a:spcAft>
                <a:spcPts val="0"/>
              </a:spcAft>
              <a:buClr>
                <a:schemeClr val="dk1"/>
              </a:buClr>
              <a:buSzPts val="1665"/>
              <a:buChar char="•"/>
            </a:pPr>
            <a:r>
              <a:rPr lang="en-US" sz="1400" dirty="0"/>
              <a:t>Goal 2: WS/FCS will </a:t>
            </a:r>
            <a:r>
              <a:rPr lang="en-US" sz="1400" b="1" dirty="0"/>
              <a:t>ensure equal and equitable access to quality instruction and strive to eliminate barriers to rigorous and diverse opportunities.</a:t>
            </a:r>
            <a:r>
              <a:rPr lang="en-US" sz="1400" dirty="0"/>
              <a:t>WS/FCS will provide quality instructional facilities and learning environments for all students.</a:t>
            </a:r>
          </a:p>
          <a:p>
            <a:pPr marL="171450" lvl="0" indent="-171450" rtl="0">
              <a:spcBef>
                <a:spcPts val="750"/>
              </a:spcBef>
              <a:spcAft>
                <a:spcPts val="0"/>
              </a:spcAft>
              <a:buClr>
                <a:schemeClr val="dk1"/>
              </a:buClr>
              <a:buSzPts val="1665"/>
              <a:buChar char="•"/>
            </a:pPr>
            <a:r>
              <a:rPr lang="en-US" sz="1400" dirty="0"/>
              <a:t>Goal 3: WS/FCS will </a:t>
            </a:r>
            <a:r>
              <a:rPr lang="en-US" sz="1400" b="1" dirty="0"/>
              <a:t>build and strengthen partnerships and communication with families, local businesses, educational organizations, community agencies and advocacy groups </a:t>
            </a:r>
            <a:r>
              <a:rPr lang="en-US" sz="1400" dirty="0"/>
              <a:t>in order to engage families and community stakeholders in the entire educational process for all students.</a:t>
            </a:r>
          </a:p>
          <a:p>
            <a:pPr marL="171450" lvl="0" indent="-171450" rtl="0">
              <a:spcBef>
                <a:spcPts val="750"/>
              </a:spcBef>
              <a:spcAft>
                <a:spcPts val="0"/>
              </a:spcAft>
              <a:buClr>
                <a:schemeClr val="dk1"/>
              </a:buClr>
              <a:buSzPts val="1665"/>
              <a:buChar char="•"/>
            </a:pPr>
            <a:r>
              <a:rPr lang="en-US" sz="1400" dirty="0"/>
              <a:t>Goal 4: WS/FCS will </a:t>
            </a:r>
            <a:r>
              <a:rPr lang="en-US" sz="1400" b="1" dirty="0"/>
              <a:t>recruit and retain a highly effective and diverse workforce </a:t>
            </a:r>
            <a:r>
              <a:rPr lang="en-US" sz="1400" dirty="0"/>
              <a:t>that supports district goals to ensure excellence for all.</a:t>
            </a:r>
          </a:p>
          <a:p>
            <a:pPr marL="171450" lvl="0" indent="-171450" rtl="0">
              <a:spcBef>
                <a:spcPts val="750"/>
              </a:spcBef>
              <a:spcAft>
                <a:spcPts val="0"/>
              </a:spcAft>
              <a:buClr>
                <a:schemeClr val="dk1"/>
              </a:buClr>
              <a:buSzPts val="1665"/>
              <a:buChar char="•"/>
            </a:pPr>
            <a:r>
              <a:rPr lang="en-US" sz="1400" dirty="0"/>
              <a:t>Goal 5: WS/FCS will </a:t>
            </a:r>
            <a:r>
              <a:rPr lang="en-US" sz="1400" b="1" dirty="0"/>
              <a:t>foster an inclusive climate that values the safety and well-being of all students</a:t>
            </a:r>
            <a:r>
              <a:rPr lang="en-US" sz="1400" dirty="0"/>
              <a:t>, faculty and staff and foster an environment that creates a sense of belonging.</a:t>
            </a:r>
          </a:p>
        </p:txBody>
      </p:sp>
      <p:sp>
        <p:nvSpPr>
          <p:cNvPr id="10" name="TextBox 9">
            <a:extLst>
              <a:ext uri="{FF2B5EF4-FFF2-40B4-BE49-F238E27FC236}">
                <a16:creationId xmlns:a16="http://schemas.microsoft.com/office/drawing/2014/main" id="{BFB7C18E-94EA-3A0A-53AD-4DFFF85C505B}"/>
              </a:ext>
            </a:extLst>
          </p:cNvPr>
          <p:cNvSpPr txBox="1"/>
          <p:nvPr/>
        </p:nvSpPr>
        <p:spPr>
          <a:xfrm>
            <a:off x="2007904" y="459534"/>
            <a:ext cx="5502739" cy="523220"/>
          </a:xfrm>
          <a:prstGeom prst="rect">
            <a:avLst/>
          </a:prstGeom>
          <a:noFill/>
        </p:spPr>
        <p:txBody>
          <a:bodyPr wrap="square">
            <a:spAutoFit/>
          </a:bodyPr>
          <a:lstStyle/>
          <a:p>
            <a:r>
              <a:rPr lang="en-US" sz="2800" b="1" dirty="0">
                <a:latin typeface="+mj-lt"/>
              </a:rPr>
              <a:t>Current Strategic Plan Goals</a:t>
            </a:r>
            <a:endParaRPr lang="en-US" sz="2800" dirty="0">
              <a:latin typeface="+mj-lt"/>
            </a:endParaRPr>
          </a:p>
        </p:txBody>
      </p:sp>
      <p:sp>
        <p:nvSpPr>
          <p:cNvPr id="11" name="TextBox 10">
            <a:extLst>
              <a:ext uri="{FF2B5EF4-FFF2-40B4-BE49-F238E27FC236}">
                <a16:creationId xmlns:a16="http://schemas.microsoft.com/office/drawing/2014/main" id="{7C44D9F5-3033-D093-3D99-4B94611EE3E8}"/>
              </a:ext>
            </a:extLst>
          </p:cNvPr>
          <p:cNvSpPr txBox="1"/>
          <p:nvPr/>
        </p:nvSpPr>
        <p:spPr>
          <a:xfrm>
            <a:off x="8683336" y="4733675"/>
            <a:ext cx="173182" cy="230832"/>
          </a:xfrm>
          <a:prstGeom prst="rect">
            <a:avLst/>
          </a:prstGeom>
          <a:noFill/>
        </p:spPr>
        <p:txBody>
          <a:bodyPr wrap="square" rtlCol="0">
            <a:spAutoFit/>
          </a:bodyPr>
          <a:lstStyle/>
          <a:p>
            <a:r>
              <a:rPr lang="en-US" sz="900" dirty="0"/>
              <a:t>2</a:t>
            </a:r>
          </a:p>
        </p:txBody>
      </p:sp>
    </p:spTree>
    <p:extLst>
      <p:ext uri="{BB962C8B-B14F-4D97-AF65-F5344CB8AC3E}">
        <p14:creationId xmlns:p14="http://schemas.microsoft.com/office/powerpoint/2010/main" val="849042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90EF-BF66-EEA9-C03A-F1DB09A6ACC5}"/>
              </a:ext>
            </a:extLst>
          </p:cNvPr>
          <p:cNvSpPr>
            <a:spLocks noGrp="1"/>
          </p:cNvSpPr>
          <p:nvPr>
            <p:ph type="title"/>
          </p:nvPr>
        </p:nvSpPr>
        <p:spPr>
          <a:xfrm>
            <a:off x="311700" y="288275"/>
            <a:ext cx="8520600" cy="572700"/>
          </a:xfrm>
        </p:spPr>
        <p:txBody>
          <a:bodyPr>
            <a:normAutofit fontScale="90000"/>
          </a:bodyPr>
          <a:lstStyle/>
          <a:p>
            <a:r>
              <a:rPr lang="en-US" sz="2200" b="1" kern="100" dirty="0">
                <a:effectLst/>
                <a:latin typeface="+mn-lt"/>
                <a:ea typeface="Aptos" panose="020B0004020202020204" pitchFamily="34" charset="0"/>
                <a:cs typeface="Times New Roman" panose="02020603050405020304" pitchFamily="18" charset="0"/>
              </a:rPr>
              <a:t>Budget Savings for 2025-2026 in Planning for a Balanced Budget</a:t>
            </a:r>
            <a:br>
              <a:rPr lang="en-US" sz="2800" b="1" kern="100" dirty="0">
                <a:effectLst/>
                <a:latin typeface="+mn-lt"/>
                <a:ea typeface="Aptos" panose="020B000402020202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9B3A1BF5-2119-9FE0-D5C1-3E4BE4654893}"/>
              </a:ext>
            </a:extLst>
          </p:cNvPr>
          <p:cNvSpPr>
            <a:spLocks noGrp="1"/>
          </p:cNvSpPr>
          <p:nvPr>
            <p:ph type="body" idx="1"/>
          </p:nvPr>
        </p:nvSpPr>
        <p:spPr>
          <a:xfrm>
            <a:off x="381501" y="949301"/>
            <a:ext cx="8520600" cy="3905924"/>
          </a:xfrm>
        </p:spPr>
        <p:txBody>
          <a:bodyPr>
            <a:normAutofit fontScale="92500" lnSpcReduction="20000"/>
          </a:bodyPr>
          <a:lstStyle/>
          <a:p>
            <a:pPr marL="0" marR="0">
              <a:lnSpc>
                <a:spcPct val="107000"/>
              </a:lnSpc>
              <a:spcAft>
                <a:spcPts val="800"/>
              </a:spcAft>
              <a:buNone/>
            </a:pPr>
            <a:r>
              <a:rPr lang="en-US" sz="1800" kern="100" dirty="0">
                <a:effectLst/>
                <a:latin typeface="+mn-lt"/>
                <a:ea typeface="Aptos" panose="020B0004020202020204" pitchFamily="34" charset="0"/>
                <a:cs typeface="Times New Roman" panose="02020603050405020304" pitchFamily="18" charset="0"/>
              </a:rPr>
              <a:t>Personnel Savings</a:t>
            </a:r>
          </a:p>
          <a:p>
            <a:pPr marL="342900" marR="0" lvl="0" indent="-342900">
              <a:lnSpc>
                <a:spcPct val="107000"/>
              </a:lnSpc>
              <a:buFont typeface="Symbol" panose="05050102010706020507" pitchFamily="18" charset="2"/>
              <a:buChar char=""/>
            </a:pPr>
            <a:r>
              <a:rPr lang="en-US" sz="1800" kern="100" dirty="0">
                <a:effectLst/>
                <a:latin typeface="+mn-lt"/>
                <a:ea typeface="Aptos" panose="020B0004020202020204" pitchFamily="34" charset="0"/>
                <a:cs typeface="Times New Roman" panose="02020603050405020304" pitchFamily="18" charset="0"/>
              </a:rPr>
              <a:t>Reduce central office positions by 81($7,600,000)</a:t>
            </a:r>
          </a:p>
          <a:p>
            <a:pPr marL="342900" marR="0" lvl="0" indent="-342900">
              <a:lnSpc>
                <a:spcPct val="107000"/>
              </a:lnSpc>
              <a:buFont typeface="Symbol" panose="05050102010706020507" pitchFamily="18" charset="2"/>
              <a:buChar char=""/>
            </a:pPr>
            <a:r>
              <a:rPr lang="en-US" sz="1800" kern="100" dirty="0">
                <a:effectLst/>
                <a:latin typeface="+mn-lt"/>
                <a:ea typeface="Aptos" panose="020B0004020202020204" pitchFamily="34" charset="0"/>
                <a:cs typeface="Times New Roman" panose="02020603050405020304" pitchFamily="18" charset="0"/>
              </a:rPr>
              <a:t>Reduced school allotments by 148 positions ($10,360,000)</a:t>
            </a:r>
          </a:p>
          <a:p>
            <a:pPr marL="0" marR="0" lvl="0" indent="0">
              <a:lnSpc>
                <a:spcPct val="107000"/>
              </a:lnSpc>
              <a:buNone/>
            </a:pPr>
            <a:r>
              <a:rPr lang="en-US" sz="1800" b="1" kern="100" dirty="0">
                <a:effectLst/>
                <a:latin typeface="+mn-lt"/>
                <a:ea typeface="Aptos" panose="020B0004020202020204" pitchFamily="34" charset="0"/>
                <a:cs typeface="Times New Roman" panose="02020603050405020304" pitchFamily="18" charset="0"/>
              </a:rPr>
              <a:t>Total = $17,960,000</a:t>
            </a:r>
          </a:p>
          <a:p>
            <a:pPr marL="342900" marR="0" lvl="0" indent="-342900">
              <a:lnSpc>
                <a:spcPct val="107000"/>
              </a:lnSpc>
              <a:buFont typeface="Symbol" panose="05050102010706020507" pitchFamily="18" charset="2"/>
              <a:buChar char=""/>
            </a:pPr>
            <a:endParaRPr lang="en-US" sz="1800" kern="100" dirty="0">
              <a:effectLst/>
              <a:latin typeface="+mn-lt"/>
              <a:ea typeface="Aptos" panose="020B0004020202020204" pitchFamily="34" charset="0"/>
              <a:cs typeface="Times New Roman" panose="02020603050405020304" pitchFamily="18" charset="0"/>
            </a:endParaRPr>
          </a:p>
          <a:p>
            <a:pPr marL="0" marR="0" lvl="0" indent="0">
              <a:lnSpc>
                <a:spcPct val="107000"/>
              </a:lnSpc>
              <a:buNone/>
            </a:pPr>
            <a:r>
              <a:rPr lang="en-US" sz="1800" kern="100" dirty="0">
                <a:effectLst/>
                <a:latin typeface="+mn-lt"/>
                <a:ea typeface="Aptos" panose="020B0004020202020204" pitchFamily="34" charset="0"/>
                <a:cs typeface="Times New Roman" panose="02020603050405020304" pitchFamily="18" charset="0"/>
              </a:rPr>
              <a:t>Non-Personnel Savings</a:t>
            </a:r>
          </a:p>
          <a:p>
            <a:pPr marL="342900" marR="0" lvl="0" indent="-342900">
              <a:lnSpc>
                <a:spcPct val="107000"/>
              </a:lnSpc>
              <a:buFont typeface="Symbol" panose="05050102010706020507" pitchFamily="18" charset="2"/>
              <a:buChar char=""/>
            </a:pPr>
            <a:r>
              <a:rPr lang="en-US" sz="1800" kern="100" dirty="0">
                <a:effectLst/>
                <a:latin typeface="+mn-lt"/>
                <a:ea typeface="Aptos" panose="020B0004020202020204" pitchFamily="34" charset="0"/>
                <a:cs typeface="Times New Roman" panose="02020603050405020304" pitchFamily="18" charset="0"/>
              </a:rPr>
              <a:t>Reduce take home cars ($300,000)</a:t>
            </a:r>
          </a:p>
          <a:p>
            <a:pPr marL="342900" marR="0" lvl="0" indent="-342900">
              <a:lnSpc>
                <a:spcPct val="107000"/>
              </a:lnSpc>
              <a:buFont typeface="Symbol" panose="05050102010706020507" pitchFamily="18" charset="2"/>
              <a:buChar char=""/>
            </a:pPr>
            <a:r>
              <a:rPr lang="en-US" sz="1800" kern="100" dirty="0">
                <a:effectLst/>
                <a:latin typeface="+mn-lt"/>
                <a:ea typeface="Aptos" panose="020B0004020202020204" pitchFamily="34" charset="0"/>
                <a:cs typeface="Times New Roman" panose="02020603050405020304" pitchFamily="18" charset="0"/>
              </a:rPr>
              <a:t>Reduce cell phones ($145,000)</a:t>
            </a:r>
          </a:p>
          <a:p>
            <a:pPr marL="342900" marR="0" lvl="0" indent="-342900">
              <a:lnSpc>
                <a:spcPct val="107000"/>
              </a:lnSpc>
              <a:buFont typeface="Symbol" panose="05050102010706020507" pitchFamily="18" charset="2"/>
              <a:buChar char=""/>
            </a:pPr>
            <a:r>
              <a:rPr lang="en-US" sz="1800" kern="100" dirty="0">
                <a:effectLst/>
                <a:latin typeface="+mn-lt"/>
                <a:ea typeface="Aptos" panose="020B0004020202020204" pitchFamily="34" charset="0"/>
                <a:cs typeface="Times New Roman" panose="02020603050405020304" pitchFamily="18" charset="0"/>
              </a:rPr>
              <a:t>No more building base subs and ESS contract ($2,700,000)</a:t>
            </a:r>
          </a:p>
          <a:p>
            <a:pPr marL="342900" marR="0" lvl="0" indent="-342900">
              <a:lnSpc>
                <a:spcPct val="107000"/>
              </a:lnSpc>
              <a:buFont typeface="Symbol" panose="05050102010706020507" pitchFamily="18" charset="2"/>
              <a:buChar char=""/>
            </a:pPr>
            <a:r>
              <a:rPr lang="en-US" sz="1800" kern="100" dirty="0">
                <a:effectLst/>
                <a:latin typeface="+mn-lt"/>
                <a:ea typeface="Aptos" panose="020B0004020202020204" pitchFamily="34" charset="0"/>
                <a:cs typeface="Times New Roman" panose="02020603050405020304" pitchFamily="18" charset="0"/>
              </a:rPr>
              <a:t>Remove traffic control ($400,000)</a:t>
            </a:r>
          </a:p>
          <a:p>
            <a:pPr marL="342900" marR="0" lvl="0" indent="-342900">
              <a:lnSpc>
                <a:spcPct val="107000"/>
              </a:lnSpc>
              <a:buFont typeface="Symbol" panose="05050102010706020507" pitchFamily="18" charset="2"/>
              <a:buChar char=""/>
            </a:pPr>
            <a:r>
              <a:rPr lang="en-US" sz="1800" kern="100" dirty="0">
                <a:effectLst/>
                <a:latin typeface="+mn-lt"/>
                <a:ea typeface="Aptos" panose="020B0004020202020204" pitchFamily="34" charset="0"/>
                <a:cs typeface="Times New Roman" panose="02020603050405020304" pitchFamily="18" charset="0"/>
              </a:rPr>
              <a:t>Kingswood Savings including lease and utilities ($200,000)</a:t>
            </a:r>
          </a:p>
          <a:p>
            <a:pPr marL="342900" marR="0" lvl="0" indent="-342900">
              <a:lnSpc>
                <a:spcPct val="107000"/>
              </a:lnSpc>
              <a:buFont typeface="Symbol" panose="05050102010706020507" pitchFamily="18" charset="2"/>
              <a:buChar char=""/>
            </a:pPr>
            <a:r>
              <a:rPr lang="en-US" sz="1800" kern="100" dirty="0">
                <a:effectLst/>
                <a:latin typeface="+mn-lt"/>
                <a:ea typeface="Aptos" panose="020B0004020202020204" pitchFamily="34" charset="0"/>
                <a:cs typeface="Times New Roman" panose="02020603050405020304" pitchFamily="18" charset="0"/>
              </a:rPr>
              <a:t>Reduce funding supplemental programs ($1,652,000 million)</a:t>
            </a:r>
          </a:p>
          <a:p>
            <a:pPr marL="0" marR="0" lvl="0" indent="0">
              <a:lnSpc>
                <a:spcPct val="107000"/>
              </a:lnSpc>
              <a:buNone/>
            </a:pPr>
            <a:r>
              <a:rPr lang="en-US" sz="1800" b="1" kern="100" dirty="0">
                <a:effectLst/>
                <a:latin typeface="+mn-lt"/>
                <a:ea typeface="Aptos" panose="020B0004020202020204" pitchFamily="34" charset="0"/>
                <a:cs typeface="Times New Roman" panose="02020603050405020304" pitchFamily="18" charset="0"/>
              </a:rPr>
              <a:t>Total = $5,397,000</a:t>
            </a:r>
          </a:p>
          <a:p>
            <a:pPr marL="457200" marR="0">
              <a:lnSpc>
                <a:spcPct val="107000"/>
              </a:lnSpc>
              <a:spcAft>
                <a:spcPts val="800"/>
              </a:spcAft>
              <a:buNone/>
              <a:tabLst>
                <a:tab pos="3200400" algn="ctr"/>
              </a:tabLst>
            </a:pPr>
            <a:endParaRPr lang="en-US" sz="1800" b="1" kern="100" dirty="0">
              <a:effectLst/>
              <a:latin typeface="+mn-lt"/>
              <a:ea typeface="Aptos" panose="020B0004020202020204" pitchFamily="34" charset="0"/>
              <a:cs typeface="Times New Roman" panose="02020603050405020304" pitchFamily="18" charset="0"/>
            </a:endParaRPr>
          </a:p>
          <a:p>
            <a:pPr marL="457200" marR="0">
              <a:lnSpc>
                <a:spcPct val="107000"/>
              </a:lnSpc>
              <a:spcAft>
                <a:spcPts val="800"/>
              </a:spcAft>
              <a:buNone/>
              <a:tabLst>
                <a:tab pos="3200400" algn="ctr"/>
              </a:tabLst>
            </a:pPr>
            <a:r>
              <a:rPr lang="en-US" sz="1800" b="1" kern="100" dirty="0">
                <a:effectLst/>
                <a:latin typeface="+mn-lt"/>
                <a:ea typeface="Aptos" panose="020B0004020202020204" pitchFamily="34" charset="0"/>
                <a:cs typeface="Times New Roman" panose="02020603050405020304" pitchFamily="18" charset="0"/>
              </a:rPr>
              <a:t>Total Savings = $23,357,000.00</a:t>
            </a:r>
            <a:endParaRPr lang="en-US" sz="1800" kern="100" dirty="0">
              <a:effectLst/>
              <a:latin typeface="+mn-lt"/>
              <a:ea typeface="Aptos" panose="020B0004020202020204" pitchFamily="34" charset="0"/>
              <a:cs typeface="Times New Roman" panose="02020603050405020304" pitchFamily="18" charset="0"/>
            </a:endParaRPr>
          </a:p>
          <a:p>
            <a:pPr marL="0" marR="0">
              <a:lnSpc>
                <a:spcPct val="107000"/>
              </a:lnSpc>
              <a:spcAft>
                <a:spcPts val="800"/>
              </a:spcAft>
              <a:tabLst>
                <a:tab pos="3200400" algn="ctr"/>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06362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1B75-47F4-A853-5048-B6F3568BFC46}"/>
              </a:ext>
            </a:extLst>
          </p:cNvPr>
          <p:cNvSpPr>
            <a:spLocks noGrp="1"/>
          </p:cNvSpPr>
          <p:nvPr>
            <p:ph type="title"/>
          </p:nvPr>
        </p:nvSpPr>
        <p:spPr/>
        <p:txBody>
          <a:bodyPr>
            <a:normAutofit fontScale="90000"/>
          </a:bodyPr>
          <a:lstStyle/>
          <a:p>
            <a:r>
              <a:rPr lang="en-US" dirty="0"/>
              <a:t>FY2026 Non-Personnel Requests on Local Dollars</a:t>
            </a:r>
          </a:p>
        </p:txBody>
      </p:sp>
      <p:graphicFrame>
        <p:nvGraphicFramePr>
          <p:cNvPr id="4" name="Table 3">
            <a:extLst>
              <a:ext uri="{FF2B5EF4-FFF2-40B4-BE49-F238E27FC236}">
                <a16:creationId xmlns:a16="http://schemas.microsoft.com/office/drawing/2014/main" id="{806DCE45-17A8-6ABA-7AF0-92273CD3DBDE}"/>
              </a:ext>
            </a:extLst>
          </p:cNvPr>
          <p:cNvGraphicFramePr>
            <a:graphicFrameLocks noGrp="1"/>
          </p:cNvGraphicFramePr>
          <p:nvPr>
            <p:extLst>
              <p:ext uri="{D42A27DB-BD31-4B8C-83A1-F6EECF244321}">
                <p14:modId xmlns:p14="http://schemas.microsoft.com/office/powerpoint/2010/main" val="3726331529"/>
              </p:ext>
            </p:extLst>
          </p:nvPr>
        </p:nvGraphicFramePr>
        <p:xfrm>
          <a:off x="1836174" y="1188207"/>
          <a:ext cx="5302045" cy="3634515"/>
        </p:xfrm>
        <a:graphic>
          <a:graphicData uri="http://schemas.openxmlformats.org/drawingml/2006/table">
            <a:tbl>
              <a:tblPr/>
              <a:tblGrid>
                <a:gridCol w="3970482">
                  <a:extLst>
                    <a:ext uri="{9D8B030D-6E8A-4147-A177-3AD203B41FA5}">
                      <a16:colId xmlns:a16="http://schemas.microsoft.com/office/drawing/2014/main" val="3855255774"/>
                    </a:ext>
                  </a:extLst>
                </a:gridCol>
                <a:gridCol w="1331563">
                  <a:extLst>
                    <a:ext uri="{9D8B030D-6E8A-4147-A177-3AD203B41FA5}">
                      <a16:colId xmlns:a16="http://schemas.microsoft.com/office/drawing/2014/main" val="2281899930"/>
                    </a:ext>
                  </a:extLst>
                </a:gridCol>
              </a:tblGrid>
              <a:tr h="213795">
                <a:tc>
                  <a:txBody>
                    <a:bodyPr/>
                    <a:lstStyle/>
                    <a:p>
                      <a:pPr algn="l" rtl="0" fontAlgn="b"/>
                      <a:r>
                        <a:rPr lang="en-US" sz="1100" b="1" i="0" u="none" strike="noStrike">
                          <a:solidFill>
                            <a:srgbClr val="000000"/>
                          </a:solidFill>
                          <a:effectLst/>
                          <a:latin typeface="Aptos Narrow" panose="020B0004020202020204" pitchFamily="34" charset="0"/>
                        </a:rPr>
                        <a:t>Purchased Services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l" rtl="0" fontAlgn="b"/>
                      <a:r>
                        <a:rPr lang="en-US" sz="1100" b="1" i="0" u="none" strike="noStrike" dirty="0">
                          <a:solidFill>
                            <a:srgbClr val="000000"/>
                          </a:solidFill>
                          <a:effectLst/>
                          <a:latin typeface="Aptos Narrow" panose="020B0004020202020204" pitchFamily="34" charset="0"/>
                        </a:rPr>
                        <a:t>                   $40,863,093 </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830012302"/>
                  </a:ext>
                </a:extLst>
              </a:tr>
              <a:tr h="213795">
                <a:tc>
                  <a:txBody>
                    <a:bodyPr/>
                    <a:lstStyle/>
                    <a:p>
                      <a:pPr algn="l" rtl="0" fontAlgn="b"/>
                      <a:r>
                        <a:rPr lang="en-US" sz="1100" b="0" i="0" u="none" strike="noStrike">
                          <a:solidFill>
                            <a:srgbClr val="000000"/>
                          </a:solidFill>
                          <a:effectLst/>
                          <a:latin typeface="Aptos Narrow" panose="020B0004020202020204" pitchFamily="34" charset="0"/>
                        </a:rPr>
                        <a:t>Contracted Services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22,359,725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7748110"/>
                  </a:ext>
                </a:extLst>
              </a:tr>
              <a:tr h="213795">
                <a:tc>
                  <a:txBody>
                    <a:bodyPr/>
                    <a:lstStyle/>
                    <a:p>
                      <a:pPr algn="l" rtl="0" fontAlgn="b"/>
                      <a:r>
                        <a:rPr lang="en-US" sz="1100" b="0" i="0" u="none" strike="noStrike">
                          <a:solidFill>
                            <a:srgbClr val="000000"/>
                          </a:solidFill>
                          <a:effectLst/>
                          <a:latin typeface="Aptos Narrow" panose="020B0004020202020204" pitchFamily="34" charset="0"/>
                        </a:rPr>
                        <a:t>Workshop Expenses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312,831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7032300"/>
                  </a:ext>
                </a:extLst>
              </a:tr>
              <a:tr h="213795">
                <a:tc>
                  <a:txBody>
                    <a:bodyPr/>
                    <a:lstStyle/>
                    <a:p>
                      <a:pPr algn="l" rtl="0" fontAlgn="b"/>
                      <a:r>
                        <a:rPr lang="en-US" sz="1100" b="0" i="0" u="none" strike="noStrike" dirty="0">
                          <a:solidFill>
                            <a:srgbClr val="000000"/>
                          </a:solidFill>
                          <a:effectLst/>
                          <a:latin typeface="Aptos Narrow" panose="020B0004020202020204" pitchFamily="34" charset="0"/>
                        </a:rPr>
                        <a:t>Local Travel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253,390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6671545"/>
                  </a:ext>
                </a:extLst>
              </a:tr>
              <a:tr h="213795">
                <a:tc>
                  <a:txBody>
                    <a:bodyPr/>
                    <a:lstStyle/>
                    <a:p>
                      <a:pPr algn="l" rtl="0" fontAlgn="b"/>
                      <a:r>
                        <a:rPr lang="en-US" sz="1100" b="0" i="0" u="none" strike="noStrike">
                          <a:solidFill>
                            <a:srgbClr val="000000"/>
                          </a:solidFill>
                          <a:effectLst/>
                          <a:latin typeface="Aptos Narrow" panose="020B0004020202020204" pitchFamily="34" charset="0"/>
                        </a:rPr>
                        <a:t>Memberships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263,038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053922"/>
                  </a:ext>
                </a:extLst>
              </a:tr>
              <a:tr h="213795">
                <a:tc>
                  <a:txBody>
                    <a:bodyPr/>
                    <a:lstStyle/>
                    <a:p>
                      <a:pPr algn="l" rtl="0" fontAlgn="b"/>
                      <a:r>
                        <a:rPr lang="en-US" sz="1100" b="0" i="0" u="none" strike="noStrike">
                          <a:solidFill>
                            <a:srgbClr val="000000"/>
                          </a:solidFill>
                          <a:effectLst/>
                          <a:latin typeface="Aptos Narrow" panose="020B0004020202020204" pitchFamily="34" charset="0"/>
                        </a:rPr>
                        <a:t>Fixed Expense  (Utilities &amp; Liability Insurance)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14,219,712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408354"/>
                  </a:ext>
                </a:extLst>
              </a:tr>
              <a:tr h="213795">
                <a:tc>
                  <a:txBody>
                    <a:bodyPr/>
                    <a:lstStyle/>
                    <a:p>
                      <a:pPr algn="l" rtl="0" fontAlgn="b"/>
                      <a:r>
                        <a:rPr lang="en-US" sz="1100" b="0" i="0" u="none" strike="noStrike">
                          <a:solidFill>
                            <a:srgbClr val="000000"/>
                          </a:solidFill>
                          <a:effectLst/>
                          <a:latin typeface="Aptos Narrow" panose="020B0004020202020204" pitchFamily="34" charset="0"/>
                        </a:rPr>
                        <a:t>Misc. Purchased Services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3,454,397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8290062"/>
                  </a:ext>
                </a:extLst>
              </a:tr>
              <a:tr h="213795">
                <a:tc>
                  <a:txBody>
                    <a:bodyPr/>
                    <a:lstStyle/>
                    <a:p>
                      <a:pPr algn="l" rtl="0" fontAlgn="b"/>
                      <a:r>
                        <a:rPr lang="en-US" sz="1100" b="1" i="0" u="none" strike="noStrike">
                          <a:solidFill>
                            <a:srgbClr val="000000"/>
                          </a:solidFill>
                          <a:effectLst/>
                          <a:latin typeface="Aptos Narrow" panose="020B0004020202020204" pitchFamily="34" charset="0"/>
                        </a:rPr>
                        <a:t>Supplies and Materials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r" rtl="0" fontAlgn="b"/>
                      <a:r>
                        <a:rPr lang="en-US" sz="1100" b="1" i="0" u="none" strike="noStrike">
                          <a:solidFill>
                            <a:srgbClr val="000000"/>
                          </a:solidFill>
                          <a:effectLst/>
                          <a:latin typeface="Aptos Narrow" panose="020B0004020202020204" pitchFamily="34" charset="0"/>
                        </a:rPr>
                        <a:t>$9,039,019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714510786"/>
                  </a:ext>
                </a:extLst>
              </a:tr>
              <a:tr h="213795">
                <a:tc>
                  <a:txBody>
                    <a:bodyPr/>
                    <a:lstStyle/>
                    <a:p>
                      <a:pPr algn="l" rtl="0" fontAlgn="b"/>
                      <a:r>
                        <a:rPr lang="en-US" sz="1100" b="0" i="0" u="none" strike="noStrike">
                          <a:solidFill>
                            <a:srgbClr val="000000"/>
                          </a:solidFill>
                          <a:effectLst/>
                          <a:latin typeface="Aptos Narrow" panose="020B0004020202020204" pitchFamily="34" charset="0"/>
                        </a:rPr>
                        <a:t>Supplies &amp; Materials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5,143,533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5768855"/>
                  </a:ext>
                </a:extLst>
              </a:tr>
              <a:tr h="213795">
                <a:tc>
                  <a:txBody>
                    <a:bodyPr/>
                    <a:lstStyle/>
                    <a:p>
                      <a:pPr algn="l" rtl="0" fontAlgn="b"/>
                      <a:r>
                        <a:rPr lang="en-US" sz="1100" b="0" i="0" u="none" strike="noStrike">
                          <a:solidFill>
                            <a:srgbClr val="000000"/>
                          </a:solidFill>
                          <a:effectLst/>
                          <a:latin typeface="Aptos Narrow" panose="020B0004020202020204" pitchFamily="34" charset="0"/>
                        </a:rPr>
                        <a:t>Other Food Purchases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136,960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6447576"/>
                  </a:ext>
                </a:extLst>
              </a:tr>
              <a:tr h="213795">
                <a:tc>
                  <a:txBody>
                    <a:bodyPr/>
                    <a:lstStyle/>
                    <a:p>
                      <a:pPr algn="l" rtl="0" fontAlgn="b"/>
                      <a:r>
                        <a:rPr lang="en-US" sz="1100" b="0" i="0" u="none" strike="noStrike">
                          <a:solidFill>
                            <a:srgbClr val="000000"/>
                          </a:solidFill>
                          <a:effectLst/>
                          <a:latin typeface="Aptos Narrow" panose="020B0004020202020204" pitchFamily="34" charset="0"/>
                        </a:rPr>
                        <a:t>Misc. Supplies &amp; Materials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3,758,526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0134510"/>
                  </a:ext>
                </a:extLst>
              </a:tr>
              <a:tr h="213795">
                <a:tc>
                  <a:txBody>
                    <a:bodyPr/>
                    <a:lstStyle/>
                    <a:p>
                      <a:pPr algn="l" rtl="0" fontAlgn="b"/>
                      <a:r>
                        <a:rPr lang="en-US" sz="1100" b="1" i="0" u="none" strike="noStrike">
                          <a:solidFill>
                            <a:srgbClr val="000000"/>
                          </a:solidFill>
                          <a:effectLst/>
                          <a:latin typeface="Aptos Narrow" panose="020B0004020202020204" pitchFamily="34" charset="0"/>
                        </a:rPr>
                        <a:t>Capital Outlay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r" rtl="0" fontAlgn="b"/>
                      <a:r>
                        <a:rPr lang="en-US" sz="1100" b="1" i="0" u="none" strike="noStrike">
                          <a:solidFill>
                            <a:srgbClr val="000000"/>
                          </a:solidFill>
                          <a:effectLst/>
                          <a:latin typeface="Aptos Narrow" panose="020B0004020202020204" pitchFamily="34" charset="0"/>
                        </a:rPr>
                        <a:t>$2,902,565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05715574"/>
                  </a:ext>
                </a:extLst>
              </a:tr>
              <a:tr h="213795">
                <a:tc>
                  <a:txBody>
                    <a:bodyPr/>
                    <a:lstStyle/>
                    <a:p>
                      <a:pPr algn="l" rtl="0" fontAlgn="b"/>
                      <a:r>
                        <a:rPr lang="en-US" sz="1100" b="0" i="0" u="none" strike="noStrike">
                          <a:solidFill>
                            <a:srgbClr val="000000"/>
                          </a:solidFill>
                          <a:effectLst/>
                          <a:latin typeface="Aptos Narrow" panose="020B0004020202020204" pitchFamily="34" charset="0"/>
                        </a:rPr>
                        <a:t>Equipment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2,902,565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7326660"/>
                  </a:ext>
                </a:extLst>
              </a:tr>
              <a:tr h="213795">
                <a:tc>
                  <a:txBody>
                    <a:bodyPr/>
                    <a:lstStyle/>
                    <a:p>
                      <a:pPr algn="l" rtl="0" fontAlgn="b"/>
                      <a:r>
                        <a:rPr lang="en-US" sz="1100" b="1" i="0" u="none" strike="noStrike">
                          <a:solidFill>
                            <a:srgbClr val="000000"/>
                          </a:solidFill>
                          <a:effectLst/>
                          <a:latin typeface="Aptos Narrow" panose="020B0004020202020204" pitchFamily="34" charset="0"/>
                        </a:rPr>
                        <a:t>Non-Personnel Request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en-US" sz="1100" b="1" i="0" u="none" strike="noStrike">
                          <a:solidFill>
                            <a:srgbClr val="000000"/>
                          </a:solidFill>
                          <a:effectLst/>
                          <a:latin typeface="Aptos Narrow" panose="020B0004020202020204" pitchFamily="34" charset="0"/>
                        </a:rPr>
                        <a:t>$52,804,677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857085539"/>
                  </a:ext>
                </a:extLst>
              </a:tr>
              <a:tr h="213795">
                <a:tc>
                  <a:txBody>
                    <a:bodyPr/>
                    <a:lstStyle/>
                    <a:p>
                      <a:pPr algn="l" rtl="0" fontAlgn="b"/>
                      <a:r>
                        <a:rPr lang="en-US" sz="1100" b="1" i="0" u="none" strike="noStrike">
                          <a:solidFill>
                            <a:srgbClr val="000000"/>
                          </a:solidFill>
                          <a:effectLst/>
                          <a:latin typeface="Aptos Narrow" panose="020B0004020202020204" pitchFamily="34" charset="0"/>
                        </a:rPr>
                        <a:t>Transfers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tc>
                  <a:txBody>
                    <a:bodyPr/>
                    <a:lstStyle/>
                    <a:p>
                      <a:pPr algn="r" rtl="0" fontAlgn="b"/>
                      <a:r>
                        <a:rPr lang="en-US" sz="1100" b="1" i="0" u="none" strike="noStrike">
                          <a:solidFill>
                            <a:srgbClr val="000000"/>
                          </a:solidFill>
                          <a:effectLst/>
                          <a:latin typeface="Aptos Narrow" panose="020B0004020202020204" pitchFamily="34" charset="0"/>
                        </a:rPr>
                        <a:t>$12,522,094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3741150838"/>
                  </a:ext>
                </a:extLst>
              </a:tr>
              <a:tr h="213795">
                <a:tc>
                  <a:txBody>
                    <a:bodyPr/>
                    <a:lstStyle/>
                    <a:p>
                      <a:pPr algn="l" rtl="0" fontAlgn="b"/>
                      <a:r>
                        <a:rPr lang="en-US" sz="1100" b="0" i="0" u="none" strike="noStrike">
                          <a:solidFill>
                            <a:srgbClr val="000000"/>
                          </a:solidFill>
                          <a:effectLst/>
                          <a:latin typeface="Aptos Narrow" panose="020B0004020202020204" pitchFamily="34" charset="0"/>
                        </a:rPr>
                        <a:t>Charter Schools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ptos Narrow" panose="020B0004020202020204" pitchFamily="34" charset="0"/>
                        </a:rPr>
                        <a:t>12,522,094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9749984"/>
                  </a:ext>
                </a:extLst>
              </a:tr>
              <a:tr h="213795">
                <a:tc>
                  <a:txBody>
                    <a:bodyPr/>
                    <a:lstStyle/>
                    <a:p>
                      <a:pPr algn="l" fontAlgn="b"/>
                      <a:r>
                        <a:rPr lang="en-US" sz="1100" b="1" i="0" u="none" strike="noStrike">
                          <a:solidFill>
                            <a:srgbClr val="000000"/>
                          </a:solidFill>
                          <a:effectLst/>
                          <a:latin typeface="Aptos Narrow" panose="020B0004020202020204" pitchFamily="34" charset="0"/>
                        </a:rPr>
                        <a:t> Totals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fontAlgn="b"/>
                      <a:r>
                        <a:rPr lang="en-US" sz="1100" b="1" i="0" u="none" strike="noStrike" dirty="0">
                          <a:solidFill>
                            <a:srgbClr val="000000"/>
                          </a:solidFill>
                          <a:effectLst/>
                          <a:latin typeface="Aptos Narrow" panose="020B0004020202020204" pitchFamily="34" charset="0"/>
                        </a:rPr>
                        <a:t>$65,326,771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82527806"/>
                  </a:ext>
                </a:extLst>
              </a:tr>
            </a:tbl>
          </a:graphicData>
        </a:graphic>
      </p:graphicFrame>
    </p:spTree>
    <p:extLst>
      <p:ext uri="{BB962C8B-B14F-4D97-AF65-F5344CB8AC3E}">
        <p14:creationId xmlns:p14="http://schemas.microsoft.com/office/powerpoint/2010/main" val="983116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BDD74AD2-257A-314B-91CF-4894DD3020FD}"/>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31A66C-928D-80C9-773D-6B8F32CD7EB3}"/>
              </a:ext>
            </a:extLst>
          </p:cNvPr>
          <p:cNvSpPr txBox="1"/>
          <p:nvPr/>
        </p:nvSpPr>
        <p:spPr>
          <a:xfrm>
            <a:off x="524437" y="1931846"/>
            <a:ext cx="824976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dirty="0">
                <a:ln>
                  <a:noFill/>
                </a:ln>
                <a:solidFill>
                  <a:prstClr val="black"/>
                </a:solidFill>
                <a:effectLst/>
                <a:uLnTx/>
                <a:uFillTx/>
                <a:latin typeface="Arial"/>
                <a:ea typeface="+mn-ea"/>
                <a:cs typeface="Arial"/>
                <a:sym typeface="Arial"/>
              </a:rPr>
              <a:t>Proposed Funding Formula</a:t>
            </a:r>
            <a:endParaRPr kumimoji="0" lang="en-US" sz="40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3489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90ED9-0BB7-350F-8CD8-7FBD8FC264B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A88B6C0-9B01-E5BA-97F8-3D0E26941478}"/>
              </a:ext>
            </a:extLst>
          </p:cNvPr>
          <p:cNvSpPr>
            <a:spLocks noGrp="1"/>
          </p:cNvSpPr>
          <p:nvPr>
            <p:ph type="title"/>
          </p:nvPr>
        </p:nvSpPr>
        <p:spPr/>
        <p:txBody>
          <a:bodyPr>
            <a:normAutofit fontScale="90000"/>
          </a:bodyPr>
          <a:lstStyle/>
          <a:p>
            <a:r>
              <a:rPr lang="en-US" b="1" dirty="0"/>
              <a:t>SCENARIO RESULTS COMPARISON</a:t>
            </a:r>
            <a:br>
              <a:rPr lang="en-US" b="1" dirty="0"/>
            </a:br>
            <a:endParaRPr lang="en-US" b="1" dirty="0"/>
          </a:p>
        </p:txBody>
      </p:sp>
      <p:sp>
        <p:nvSpPr>
          <p:cNvPr id="3" name="Content Placeholder 2">
            <a:extLst>
              <a:ext uri="{FF2B5EF4-FFF2-40B4-BE49-F238E27FC236}">
                <a16:creationId xmlns:a16="http://schemas.microsoft.com/office/drawing/2014/main" id="{DC0EAAB3-641E-2225-418A-D7E7EA2BE40F}"/>
              </a:ext>
            </a:extLst>
          </p:cNvPr>
          <p:cNvSpPr>
            <a:spLocks noGrp="1"/>
          </p:cNvSpPr>
          <p:nvPr>
            <p:ph sz="half" idx="2"/>
          </p:nvPr>
        </p:nvSpPr>
        <p:spPr>
          <a:xfrm>
            <a:off x="276922" y="1368610"/>
            <a:ext cx="3392759" cy="3398654"/>
          </a:xfrm>
        </p:spPr>
        <p:txBody>
          <a:bodyPr>
            <a:normAutofit lnSpcReduction="10000"/>
          </a:bodyPr>
          <a:lstStyle/>
          <a:p>
            <a:pPr marL="0" indent="0">
              <a:buNone/>
            </a:pPr>
            <a:r>
              <a:rPr lang="en-US" dirty="0"/>
              <a:t>Scenarios A and B result in similar funding levels for FY26 due to the property tax growth rate and inflation assumption being almost the same</a:t>
            </a:r>
          </a:p>
          <a:p>
            <a:pPr marL="0" indent="0">
              <a:buNone/>
            </a:pPr>
            <a:endParaRPr lang="en-US" dirty="0"/>
          </a:p>
          <a:p>
            <a:pPr marL="0" indent="0">
              <a:buNone/>
            </a:pPr>
            <a:r>
              <a:rPr lang="en-US" dirty="0"/>
              <a:t>Scenario C results in less funding due to expected decline in sales taxes</a:t>
            </a:r>
          </a:p>
        </p:txBody>
      </p:sp>
      <p:sp>
        <p:nvSpPr>
          <p:cNvPr id="7" name="Slide Number Placeholder 6">
            <a:extLst>
              <a:ext uri="{FF2B5EF4-FFF2-40B4-BE49-F238E27FC236}">
                <a16:creationId xmlns:a16="http://schemas.microsoft.com/office/drawing/2014/main" id="{030ED8C6-08C6-1412-72E2-BE443270386F}"/>
              </a:ext>
            </a:extLst>
          </p:cNvPr>
          <p:cNvSpPr>
            <a:spLocks noGrp="1"/>
          </p:cNvSpPr>
          <p:nvPr>
            <p:ph type="sldNum" sz="quarter" idx="12"/>
          </p:nvPr>
        </p:nvSpPr>
        <p:spPr/>
        <p:txBody>
          <a:bodyPr/>
          <a:lstStyle/>
          <a:p>
            <a:pPr defTabSz="685800" eaLnBrk="0" fontAlgn="base" hangingPunct="0">
              <a:spcBef>
                <a:spcPct val="0"/>
              </a:spcBef>
              <a:spcAft>
                <a:spcPct val="0"/>
              </a:spcAft>
              <a:buClrTx/>
            </a:pPr>
            <a:r>
              <a:rPr lang="en-US" kern="1200" dirty="0">
                <a:solidFill>
                  <a:schemeClr val="tx1"/>
                </a:solidFill>
                <a:latin typeface="Arial" panose="020B0604020202020204" pitchFamily="34" charset="0"/>
                <a:ea typeface="+mn-ea"/>
                <a:cs typeface="Arial" panose="020B0604020202020204" pitchFamily="34" charset="0"/>
              </a:rPr>
              <a:t>48</a:t>
            </a:r>
          </a:p>
        </p:txBody>
      </p:sp>
      <p:pic>
        <p:nvPicPr>
          <p:cNvPr id="12" name="Content Placeholder 11">
            <a:extLst>
              <a:ext uri="{FF2B5EF4-FFF2-40B4-BE49-F238E27FC236}">
                <a16:creationId xmlns:a16="http://schemas.microsoft.com/office/drawing/2014/main" id="{0DB2FD7C-9C8A-8F68-47EE-4BCAC5A23443}"/>
              </a:ext>
            </a:extLst>
          </p:cNvPr>
          <p:cNvPicPr>
            <a:picLocks noGrp="1" noChangeAspect="1"/>
          </p:cNvPicPr>
          <p:nvPr>
            <p:ph sz="half" idx="1"/>
          </p:nvPr>
        </p:nvPicPr>
        <p:blipFill>
          <a:blip r:embed="rId2"/>
          <a:stretch>
            <a:fillRect/>
          </a:stretch>
        </p:blipFill>
        <p:spPr>
          <a:xfrm>
            <a:off x="3943350" y="1828800"/>
            <a:ext cx="4857750" cy="1943100"/>
          </a:xfrm>
          <a:prstGeom prst="rect">
            <a:avLst/>
          </a:prstGeom>
        </p:spPr>
      </p:pic>
    </p:spTree>
    <p:extLst>
      <p:ext uri="{BB962C8B-B14F-4D97-AF65-F5344CB8AC3E}">
        <p14:creationId xmlns:p14="http://schemas.microsoft.com/office/powerpoint/2010/main" val="1050769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6EA5D-5C14-8C20-7581-B8B11F89B38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EE8645B-DC46-0C3E-405B-FD7875FAADBA}"/>
              </a:ext>
            </a:extLst>
          </p:cNvPr>
          <p:cNvSpPr>
            <a:spLocks noGrp="1"/>
          </p:cNvSpPr>
          <p:nvPr>
            <p:ph type="title"/>
          </p:nvPr>
        </p:nvSpPr>
        <p:spPr>
          <a:xfrm>
            <a:off x="457200" y="205978"/>
            <a:ext cx="8229600" cy="857250"/>
          </a:xfrm>
        </p:spPr>
        <p:txBody>
          <a:bodyPr>
            <a:normAutofit/>
          </a:bodyPr>
          <a:lstStyle/>
          <a:p>
            <a:r>
              <a:rPr lang="en-US" b="1" dirty="0"/>
              <a:t>SCENARIO A – GROWTH IN TAX BASE </a:t>
            </a:r>
          </a:p>
        </p:txBody>
      </p:sp>
      <p:sp>
        <p:nvSpPr>
          <p:cNvPr id="7" name="Slide Number Placeholder 6">
            <a:extLst>
              <a:ext uri="{FF2B5EF4-FFF2-40B4-BE49-F238E27FC236}">
                <a16:creationId xmlns:a16="http://schemas.microsoft.com/office/drawing/2014/main" id="{517C85AC-8B86-A55E-B1A5-C692EBAB30AA}"/>
              </a:ext>
            </a:extLst>
          </p:cNvPr>
          <p:cNvSpPr>
            <a:spLocks noGrp="1"/>
          </p:cNvSpPr>
          <p:nvPr>
            <p:ph type="sldNum" sz="quarter" idx="12"/>
          </p:nvPr>
        </p:nvSpPr>
        <p:spPr>
          <a:xfrm>
            <a:off x="6553200" y="4767264"/>
            <a:ext cx="2133600" cy="273844"/>
          </a:xfrm>
        </p:spPr>
        <p:txBody>
          <a:bodyPr/>
          <a:lstStyle/>
          <a:p>
            <a:pPr defTabSz="685800" eaLnBrk="0" fontAlgn="base" hangingPunct="0">
              <a:spcBef>
                <a:spcPct val="0"/>
              </a:spcBef>
              <a:spcAft>
                <a:spcPct val="0"/>
              </a:spcAft>
              <a:buClrTx/>
            </a:pPr>
            <a:r>
              <a:rPr lang="en-US" kern="1200" dirty="0">
                <a:solidFill>
                  <a:schemeClr val="tx1"/>
                </a:solidFill>
                <a:latin typeface="Arial" panose="020B0604020202020204" pitchFamily="34" charset="0"/>
                <a:ea typeface="+mn-ea"/>
                <a:cs typeface="Arial" panose="020B0604020202020204" pitchFamily="34" charset="0"/>
              </a:rPr>
              <a:t>45</a:t>
            </a:r>
          </a:p>
        </p:txBody>
      </p:sp>
      <p:pic>
        <p:nvPicPr>
          <p:cNvPr id="13" name="Picture 12">
            <a:extLst>
              <a:ext uri="{FF2B5EF4-FFF2-40B4-BE49-F238E27FC236}">
                <a16:creationId xmlns:a16="http://schemas.microsoft.com/office/drawing/2014/main" id="{9619CAE1-6B7F-3DEA-C65F-49AB412555A8}"/>
              </a:ext>
            </a:extLst>
          </p:cNvPr>
          <p:cNvPicPr>
            <a:picLocks noChangeAspect="1"/>
          </p:cNvPicPr>
          <p:nvPr/>
        </p:nvPicPr>
        <p:blipFill>
          <a:blip r:embed="rId2"/>
          <a:stretch>
            <a:fillRect/>
          </a:stretch>
        </p:blipFill>
        <p:spPr>
          <a:xfrm>
            <a:off x="551072" y="1202736"/>
            <a:ext cx="8041857" cy="3589618"/>
          </a:xfrm>
          <a:prstGeom prst="rect">
            <a:avLst/>
          </a:prstGeom>
        </p:spPr>
      </p:pic>
    </p:spTree>
    <p:extLst>
      <p:ext uri="{BB962C8B-B14F-4D97-AF65-F5344CB8AC3E}">
        <p14:creationId xmlns:p14="http://schemas.microsoft.com/office/powerpoint/2010/main" val="3133530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a:extLst>
            <a:ext uri="{FF2B5EF4-FFF2-40B4-BE49-F238E27FC236}">
              <a16:creationId xmlns:a16="http://schemas.microsoft.com/office/drawing/2014/main" id="{753BFDD9-3D1F-DEBB-A50F-95D4A2A9B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6B7183-C931-8FF2-E9C4-297EE8F774DB}"/>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F6CE8A4D-2B8D-D2A6-5D54-17C4D2C2B4CE}"/>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803C24E-4E9C-C730-6DC2-3252FB1A3EE3}"/>
              </a:ext>
            </a:extLst>
          </p:cNvPr>
          <p:cNvSpPr txBox="1"/>
          <p:nvPr/>
        </p:nvSpPr>
        <p:spPr>
          <a:xfrm>
            <a:off x="524437" y="1931846"/>
            <a:ext cx="824976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Arial"/>
                <a:cs typeface="Arial"/>
                <a:sym typeface="Arial"/>
              </a:rPr>
              <a:t>Proposed County Appropriation</a:t>
            </a:r>
            <a:endParaRPr kumimoji="0" lang="en-US" sz="44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30351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a:extLst>
            <a:ext uri="{FF2B5EF4-FFF2-40B4-BE49-F238E27FC236}">
              <a16:creationId xmlns:a16="http://schemas.microsoft.com/office/drawing/2014/main" id="{E3BB4069-B2CD-92F7-7255-933DBEDD435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A635A2-CD8F-20E8-D6AE-6BA8DF105ADA}"/>
              </a:ext>
            </a:extLst>
          </p:cNvPr>
          <p:cNvSpPr txBox="1"/>
          <p:nvPr/>
        </p:nvSpPr>
        <p:spPr>
          <a:xfrm>
            <a:off x="90965" y="162767"/>
            <a:ext cx="8962069" cy="461665"/>
          </a:xfrm>
          <a:prstGeom prst="rect">
            <a:avLst/>
          </a:prstGeom>
          <a:noFill/>
        </p:spPr>
        <p:txBody>
          <a:bodyPr wrap="square">
            <a:spAutoFit/>
          </a:bodyPr>
          <a:lstStyle/>
          <a:p>
            <a:pPr algn="ctr"/>
            <a:r>
              <a:rPr lang="en-US" sz="2400" b="1" dirty="0">
                <a:solidFill>
                  <a:schemeClr val="tx1"/>
                </a:solidFill>
                <a:latin typeface="Aptos Display" panose="020B0004020202020204" pitchFamily="34" charset="0"/>
              </a:rPr>
              <a:t>WS/FCS FY 2025-2026 Local Funds Budget Request</a:t>
            </a:r>
            <a:endParaRPr lang="en-US" sz="1600" dirty="0">
              <a:solidFill>
                <a:schemeClr val="tx1"/>
              </a:solidFill>
              <a:latin typeface="+mj-lt"/>
            </a:endParaRPr>
          </a:p>
        </p:txBody>
      </p:sp>
      <p:sp>
        <p:nvSpPr>
          <p:cNvPr id="2" name="Slide Number Placeholder 1">
            <a:extLst>
              <a:ext uri="{FF2B5EF4-FFF2-40B4-BE49-F238E27FC236}">
                <a16:creationId xmlns:a16="http://schemas.microsoft.com/office/drawing/2014/main" id="{FA1A8707-9C32-9B67-7340-641F1778A03E}"/>
              </a:ext>
            </a:extLst>
          </p:cNvPr>
          <p:cNvSpPr>
            <a:spLocks noGrp="1"/>
          </p:cNvSpPr>
          <p:nvPr>
            <p:ph type="sldNum" idx="12"/>
          </p:nvPr>
        </p:nvSpPr>
        <p:spPr/>
        <p:txBody>
          <a:bodyPr>
            <a:normAutofit/>
          </a:bodyPr>
          <a:lstStyle/>
          <a:p>
            <a:pPr marL="0" lvl="0" indent="0" algn="r" rtl="0">
              <a:spcBef>
                <a:spcPts val="0"/>
              </a:spcBef>
              <a:spcAft>
                <a:spcPts val="0"/>
              </a:spcAft>
              <a:buNone/>
            </a:pPr>
            <a:r>
              <a:rPr lang="en" sz="900" dirty="0">
                <a:solidFill>
                  <a:schemeClr val="tx1"/>
                </a:solidFill>
              </a:rPr>
              <a:t>50</a:t>
            </a:r>
          </a:p>
        </p:txBody>
      </p:sp>
      <p:graphicFrame>
        <p:nvGraphicFramePr>
          <p:cNvPr id="6" name="Table 5">
            <a:extLst>
              <a:ext uri="{FF2B5EF4-FFF2-40B4-BE49-F238E27FC236}">
                <a16:creationId xmlns:a16="http://schemas.microsoft.com/office/drawing/2014/main" id="{9E8A1B0D-636F-1CC0-CE68-3EFD35CF6E4A}"/>
              </a:ext>
            </a:extLst>
          </p:cNvPr>
          <p:cNvGraphicFramePr>
            <a:graphicFrameLocks noGrp="1"/>
          </p:cNvGraphicFramePr>
          <p:nvPr>
            <p:extLst>
              <p:ext uri="{D42A27DB-BD31-4B8C-83A1-F6EECF244321}">
                <p14:modId xmlns:p14="http://schemas.microsoft.com/office/powerpoint/2010/main" val="471588223"/>
              </p:ext>
            </p:extLst>
          </p:nvPr>
        </p:nvGraphicFramePr>
        <p:xfrm>
          <a:off x="1300976" y="765717"/>
          <a:ext cx="5798634" cy="4002140"/>
        </p:xfrm>
        <a:graphic>
          <a:graphicData uri="http://schemas.openxmlformats.org/drawingml/2006/table">
            <a:tbl>
              <a:tblPr/>
              <a:tblGrid>
                <a:gridCol w="4153931">
                  <a:extLst>
                    <a:ext uri="{9D8B030D-6E8A-4147-A177-3AD203B41FA5}">
                      <a16:colId xmlns:a16="http://schemas.microsoft.com/office/drawing/2014/main" val="3936339328"/>
                    </a:ext>
                  </a:extLst>
                </a:gridCol>
                <a:gridCol w="1644703">
                  <a:extLst>
                    <a:ext uri="{9D8B030D-6E8A-4147-A177-3AD203B41FA5}">
                      <a16:colId xmlns:a16="http://schemas.microsoft.com/office/drawing/2014/main" val="100174326"/>
                    </a:ext>
                  </a:extLst>
                </a:gridCol>
              </a:tblGrid>
              <a:tr h="345350">
                <a:tc>
                  <a:txBody>
                    <a:bodyPr/>
                    <a:lstStyle/>
                    <a:p>
                      <a:pPr algn="l" fontAlgn="b"/>
                      <a:r>
                        <a:rPr lang="en-US" sz="2000" b="1" i="0" u="none" strike="noStrike" dirty="0">
                          <a:solidFill>
                            <a:srgbClr val="000000"/>
                          </a:solidFill>
                          <a:effectLst/>
                          <a:latin typeface="Aptos Narrow" panose="020B0004020202020204" pitchFamily="34" charset="0"/>
                        </a:rPr>
                        <a:t>Proposed FY 2026 Local Budget</a:t>
                      </a:r>
                    </a:p>
                  </a:txBody>
                  <a:tcPr marL="0" marR="0" marT="0" marB="0" anchor="b">
                    <a:lnL>
                      <a:noFill/>
                    </a:lnL>
                    <a:lnR>
                      <a:noFill/>
                    </a:lnR>
                    <a:lnT>
                      <a:noFill/>
                    </a:lnT>
                    <a:lnB>
                      <a:noFill/>
                    </a:lnB>
                    <a:noFill/>
                  </a:tcPr>
                </a:tc>
                <a:tc>
                  <a:txBody>
                    <a:bodyPr/>
                    <a:lstStyle/>
                    <a:p>
                      <a:pPr algn="l" fontAlgn="b"/>
                      <a:endParaRPr lang="en-US" sz="20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737158034"/>
                  </a:ext>
                </a:extLst>
              </a:tr>
              <a:tr h="345350">
                <a:tc>
                  <a:txBody>
                    <a:bodyPr/>
                    <a:lstStyle/>
                    <a:p>
                      <a:pPr algn="l" fontAlgn="b"/>
                      <a:r>
                        <a:rPr lang="en-US" sz="2000" b="0" i="0" u="none" strike="noStrike" dirty="0">
                          <a:solidFill>
                            <a:srgbClr val="000000"/>
                          </a:solidFill>
                          <a:effectLst/>
                          <a:latin typeface="Aptos Narrow" panose="020B0004020202020204" pitchFamily="34" charset="0"/>
                        </a:rPr>
                        <a:t>Salary and Benefit Cost</a:t>
                      </a:r>
                    </a:p>
                  </a:txBody>
                  <a:tcPr marL="0" marR="0" marT="0"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panose="020B0004020202020204" pitchFamily="34" charset="0"/>
                        </a:rPr>
                        <a:t>124,064,570</a:t>
                      </a:r>
                    </a:p>
                  </a:txBody>
                  <a:tcPr marL="0" marR="0" marT="0" marB="0" anchor="b">
                    <a:lnL>
                      <a:noFill/>
                    </a:lnL>
                    <a:lnR>
                      <a:noFill/>
                    </a:lnR>
                    <a:lnT>
                      <a:noFill/>
                    </a:lnT>
                    <a:lnB>
                      <a:noFill/>
                    </a:lnB>
                    <a:noFill/>
                  </a:tcPr>
                </a:tc>
                <a:extLst>
                  <a:ext uri="{0D108BD9-81ED-4DB2-BD59-A6C34878D82A}">
                    <a16:rowId xmlns:a16="http://schemas.microsoft.com/office/drawing/2014/main" val="193676758"/>
                  </a:ext>
                </a:extLst>
              </a:tr>
              <a:tr h="345350">
                <a:tc>
                  <a:txBody>
                    <a:bodyPr/>
                    <a:lstStyle/>
                    <a:p>
                      <a:pPr algn="l" fontAlgn="b"/>
                      <a:r>
                        <a:rPr lang="en-US" sz="2000" b="0" i="0" u="none" strike="noStrike" dirty="0">
                          <a:solidFill>
                            <a:srgbClr val="000000"/>
                          </a:solidFill>
                          <a:effectLst/>
                          <a:latin typeface="Aptos Narrow" panose="020B0004020202020204" pitchFamily="34" charset="0"/>
                        </a:rPr>
                        <a:t>Non-Personnel Request </a:t>
                      </a:r>
                      <a:r>
                        <a:rPr lang="en-US" sz="1600" b="0" i="0" u="none" strike="noStrike" dirty="0">
                          <a:solidFill>
                            <a:srgbClr val="000000"/>
                          </a:solidFill>
                          <a:effectLst/>
                          <a:latin typeface="Aptos Narrow" panose="020B0004020202020204" pitchFamily="34" charset="0"/>
                        </a:rPr>
                        <a:t>(including Charter School allocation)</a:t>
                      </a:r>
                    </a:p>
                  </a:txBody>
                  <a:tcPr marL="0" marR="0" marT="0"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panose="020B0004020202020204" pitchFamily="34" charset="0"/>
                        </a:rPr>
                        <a:t>65,326,771</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7923377"/>
                  </a:ext>
                </a:extLst>
              </a:tr>
              <a:tr h="345350">
                <a:tc>
                  <a:txBody>
                    <a:bodyPr/>
                    <a:lstStyle/>
                    <a:p>
                      <a:pPr algn="l" fontAlgn="b"/>
                      <a:endParaRPr lang="en-US" sz="20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panose="020B0004020202020204" pitchFamily="34" charset="0"/>
                        </a:rPr>
                        <a:t>189,391,341</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121038762"/>
                  </a:ext>
                </a:extLst>
              </a:tr>
              <a:tr h="345350">
                <a:tc>
                  <a:txBody>
                    <a:bodyPr/>
                    <a:lstStyle/>
                    <a:p>
                      <a:pPr algn="l" fontAlgn="b"/>
                      <a:endParaRPr lang="en-US" sz="20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598627846"/>
                  </a:ext>
                </a:extLst>
              </a:tr>
              <a:tr h="345350">
                <a:tc>
                  <a:txBody>
                    <a:bodyPr/>
                    <a:lstStyle/>
                    <a:p>
                      <a:pPr algn="l" fontAlgn="b"/>
                      <a:r>
                        <a:rPr lang="en-US" sz="2000" b="1" i="0" u="none" strike="noStrike" dirty="0">
                          <a:solidFill>
                            <a:srgbClr val="000000"/>
                          </a:solidFill>
                          <a:effectLst/>
                          <a:latin typeface="Aptos Narrow" panose="020B0004020202020204" pitchFamily="34" charset="0"/>
                        </a:rPr>
                        <a:t>FY 2026 Projected Revenue</a:t>
                      </a:r>
                    </a:p>
                  </a:txBody>
                  <a:tcPr marL="0" marR="0" marT="0" marB="0" anchor="b">
                    <a:lnL>
                      <a:noFill/>
                    </a:lnL>
                    <a:lnR>
                      <a:noFill/>
                    </a:lnR>
                    <a:lnT>
                      <a:noFill/>
                    </a:lnT>
                    <a:lnB>
                      <a:noFill/>
                    </a:lnB>
                    <a:noFill/>
                  </a:tcPr>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809573309"/>
                  </a:ext>
                </a:extLst>
              </a:tr>
              <a:tr h="345350">
                <a:tc>
                  <a:txBody>
                    <a:bodyPr/>
                    <a:lstStyle/>
                    <a:p>
                      <a:pPr algn="l" fontAlgn="b"/>
                      <a:r>
                        <a:rPr lang="en-US" sz="2000" b="0" i="0" u="none" strike="noStrike">
                          <a:solidFill>
                            <a:srgbClr val="000000"/>
                          </a:solidFill>
                          <a:effectLst/>
                          <a:latin typeface="Aptos Narrow" panose="020B0004020202020204" pitchFamily="34" charset="0"/>
                        </a:rPr>
                        <a:t>County Funding Scenario A</a:t>
                      </a:r>
                    </a:p>
                  </a:txBody>
                  <a:tcPr marL="0" marR="0" marT="0"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panose="020B0004020202020204" pitchFamily="34" charset="0"/>
                        </a:rPr>
                        <a:t>180,391,341</a:t>
                      </a:r>
                    </a:p>
                  </a:txBody>
                  <a:tcPr marL="0" marR="0" marT="0" marB="0" anchor="b">
                    <a:lnL>
                      <a:noFill/>
                    </a:lnL>
                    <a:lnR>
                      <a:noFill/>
                    </a:lnR>
                    <a:lnT>
                      <a:noFill/>
                    </a:lnT>
                    <a:lnB>
                      <a:noFill/>
                    </a:lnB>
                    <a:noFill/>
                  </a:tcPr>
                </a:tc>
                <a:extLst>
                  <a:ext uri="{0D108BD9-81ED-4DB2-BD59-A6C34878D82A}">
                    <a16:rowId xmlns:a16="http://schemas.microsoft.com/office/drawing/2014/main" val="2138012898"/>
                  </a:ext>
                </a:extLst>
              </a:tr>
              <a:tr h="345350">
                <a:tc>
                  <a:txBody>
                    <a:bodyPr/>
                    <a:lstStyle/>
                    <a:p>
                      <a:pPr algn="l" fontAlgn="b"/>
                      <a:r>
                        <a:rPr lang="en-US" sz="2000" b="0" i="0" u="none" strike="noStrike" dirty="0">
                          <a:solidFill>
                            <a:srgbClr val="000000"/>
                          </a:solidFill>
                          <a:effectLst/>
                          <a:latin typeface="Aptos Narrow" panose="020B0004020202020204" pitchFamily="34" charset="0"/>
                        </a:rPr>
                        <a:t>Misc. Revenues</a:t>
                      </a:r>
                    </a:p>
                  </a:txBody>
                  <a:tcPr marL="0" marR="0" marT="0"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panose="020B0004020202020204" pitchFamily="34" charset="0"/>
                        </a:rPr>
                        <a:t>9,000,000</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9173564"/>
                  </a:ext>
                </a:extLst>
              </a:tr>
              <a:tr h="345350">
                <a:tc>
                  <a:txBody>
                    <a:bodyPr/>
                    <a:lstStyle/>
                    <a:p>
                      <a:pPr algn="l" fontAlgn="b"/>
                      <a:endParaRPr lang="en-US" sz="20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r" fontAlgn="b"/>
                      <a:r>
                        <a:rPr lang="en-US" sz="2000" b="0" i="0" u="none" strike="noStrike" dirty="0">
                          <a:solidFill>
                            <a:srgbClr val="000000"/>
                          </a:solidFill>
                          <a:effectLst/>
                          <a:latin typeface="Aptos Narrow" panose="020B0004020202020204" pitchFamily="34" charset="0"/>
                        </a:rPr>
                        <a:t>189,391,341</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301022465"/>
                  </a:ext>
                </a:extLst>
              </a:tr>
              <a:tr h="345350">
                <a:tc>
                  <a:txBody>
                    <a:bodyPr/>
                    <a:lstStyle/>
                    <a:p>
                      <a:pPr algn="l" fontAlgn="b"/>
                      <a:endParaRPr lang="en-US" sz="2000" b="0" i="0" u="none" strike="noStrike">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010756000"/>
                  </a:ext>
                </a:extLst>
              </a:tr>
              <a:tr h="345350">
                <a:tc>
                  <a:txBody>
                    <a:bodyPr/>
                    <a:lstStyle/>
                    <a:p>
                      <a:pPr algn="l" fontAlgn="b"/>
                      <a:r>
                        <a:rPr lang="en-US" sz="2000" b="1" i="0" u="none" strike="noStrike">
                          <a:solidFill>
                            <a:srgbClr val="000000"/>
                          </a:solidFill>
                          <a:effectLst/>
                          <a:latin typeface="Aptos Narrow" panose="020B0004020202020204" pitchFamily="34" charset="0"/>
                        </a:rPr>
                        <a:t>Proposed County Request</a:t>
                      </a:r>
                    </a:p>
                  </a:txBody>
                  <a:tcPr marL="0" marR="0" marT="0" marB="0" anchor="b">
                    <a:lnL>
                      <a:noFill/>
                    </a:lnL>
                    <a:lnR>
                      <a:noFill/>
                    </a:lnR>
                    <a:lnT>
                      <a:noFill/>
                    </a:lnT>
                    <a:lnB>
                      <a:noFill/>
                    </a:lnB>
                    <a:noFill/>
                  </a:tcPr>
                </a:tc>
                <a:tc>
                  <a:txBody>
                    <a:bodyPr/>
                    <a:lstStyle/>
                    <a:p>
                      <a:pPr algn="r" fontAlgn="b"/>
                      <a:r>
                        <a:rPr lang="en-US" sz="2000" b="1" i="0" u="none" strike="noStrike" dirty="0">
                          <a:solidFill>
                            <a:srgbClr val="000000"/>
                          </a:solidFill>
                          <a:effectLst/>
                          <a:latin typeface="Aptos Narrow" panose="020B0004020202020204" pitchFamily="34" charset="0"/>
                        </a:rPr>
                        <a:t>180,391,341</a:t>
                      </a:r>
                    </a:p>
                  </a:txBody>
                  <a:tcPr marL="0" marR="0" marT="0" marB="0" anchor="b">
                    <a:lnL>
                      <a:noFill/>
                    </a:lnL>
                    <a:lnR>
                      <a:noFill/>
                    </a:lnR>
                    <a:lnT>
                      <a:noFill/>
                    </a:lnT>
                    <a:lnB>
                      <a:noFill/>
                    </a:lnB>
                    <a:noFill/>
                  </a:tcPr>
                </a:tc>
                <a:extLst>
                  <a:ext uri="{0D108BD9-81ED-4DB2-BD59-A6C34878D82A}">
                    <a16:rowId xmlns:a16="http://schemas.microsoft.com/office/drawing/2014/main" val="3952037663"/>
                  </a:ext>
                </a:extLst>
              </a:tr>
            </a:tbl>
          </a:graphicData>
        </a:graphic>
      </p:graphicFrame>
    </p:spTree>
    <p:extLst>
      <p:ext uri="{BB962C8B-B14F-4D97-AF65-F5344CB8AC3E}">
        <p14:creationId xmlns:p14="http://schemas.microsoft.com/office/powerpoint/2010/main" val="10116628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Title 1">
            <a:extLst>
              <a:ext uri="{FF2B5EF4-FFF2-40B4-BE49-F238E27FC236}">
                <a16:creationId xmlns:a16="http://schemas.microsoft.com/office/drawing/2014/main" id="{76B561B3-C999-8767-9902-069E19E58ECF}"/>
              </a:ext>
            </a:extLst>
          </p:cNvPr>
          <p:cNvSpPr>
            <a:spLocks noGrp="1"/>
          </p:cNvSpPr>
          <p:nvPr>
            <p:ph type="title"/>
          </p:nvPr>
        </p:nvSpPr>
        <p:spPr>
          <a:xfrm>
            <a:off x="1511850" y="180706"/>
            <a:ext cx="8520600" cy="572700"/>
          </a:xfrm>
        </p:spPr>
        <p:txBody>
          <a:bodyPr>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700" b="1" dirty="0"/>
              <a:t>The Why Behind our Budget Request</a:t>
            </a:r>
          </a:p>
        </p:txBody>
      </p:sp>
      <p:pic>
        <p:nvPicPr>
          <p:cNvPr id="8" name="Picture 7">
            <a:extLst>
              <a:ext uri="{FF2B5EF4-FFF2-40B4-BE49-F238E27FC236}">
                <a16:creationId xmlns:a16="http://schemas.microsoft.com/office/drawing/2014/main" id="{C2E68830-78CF-AEC1-4506-ACA9B89BBDD5}"/>
              </a:ext>
            </a:extLst>
          </p:cNvPr>
          <p:cNvPicPr>
            <a:picLocks noChangeAspect="1"/>
          </p:cNvPicPr>
          <p:nvPr/>
        </p:nvPicPr>
        <p:blipFill>
          <a:blip r:embed="rId3"/>
          <a:stretch>
            <a:fillRect/>
          </a:stretch>
        </p:blipFill>
        <p:spPr>
          <a:xfrm>
            <a:off x="2499713" y="895288"/>
            <a:ext cx="3205525" cy="2138060"/>
          </a:xfrm>
          <a:prstGeom prst="rect">
            <a:avLst/>
          </a:prstGeom>
        </p:spPr>
      </p:pic>
      <p:pic>
        <p:nvPicPr>
          <p:cNvPr id="10" name="Picture 9">
            <a:extLst>
              <a:ext uri="{FF2B5EF4-FFF2-40B4-BE49-F238E27FC236}">
                <a16:creationId xmlns:a16="http://schemas.microsoft.com/office/drawing/2014/main" id="{121B84F3-BD66-D98E-BDE8-FBDDDB030D18}"/>
              </a:ext>
            </a:extLst>
          </p:cNvPr>
          <p:cNvPicPr>
            <a:picLocks noChangeAspect="1"/>
          </p:cNvPicPr>
          <p:nvPr/>
        </p:nvPicPr>
        <p:blipFill>
          <a:blip r:embed="rId4"/>
          <a:stretch>
            <a:fillRect/>
          </a:stretch>
        </p:blipFill>
        <p:spPr>
          <a:xfrm>
            <a:off x="437338" y="3121262"/>
            <a:ext cx="2455376" cy="1841532"/>
          </a:xfrm>
          <a:prstGeom prst="rect">
            <a:avLst/>
          </a:prstGeom>
        </p:spPr>
      </p:pic>
      <p:pic>
        <p:nvPicPr>
          <p:cNvPr id="11" name="Picture 10">
            <a:extLst>
              <a:ext uri="{FF2B5EF4-FFF2-40B4-BE49-F238E27FC236}">
                <a16:creationId xmlns:a16="http://schemas.microsoft.com/office/drawing/2014/main" id="{49782611-D938-7BF0-ADA3-10538B6D3973}"/>
              </a:ext>
            </a:extLst>
          </p:cNvPr>
          <p:cNvPicPr>
            <a:picLocks noChangeAspect="1"/>
          </p:cNvPicPr>
          <p:nvPr/>
        </p:nvPicPr>
        <p:blipFill>
          <a:blip r:embed="rId5"/>
          <a:stretch>
            <a:fillRect/>
          </a:stretch>
        </p:blipFill>
        <p:spPr>
          <a:xfrm>
            <a:off x="3290455" y="3184245"/>
            <a:ext cx="2297023" cy="1724299"/>
          </a:xfrm>
          <a:prstGeom prst="rect">
            <a:avLst/>
          </a:prstGeom>
        </p:spPr>
      </p:pic>
      <p:pic>
        <p:nvPicPr>
          <p:cNvPr id="12" name="Picture 11">
            <a:extLst>
              <a:ext uri="{FF2B5EF4-FFF2-40B4-BE49-F238E27FC236}">
                <a16:creationId xmlns:a16="http://schemas.microsoft.com/office/drawing/2014/main" id="{405DCA4F-1217-1E82-8A28-1D3AD08FB0E3}"/>
              </a:ext>
            </a:extLst>
          </p:cNvPr>
          <p:cNvPicPr>
            <a:picLocks noChangeAspect="1"/>
          </p:cNvPicPr>
          <p:nvPr/>
        </p:nvPicPr>
        <p:blipFill>
          <a:blip r:embed="rId6"/>
          <a:stretch>
            <a:fillRect/>
          </a:stretch>
        </p:blipFill>
        <p:spPr>
          <a:xfrm>
            <a:off x="437338" y="753406"/>
            <a:ext cx="1723971" cy="2298627"/>
          </a:xfrm>
          <a:prstGeom prst="rect">
            <a:avLst/>
          </a:prstGeom>
        </p:spPr>
      </p:pic>
      <p:pic>
        <p:nvPicPr>
          <p:cNvPr id="13" name="Picture 12">
            <a:extLst>
              <a:ext uri="{FF2B5EF4-FFF2-40B4-BE49-F238E27FC236}">
                <a16:creationId xmlns:a16="http://schemas.microsoft.com/office/drawing/2014/main" id="{AAFBD012-743A-2DBF-AA71-C3D3A8094385}"/>
              </a:ext>
            </a:extLst>
          </p:cNvPr>
          <p:cNvPicPr>
            <a:picLocks noChangeAspect="1"/>
          </p:cNvPicPr>
          <p:nvPr/>
        </p:nvPicPr>
        <p:blipFill>
          <a:blip r:embed="rId7"/>
          <a:stretch>
            <a:fillRect/>
          </a:stretch>
        </p:blipFill>
        <p:spPr>
          <a:xfrm>
            <a:off x="5912469" y="2717223"/>
            <a:ext cx="2994272" cy="1991592"/>
          </a:xfrm>
          <a:prstGeom prst="rect">
            <a:avLst/>
          </a:prstGeom>
        </p:spPr>
      </p:pic>
      <p:pic>
        <p:nvPicPr>
          <p:cNvPr id="14" name="Picture 13">
            <a:extLst>
              <a:ext uri="{FF2B5EF4-FFF2-40B4-BE49-F238E27FC236}">
                <a16:creationId xmlns:a16="http://schemas.microsoft.com/office/drawing/2014/main" id="{74D21DD0-6D93-41AB-07F9-F18FAD0557C0}"/>
              </a:ext>
            </a:extLst>
          </p:cNvPr>
          <p:cNvPicPr>
            <a:picLocks noChangeAspect="1"/>
          </p:cNvPicPr>
          <p:nvPr/>
        </p:nvPicPr>
        <p:blipFill>
          <a:blip r:embed="rId8"/>
          <a:stretch>
            <a:fillRect/>
          </a:stretch>
        </p:blipFill>
        <p:spPr>
          <a:xfrm>
            <a:off x="6210677" y="672213"/>
            <a:ext cx="2629812" cy="1754064"/>
          </a:xfrm>
          <a:prstGeom prst="rect">
            <a:avLst/>
          </a:prstGeom>
        </p:spPr>
      </p:pic>
    </p:spTree>
    <p:extLst>
      <p:ext uri="{BB962C8B-B14F-4D97-AF65-F5344CB8AC3E}">
        <p14:creationId xmlns:p14="http://schemas.microsoft.com/office/powerpoint/2010/main" val="2533929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42A8D-6921-A66E-BF5A-7BC4737611B2}"/>
              </a:ext>
            </a:extLst>
          </p:cNvPr>
          <p:cNvSpPr>
            <a:spLocks noGrp="1"/>
          </p:cNvSpPr>
          <p:nvPr>
            <p:ph type="title"/>
          </p:nvPr>
        </p:nvSpPr>
        <p:spPr/>
        <p:txBody>
          <a:bodyPr>
            <a:normAutofit fontScale="90000"/>
          </a:bodyPr>
          <a:lstStyle/>
          <a:p>
            <a:r>
              <a:rPr lang="en-US" dirty="0"/>
              <a:t>Recommended Next Steps</a:t>
            </a:r>
          </a:p>
        </p:txBody>
      </p:sp>
      <p:sp>
        <p:nvSpPr>
          <p:cNvPr id="3" name="Text Placeholder 2">
            <a:extLst>
              <a:ext uri="{FF2B5EF4-FFF2-40B4-BE49-F238E27FC236}">
                <a16:creationId xmlns:a16="http://schemas.microsoft.com/office/drawing/2014/main" id="{362398F4-2F6C-C960-6EA7-3D435F4577A5}"/>
              </a:ext>
            </a:extLst>
          </p:cNvPr>
          <p:cNvSpPr>
            <a:spLocks noGrp="1"/>
          </p:cNvSpPr>
          <p:nvPr>
            <p:ph type="body" idx="1"/>
          </p:nvPr>
        </p:nvSpPr>
        <p:spPr>
          <a:xfrm>
            <a:off x="311700" y="1017725"/>
            <a:ext cx="8520600" cy="3416400"/>
          </a:xfrm>
        </p:spPr>
        <p:txBody>
          <a:bodyPr>
            <a:normAutofit fontScale="92500" lnSpcReduction="20000"/>
          </a:bodyPr>
          <a:lstStyle/>
          <a:p>
            <a:r>
              <a:rPr lang="en-US" dirty="0"/>
              <a:t>Host series of meetings with stakeholders and launch a survey for input to determine the approach to saving13 million for FY2026</a:t>
            </a:r>
          </a:p>
          <a:p>
            <a:r>
              <a:rPr lang="en-US" dirty="0"/>
              <a:t>Host BOE workshop on 5/20 to discuss savings plan for additional savings in FY2026 as well as gain a better understanding of overages in FY2025 leading up to June 30. Also discuss plans for paying back any overages for FY2025.</a:t>
            </a:r>
          </a:p>
          <a:p>
            <a:r>
              <a:rPr lang="en-US" dirty="0"/>
              <a:t>Continue working with consulting firm to ensure processes, protocols and controls are in place to pay back any overages and stay within the budget proposal as interim CFO transitions</a:t>
            </a:r>
          </a:p>
          <a:p>
            <a:r>
              <a:rPr lang="en-US" dirty="0"/>
              <a:t>Plan opportunities for community feedback</a:t>
            </a:r>
          </a:p>
          <a:p>
            <a:r>
              <a:rPr lang="en-US" dirty="0"/>
              <a:t>Work closely with DPI to continue to monitor state spending</a:t>
            </a:r>
          </a:p>
          <a:p>
            <a:r>
              <a:rPr lang="en-US" dirty="0"/>
              <a:t>Work with state auditor to create data dashboard for transparency </a:t>
            </a:r>
          </a:p>
          <a:p>
            <a:r>
              <a:rPr lang="en-US" dirty="0"/>
              <a:t>CFO provide financial report at first full BOE meeting each month for the school board and public</a:t>
            </a:r>
          </a:p>
          <a:p>
            <a:endParaRPr lang="en-US" dirty="0"/>
          </a:p>
        </p:txBody>
      </p:sp>
    </p:spTree>
    <p:extLst>
      <p:ext uri="{BB962C8B-B14F-4D97-AF65-F5344CB8AC3E}">
        <p14:creationId xmlns:p14="http://schemas.microsoft.com/office/powerpoint/2010/main" val="2889856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BDD74AD2-257A-314B-91CF-4894DD3020FD}"/>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31A66C-928D-80C9-773D-6B8F32CD7EB3}"/>
              </a:ext>
            </a:extLst>
          </p:cNvPr>
          <p:cNvSpPr txBox="1"/>
          <p:nvPr/>
        </p:nvSpPr>
        <p:spPr>
          <a:xfrm>
            <a:off x="2541494" y="1884795"/>
            <a:ext cx="4572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dirty="0">
                <a:ln>
                  <a:noFill/>
                </a:ln>
                <a:solidFill>
                  <a:prstClr val="black"/>
                </a:solidFill>
                <a:effectLst/>
                <a:uLnTx/>
                <a:uFillTx/>
                <a:latin typeface="Arial"/>
                <a:ea typeface="+mn-ea"/>
                <a:cs typeface="Arial"/>
                <a:sym typeface="Arial"/>
              </a:rPr>
              <a:t>Appendices</a:t>
            </a:r>
            <a:endParaRPr kumimoji="0" lang="en-US" sz="40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094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BDD74AD2-257A-314B-91CF-4894DD3020FD}"/>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3" name="object 3">
            <a:extLst>
              <a:ext uri="{FF2B5EF4-FFF2-40B4-BE49-F238E27FC236}">
                <a16:creationId xmlns:a16="http://schemas.microsoft.com/office/drawing/2014/main" id="{3A8BA90F-A868-4960-1D42-968E3B3A7F8D}"/>
              </a:ext>
            </a:extLst>
          </p:cNvPr>
          <p:cNvGrpSpPr/>
          <p:nvPr/>
        </p:nvGrpSpPr>
        <p:grpSpPr>
          <a:xfrm>
            <a:off x="1149800" y="1570425"/>
            <a:ext cx="1956967" cy="1182081"/>
            <a:chOff x="328929" y="2381757"/>
            <a:chExt cx="2957195" cy="1786255"/>
          </a:xfrm>
        </p:grpSpPr>
        <p:sp>
          <p:nvSpPr>
            <p:cNvPr id="6" name="object 4">
              <a:extLst>
                <a:ext uri="{FF2B5EF4-FFF2-40B4-BE49-F238E27FC236}">
                  <a16:creationId xmlns:a16="http://schemas.microsoft.com/office/drawing/2014/main" id="{C79A47E0-5A19-2758-0055-11AD61F141A3}"/>
                </a:ext>
              </a:extLst>
            </p:cNvPr>
            <p:cNvSpPr/>
            <p:nvPr/>
          </p:nvSpPr>
          <p:spPr>
            <a:xfrm>
              <a:off x="342899" y="2395727"/>
              <a:ext cx="2929255" cy="1758314"/>
            </a:xfrm>
            <a:custGeom>
              <a:avLst/>
              <a:gdLst/>
              <a:ahLst/>
              <a:cxnLst/>
              <a:rect l="l" t="t" r="r" b="b"/>
              <a:pathLst>
                <a:path w="2929254" h="1758314">
                  <a:moveTo>
                    <a:pt x="2929128" y="1757933"/>
                  </a:moveTo>
                  <a:lnTo>
                    <a:pt x="2929128" y="0"/>
                  </a:lnTo>
                  <a:lnTo>
                    <a:pt x="0" y="0"/>
                  </a:lnTo>
                  <a:lnTo>
                    <a:pt x="0" y="1757933"/>
                  </a:lnTo>
                  <a:lnTo>
                    <a:pt x="2929128" y="1757933"/>
                  </a:lnTo>
                  <a:close/>
                </a:path>
              </a:pathLst>
            </a:custGeom>
            <a:solidFill>
              <a:srgbClr val="4184F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8" name="object 5">
              <a:extLst>
                <a:ext uri="{FF2B5EF4-FFF2-40B4-BE49-F238E27FC236}">
                  <a16:creationId xmlns:a16="http://schemas.microsoft.com/office/drawing/2014/main" id="{E363F4C3-A3F5-5775-6FFD-879BC820B8A5}"/>
                </a:ext>
              </a:extLst>
            </p:cNvPr>
            <p:cNvSpPr/>
            <p:nvPr/>
          </p:nvSpPr>
          <p:spPr>
            <a:xfrm>
              <a:off x="342899" y="2395727"/>
              <a:ext cx="2929255" cy="1758314"/>
            </a:xfrm>
            <a:custGeom>
              <a:avLst/>
              <a:gdLst/>
              <a:ahLst/>
              <a:cxnLst/>
              <a:rect l="l" t="t" r="r" b="b"/>
              <a:pathLst>
                <a:path w="2929254" h="1758314">
                  <a:moveTo>
                    <a:pt x="0" y="1757934"/>
                  </a:moveTo>
                  <a:lnTo>
                    <a:pt x="0" y="0"/>
                  </a:lnTo>
                  <a:lnTo>
                    <a:pt x="2929128" y="0"/>
                  </a:lnTo>
                  <a:lnTo>
                    <a:pt x="2929128" y="1757934"/>
                  </a:lnTo>
                  <a:lnTo>
                    <a:pt x="0" y="1757934"/>
                  </a:lnTo>
                  <a:close/>
                </a:path>
              </a:pathLst>
            </a:custGeom>
            <a:ln w="2794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nvGrpSpPr>
          <p:cNvPr id="9" name="object 3">
            <a:extLst>
              <a:ext uri="{FF2B5EF4-FFF2-40B4-BE49-F238E27FC236}">
                <a16:creationId xmlns:a16="http://schemas.microsoft.com/office/drawing/2014/main" id="{EF7F8F6C-DA77-EE41-EF91-9F72E8BEE3BA}"/>
              </a:ext>
            </a:extLst>
          </p:cNvPr>
          <p:cNvGrpSpPr/>
          <p:nvPr/>
        </p:nvGrpSpPr>
        <p:grpSpPr>
          <a:xfrm>
            <a:off x="3593516" y="1585408"/>
            <a:ext cx="1956967" cy="1182081"/>
            <a:chOff x="328929" y="2381757"/>
            <a:chExt cx="2957195" cy="1786255"/>
          </a:xfrm>
        </p:grpSpPr>
        <p:sp>
          <p:nvSpPr>
            <p:cNvPr id="11" name="object 4">
              <a:extLst>
                <a:ext uri="{FF2B5EF4-FFF2-40B4-BE49-F238E27FC236}">
                  <a16:creationId xmlns:a16="http://schemas.microsoft.com/office/drawing/2014/main" id="{6ECD71C4-F016-FA53-83A1-EA094603F36A}"/>
                </a:ext>
              </a:extLst>
            </p:cNvPr>
            <p:cNvSpPr/>
            <p:nvPr/>
          </p:nvSpPr>
          <p:spPr>
            <a:xfrm>
              <a:off x="342899" y="2395727"/>
              <a:ext cx="2929255" cy="1758314"/>
            </a:xfrm>
            <a:custGeom>
              <a:avLst/>
              <a:gdLst/>
              <a:ahLst/>
              <a:cxnLst/>
              <a:rect l="l" t="t" r="r" b="b"/>
              <a:pathLst>
                <a:path w="2929254" h="1758314">
                  <a:moveTo>
                    <a:pt x="2929128" y="1757933"/>
                  </a:moveTo>
                  <a:lnTo>
                    <a:pt x="2929128" y="0"/>
                  </a:lnTo>
                  <a:lnTo>
                    <a:pt x="0" y="0"/>
                  </a:lnTo>
                  <a:lnTo>
                    <a:pt x="0" y="1757933"/>
                  </a:lnTo>
                  <a:lnTo>
                    <a:pt x="2929128" y="1757933"/>
                  </a:lnTo>
                  <a:close/>
                </a:path>
              </a:pathLst>
            </a:custGeom>
            <a:solidFill>
              <a:srgbClr val="4184F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2" name="object 5">
              <a:extLst>
                <a:ext uri="{FF2B5EF4-FFF2-40B4-BE49-F238E27FC236}">
                  <a16:creationId xmlns:a16="http://schemas.microsoft.com/office/drawing/2014/main" id="{35FAF886-EFB2-BB60-738B-D33D2D489A61}"/>
                </a:ext>
              </a:extLst>
            </p:cNvPr>
            <p:cNvSpPr/>
            <p:nvPr/>
          </p:nvSpPr>
          <p:spPr>
            <a:xfrm>
              <a:off x="342899" y="2395727"/>
              <a:ext cx="2929255" cy="1758314"/>
            </a:xfrm>
            <a:custGeom>
              <a:avLst/>
              <a:gdLst/>
              <a:ahLst/>
              <a:cxnLst/>
              <a:rect l="l" t="t" r="r" b="b"/>
              <a:pathLst>
                <a:path w="2929254" h="1758314">
                  <a:moveTo>
                    <a:pt x="0" y="1757934"/>
                  </a:moveTo>
                  <a:lnTo>
                    <a:pt x="0" y="0"/>
                  </a:lnTo>
                  <a:lnTo>
                    <a:pt x="2929128" y="0"/>
                  </a:lnTo>
                  <a:lnTo>
                    <a:pt x="2929128" y="1757934"/>
                  </a:lnTo>
                  <a:lnTo>
                    <a:pt x="0" y="1757934"/>
                  </a:lnTo>
                  <a:close/>
                </a:path>
              </a:pathLst>
            </a:custGeom>
            <a:ln w="2794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sp>
        <p:nvSpPr>
          <p:cNvPr id="13" name="object 4">
            <a:extLst>
              <a:ext uri="{FF2B5EF4-FFF2-40B4-BE49-F238E27FC236}">
                <a16:creationId xmlns:a16="http://schemas.microsoft.com/office/drawing/2014/main" id="{EFA787C3-2FF1-69DA-1E07-A33C2217548E}"/>
              </a:ext>
            </a:extLst>
          </p:cNvPr>
          <p:cNvSpPr/>
          <p:nvPr/>
        </p:nvSpPr>
        <p:spPr>
          <a:xfrm>
            <a:off x="5898966" y="1579670"/>
            <a:ext cx="1938477" cy="1163591"/>
          </a:xfrm>
          <a:custGeom>
            <a:avLst/>
            <a:gdLst/>
            <a:ahLst/>
            <a:cxnLst/>
            <a:rect l="l" t="t" r="r" b="b"/>
            <a:pathLst>
              <a:path w="2929254" h="1758314">
                <a:moveTo>
                  <a:pt x="2929128" y="1757933"/>
                </a:moveTo>
                <a:lnTo>
                  <a:pt x="2929128" y="0"/>
                </a:lnTo>
                <a:lnTo>
                  <a:pt x="0" y="0"/>
                </a:lnTo>
                <a:lnTo>
                  <a:pt x="0" y="1757933"/>
                </a:lnTo>
                <a:lnTo>
                  <a:pt x="2929128" y="1757933"/>
                </a:lnTo>
                <a:close/>
              </a:path>
            </a:pathLst>
          </a:custGeom>
          <a:solidFill>
            <a:srgbClr val="4184F3"/>
          </a:solidFill>
        </p:spPr>
        <p:txBody>
          <a:bodyPr wrap="square" lIns="0" tIns="0" rIns="0" bIns="0" rtlCol="0"/>
          <a:lstStyle/>
          <a:p>
            <a:pPr algn="ctr"/>
            <a:endParaRPr lang="en-US" sz="1000" b="1" dirty="0">
              <a:solidFill>
                <a:schemeClr val="bg1"/>
              </a:solidFill>
            </a:endParaRPr>
          </a:p>
          <a:p>
            <a:pPr algn="ctr"/>
            <a:r>
              <a:rPr lang="en-US" sz="2000" dirty="0">
                <a:solidFill>
                  <a:schemeClr val="bg1"/>
                </a:solidFill>
                <a:latin typeface="Arial" panose="020B0604020202020204" pitchFamily="34" charset="0"/>
                <a:cs typeface="Arial" panose="020B0604020202020204" pitchFamily="34" charset="0"/>
              </a:rPr>
              <a:t>Behavioral &amp; Mental</a:t>
            </a:r>
          </a:p>
          <a:p>
            <a:pPr algn="ctr"/>
            <a:r>
              <a:rPr lang="en-US" sz="2000" dirty="0">
                <a:solidFill>
                  <a:schemeClr val="bg1"/>
                </a:solidFill>
                <a:latin typeface="Arial" panose="020B0604020202020204" pitchFamily="34" charset="0"/>
                <a:cs typeface="Arial" panose="020B0604020202020204" pitchFamily="34" charset="0"/>
              </a:rPr>
              <a:t> Health</a:t>
            </a:r>
          </a:p>
        </p:txBody>
      </p:sp>
      <p:sp>
        <p:nvSpPr>
          <p:cNvPr id="16" name="TextBox 15">
            <a:extLst>
              <a:ext uri="{FF2B5EF4-FFF2-40B4-BE49-F238E27FC236}">
                <a16:creationId xmlns:a16="http://schemas.microsoft.com/office/drawing/2014/main" id="{9F62FABB-5702-A2C1-D11E-F979DDE1D8C8}"/>
              </a:ext>
            </a:extLst>
          </p:cNvPr>
          <p:cNvSpPr txBox="1"/>
          <p:nvPr/>
        </p:nvSpPr>
        <p:spPr>
          <a:xfrm>
            <a:off x="1315151" y="1814546"/>
            <a:ext cx="1627909" cy="707886"/>
          </a:xfrm>
          <a:prstGeom prst="rect">
            <a:avLst/>
          </a:prstGeom>
          <a:noFill/>
        </p:spPr>
        <p:txBody>
          <a:bodyPr wrap="square" rtlCol="0">
            <a:spAutoFit/>
          </a:bodyPr>
          <a:lstStyle/>
          <a:p>
            <a:pPr algn="ctr"/>
            <a:r>
              <a:rPr lang="en-US" sz="2000" dirty="0">
                <a:solidFill>
                  <a:schemeClr val="bg1"/>
                </a:solidFill>
              </a:rPr>
              <a:t>Core</a:t>
            </a:r>
          </a:p>
          <a:p>
            <a:pPr algn="ctr"/>
            <a:r>
              <a:rPr lang="en-US" sz="2000" dirty="0">
                <a:solidFill>
                  <a:schemeClr val="bg1"/>
                </a:solidFill>
              </a:rPr>
              <a:t>Instruction</a:t>
            </a:r>
          </a:p>
        </p:txBody>
      </p:sp>
      <p:sp>
        <p:nvSpPr>
          <p:cNvPr id="18" name="TextBox 17">
            <a:extLst>
              <a:ext uri="{FF2B5EF4-FFF2-40B4-BE49-F238E27FC236}">
                <a16:creationId xmlns:a16="http://schemas.microsoft.com/office/drawing/2014/main" id="{8D6082E2-F432-2303-E4D3-F9E9016B6391}"/>
              </a:ext>
            </a:extLst>
          </p:cNvPr>
          <p:cNvSpPr txBox="1"/>
          <p:nvPr/>
        </p:nvSpPr>
        <p:spPr>
          <a:xfrm>
            <a:off x="3657599" y="1699800"/>
            <a:ext cx="1828799" cy="1015663"/>
          </a:xfrm>
          <a:prstGeom prst="rect">
            <a:avLst/>
          </a:prstGeom>
          <a:noFill/>
        </p:spPr>
        <p:txBody>
          <a:bodyPr wrap="square">
            <a:spAutoFit/>
          </a:bodyPr>
          <a:lstStyle/>
          <a:p>
            <a:pPr algn="ctr"/>
            <a:r>
              <a:rPr lang="en-US" sz="2000" dirty="0">
                <a:solidFill>
                  <a:schemeClr val="bg1"/>
                </a:solidFill>
              </a:rPr>
              <a:t>Well-</a:t>
            </a:r>
          </a:p>
          <a:p>
            <a:pPr algn="ctr"/>
            <a:r>
              <a:rPr lang="en-US" sz="2000" dirty="0">
                <a:solidFill>
                  <a:schemeClr val="bg1"/>
                </a:solidFill>
              </a:rPr>
              <a:t>Rounded Education</a:t>
            </a:r>
          </a:p>
        </p:txBody>
      </p:sp>
      <p:grpSp>
        <p:nvGrpSpPr>
          <p:cNvPr id="19" name="object 3">
            <a:extLst>
              <a:ext uri="{FF2B5EF4-FFF2-40B4-BE49-F238E27FC236}">
                <a16:creationId xmlns:a16="http://schemas.microsoft.com/office/drawing/2014/main" id="{4368F26D-B580-7E35-A6FD-F54B2FC3F292}"/>
              </a:ext>
            </a:extLst>
          </p:cNvPr>
          <p:cNvGrpSpPr/>
          <p:nvPr/>
        </p:nvGrpSpPr>
        <p:grpSpPr>
          <a:xfrm>
            <a:off x="2255062" y="3074880"/>
            <a:ext cx="1956967" cy="1182081"/>
            <a:chOff x="328929" y="2381757"/>
            <a:chExt cx="2957195" cy="1786255"/>
          </a:xfrm>
        </p:grpSpPr>
        <p:sp>
          <p:nvSpPr>
            <p:cNvPr id="20" name="object 4">
              <a:extLst>
                <a:ext uri="{FF2B5EF4-FFF2-40B4-BE49-F238E27FC236}">
                  <a16:creationId xmlns:a16="http://schemas.microsoft.com/office/drawing/2014/main" id="{A4358753-E0E1-19DB-BCEA-327D24404BBC}"/>
                </a:ext>
              </a:extLst>
            </p:cNvPr>
            <p:cNvSpPr/>
            <p:nvPr/>
          </p:nvSpPr>
          <p:spPr>
            <a:xfrm>
              <a:off x="342899" y="2395727"/>
              <a:ext cx="2929255" cy="1758314"/>
            </a:xfrm>
            <a:custGeom>
              <a:avLst/>
              <a:gdLst/>
              <a:ahLst/>
              <a:cxnLst/>
              <a:rect l="l" t="t" r="r" b="b"/>
              <a:pathLst>
                <a:path w="2929254" h="1758314">
                  <a:moveTo>
                    <a:pt x="2929128" y="1757933"/>
                  </a:moveTo>
                  <a:lnTo>
                    <a:pt x="2929128" y="0"/>
                  </a:lnTo>
                  <a:lnTo>
                    <a:pt x="0" y="0"/>
                  </a:lnTo>
                  <a:lnTo>
                    <a:pt x="0" y="1757933"/>
                  </a:lnTo>
                  <a:lnTo>
                    <a:pt x="2929128" y="1757933"/>
                  </a:lnTo>
                  <a:close/>
                </a:path>
              </a:pathLst>
            </a:custGeom>
            <a:solidFill>
              <a:srgbClr val="4184F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1" name="object 5">
              <a:extLst>
                <a:ext uri="{FF2B5EF4-FFF2-40B4-BE49-F238E27FC236}">
                  <a16:creationId xmlns:a16="http://schemas.microsoft.com/office/drawing/2014/main" id="{ABF551DE-B868-9C58-391E-4D3BF7937D70}"/>
                </a:ext>
              </a:extLst>
            </p:cNvPr>
            <p:cNvSpPr/>
            <p:nvPr/>
          </p:nvSpPr>
          <p:spPr>
            <a:xfrm>
              <a:off x="342899" y="2395727"/>
              <a:ext cx="2929255" cy="1758314"/>
            </a:xfrm>
            <a:custGeom>
              <a:avLst/>
              <a:gdLst/>
              <a:ahLst/>
              <a:cxnLst/>
              <a:rect l="l" t="t" r="r" b="b"/>
              <a:pathLst>
                <a:path w="2929254" h="1758314">
                  <a:moveTo>
                    <a:pt x="0" y="1757934"/>
                  </a:moveTo>
                  <a:lnTo>
                    <a:pt x="0" y="0"/>
                  </a:lnTo>
                  <a:lnTo>
                    <a:pt x="2929128" y="0"/>
                  </a:lnTo>
                  <a:lnTo>
                    <a:pt x="2929128" y="1757934"/>
                  </a:lnTo>
                  <a:lnTo>
                    <a:pt x="0" y="1757934"/>
                  </a:lnTo>
                  <a:close/>
                </a:path>
              </a:pathLst>
            </a:custGeom>
            <a:ln w="2794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sp>
        <p:nvSpPr>
          <p:cNvPr id="22" name="object 4">
            <a:extLst>
              <a:ext uri="{FF2B5EF4-FFF2-40B4-BE49-F238E27FC236}">
                <a16:creationId xmlns:a16="http://schemas.microsoft.com/office/drawing/2014/main" id="{C8CE19B8-714F-A153-111B-D7F7AD5505B7}"/>
              </a:ext>
            </a:extLst>
          </p:cNvPr>
          <p:cNvSpPr/>
          <p:nvPr/>
        </p:nvSpPr>
        <p:spPr>
          <a:xfrm>
            <a:off x="4875889" y="3057553"/>
            <a:ext cx="1938477" cy="1163591"/>
          </a:xfrm>
          <a:custGeom>
            <a:avLst/>
            <a:gdLst/>
            <a:ahLst/>
            <a:cxnLst/>
            <a:rect l="l" t="t" r="r" b="b"/>
            <a:pathLst>
              <a:path w="2929254" h="1758314">
                <a:moveTo>
                  <a:pt x="2929128" y="1757933"/>
                </a:moveTo>
                <a:lnTo>
                  <a:pt x="2929128" y="0"/>
                </a:lnTo>
                <a:lnTo>
                  <a:pt x="0" y="0"/>
                </a:lnTo>
                <a:lnTo>
                  <a:pt x="0" y="1757933"/>
                </a:lnTo>
                <a:lnTo>
                  <a:pt x="2929128" y="1757933"/>
                </a:lnTo>
                <a:close/>
              </a:path>
            </a:pathLst>
          </a:custGeom>
          <a:solidFill>
            <a:srgbClr val="4184F3"/>
          </a:solidFill>
        </p:spPr>
        <p:txBody>
          <a:bodyPr wrap="square" lIns="0" tIns="0" rIns="0" bIns="0" rtlCol="0"/>
          <a:lstStyle/>
          <a:p>
            <a:pPr algn="ctr"/>
            <a:endParaRPr lang="en-US" sz="2000" dirty="0">
              <a:solidFill>
                <a:schemeClr val="bg1"/>
              </a:solidFill>
            </a:endParaRPr>
          </a:p>
        </p:txBody>
      </p:sp>
      <p:sp>
        <p:nvSpPr>
          <p:cNvPr id="24" name="TextBox 23">
            <a:extLst>
              <a:ext uri="{FF2B5EF4-FFF2-40B4-BE49-F238E27FC236}">
                <a16:creationId xmlns:a16="http://schemas.microsoft.com/office/drawing/2014/main" id="{EDA57FAB-B87E-B35A-76F9-823541BF722B}"/>
              </a:ext>
            </a:extLst>
          </p:cNvPr>
          <p:cNvSpPr txBox="1"/>
          <p:nvPr/>
        </p:nvSpPr>
        <p:spPr>
          <a:xfrm>
            <a:off x="2264307" y="3283450"/>
            <a:ext cx="1905362" cy="711798"/>
          </a:xfrm>
          <a:prstGeom prst="rect">
            <a:avLst/>
          </a:prstGeom>
          <a:noFill/>
        </p:spPr>
        <p:txBody>
          <a:bodyPr wrap="square">
            <a:spAutoFit/>
          </a:bodyPr>
          <a:lstStyle/>
          <a:p>
            <a:pPr marL="316443" marR="286606" indent="-26055" algn="ctr">
              <a:lnSpc>
                <a:spcPts val="2488"/>
              </a:lnSpc>
              <a:spcBef>
                <a:spcPts val="2078"/>
              </a:spcBef>
            </a:pPr>
            <a:r>
              <a:rPr lang="en-US" sz="2000" spc="-7" dirty="0">
                <a:solidFill>
                  <a:srgbClr val="FFFFFF"/>
                </a:solidFill>
                <a:latin typeface="Arial"/>
                <a:cs typeface="Arial"/>
              </a:rPr>
              <a:t>Employee Retention</a:t>
            </a:r>
            <a:endParaRPr lang="en-US" sz="2000" dirty="0">
              <a:latin typeface="Arial"/>
              <a:cs typeface="Arial"/>
            </a:endParaRPr>
          </a:p>
        </p:txBody>
      </p:sp>
      <p:sp>
        <p:nvSpPr>
          <p:cNvPr id="26" name="TextBox 25">
            <a:extLst>
              <a:ext uri="{FF2B5EF4-FFF2-40B4-BE49-F238E27FC236}">
                <a16:creationId xmlns:a16="http://schemas.microsoft.com/office/drawing/2014/main" id="{0EA1C543-222B-A772-891F-630D56503837}"/>
              </a:ext>
            </a:extLst>
          </p:cNvPr>
          <p:cNvSpPr txBox="1"/>
          <p:nvPr/>
        </p:nvSpPr>
        <p:spPr>
          <a:xfrm>
            <a:off x="2562364" y="639391"/>
            <a:ext cx="4572000" cy="523220"/>
          </a:xfrm>
          <a:prstGeom prst="rect">
            <a:avLst/>
          </a:prstGeom>
          <a:noFill/>
        </p:spPr>
        <p:txBody>
          <a:bodyPr wrap="square">
            <a:spAutoFit/>
          </a:bodyPr>
          <a:lstStyle/>
          <a:p>
            <a:r>
              <a:rPr lang="en-US" sz="2800" b="1" dirty="0">
                <a:latin typeface="+mj-lt"/>
                <a:cs typeface="Arial" panose="020B0604020202020204" pitchFamily="34" charset="0"/>
              </a:rPr>
              <a:t>Investment</a:t>
            </a:r>
            <a:r>
              <a:rPr lang="en-US" sz="2800" b="1" spc="13" dirty="0">
                <a:latin typeface="+mj-lt"/>
                <a:cs typeface="Arial" panose="020B0604020202020204" pitchFamily="34" charset="0"/>
              </a:rPr>
              <a:t> </a:t>
            </a:r>
            <a:r>
              <a:rPr lang="en-US" sz="2800" b="1" spc="-7" dirty="0">
                <a:latin typeface="+mj-lt"/>
                <a:cs typeface="Arial" panose="020B0604020202020204" pitchFamily="34" charset="0"/>
              </a:rPr>
              <a:t>Priorities</a:t>
            </a:r>
            <a:endParaRPr lang="en-US" sz="2800" dirty="0">
              <a:latin typeface="+mj-lt"/>
              <a:cs typeface="Arial" panose="020B0604020202020204" pitchFamily="34" charset="0"/>
            </a:endParaRPr>
          </a:p>
        </p:txBody>
      </p:sp>
      <p:sp>
        <p:nvSpPr>
          <p:cNvPr id="27" name="TextBox 26">
            <a:extLst>
              <a:ext uri="{FF2B5EF4-FFF2-40B4-BE49-F238E27FC236}">
                <a16:creationId xmlns:a16="http://schemas.microsoft.com/office/drawing/2014/main" id="{B2981E15-73DA-DC79-39D7-974C193D6C5C}"/>
              </a:ext>
            </a:extLst>
          </p:cNvPr>
          <p:cNvSpPr txBox="1"/>
          <p:nvPr/>
        </p:nvSpPr>
        <p:spPr>
          <a:xfrm>
            <a:off x="5026010" y="3235440"/>
            <a:ext cx="1535784" cy="707886"/>
          </a:xfrm>
          <a:prstGeom prst="rect">
            <a:avLst/>
          </a:prstGeom>
          <a:noFill/>
        </p:spPr>
        <p:txBody>
          <a:bodyPr wrap="square" rtlCol="0">
            <a:spAutoFit/>
          </a:bodyPr>
          <a:lstStyle/>
          <a:p>
            <a:pPr algn="ctr"/>
            <a:r>
              <a:rPr lang="en-US" sz="2000" dirty="0">
                <a:solidFill>
                  <a:schemeClr val="bg1"/>
                </a:solidFill>
              </a:rPr>
              <a:t>Efficient</a:t>
            </a:r>
          </a:p>
          <a:p>
            <a:pPr algn="ctr"/>
            <a:r>
              <a:rPr lang="en-US" sz="2000" dirty="0">
                <a:solidFill>
                  <a:schemeClr val="bg1"/>
                </a:solidFill>
              </a:rPr>
              <a:t>Operations</a:t>
            </a:r>
          </a:p>
        </p:txBody>
      </p:sp>
      <p:sp>
        <p:nvSpPr>
          <p:cNvPr id="31" name="TextBox 30">
            <a:extLst>
              <a:ext uri="{FF2B5EF4-FFF2-40B4-BE49-F238E27FC236}">
                <a16:creationId xmlns:a16="http://schemas.microsoft.com/office/drawing/2014/main" id="{3BA5A121-71F6-3998-E0E9-771680781CE0}"/>
              </a:ext>
            </a:extLst>
          </p:cNvPr>
          <p:cNvSpPr txBox="1"/>
          <p:nvPr/>
        </p:nvSpPr>
        <p:spPr>
          <a:xfrm>
            <a:off x="8745574" y="4757420"/>
            <a:ext cx="27242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3</a:t>
            </a:r>
          </a:p>
        </p:txBody>
      </p:sp>
    </p:spTree>
    <p:extLst>
      <p:ext uri="{BB962C8B-B14F-4D97-AF65-F5344CB8AC3E}">
        <p14:creationId xmlns:p14="http://schemas.microsoft.com/office/powerpoint/2010/main" val="3600949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8334-07CC-3652-D88D-0878AE477F3F}"/>
              </a:ext>
            </a:extLst>
          </p:cNvPr>
          <p:cNvSpPr>
            <a:spLocks noGrp="1"/>
          </p:cNvSpPr>
          <p:nvPr>
            <p:ph type="title"/>
          </p:nvPr>
        </p:nvSpPr>
        <p:spPr>
          <a:xfrm>
            <a:off x="311700" y="196254"/>
            <a:ext cx="8520600" cy="572700"/>
          </a:xfrm>
        </p:spPr>
        <p:txBody>
          <a:bodyPr>
            <a:normAutofit fontScale="90000"/>
          </a:bodyPr>
          <a:lstStyle/>
          <a:p>
            <a:pPr algn="ctr"/>
            <a:br>
              <a:rPr lang="en-US" sz="2800" dirty="0"/>
            </a:br>
            <a:br>
              <a:rPr lang="en-US" sz="2800" dirty="0"/>
            </a:br>
            <a:endParaRPr lang="en-US" dirty="0"/>
          </a:p>
        </p:txBody>
      </p:sp>
      <p:pic>
        <p:nvPicPr>
          <p:cNvPr id="7" name="Picture 6">
            <a:extLst>
              <a:ext uri="{FF2B5EF4-FFF2-40B4-BE49-F238E27FC236}">
                <a16:creationId xmlns:a16="http://schemas.microsoft.com/office/drawing/2014/main" id="{C122CDA5-133F-B174-5373-2A6E0A8A4826}"/>
              </a:ext>
            </a:extLst>
          </p:cNvPr>
          <p:cNvPicPr>
            <a:picLocks noChangeAspect="1"/>
          </p:cNvPicPr>
          <p:nvPr/>
        </p:nvPicPr>
        <p:blipFill>
          <a:blip r:embed="rId2"/>
          <a:stretch>
            <a:fillRect/>
          </a:stretch>
        </p:blipFill>
        <p:spPr>
          <a:xfrm>
            <a:off x="311700" y="245792"/>
            <a:ext cx="1252056" cy="664356"/>
          </a:xfrm>
          <a:prstGeom prst="rect">
            <a:avLst/>
          </a:prstGeom>
        </p:spPr>
      </p:pic>
      <p:sp>
        <p:nvSpPr>
          <p:cNvPr id="6" name="TextBox 5">
            <a:extLst>
              <a:ext uri="{FF2B5EF4-FFF2-40B4-BE49-F238E27FC236}">
                <a16:creationId xmlns:a16="http://schemas.microsoft.com/office/drawing/2014/main" id="{62D09038-550F-AD48-324A-894C5BE16A70}"/>
              </a:ext>
            </a:extLst>
          </p:cNvPr>
          <p:cNvSpPr txBox="1"/>
          <p:nvPr/>
        </p:nvSpPr>
        <p:spPr>
          <a:xfrm>
            <a:off x="311700" y="1260568"/>
            <a:ext cx="1452282" cy="2239074"/>
          </a:xfrm>
          <a:prstGeom prst="rect">
            <a:avLst/>
          </a:prstGeom>
          <a:noFill/>
        </p:spPr>
        <p:txBody>
          <a:bodyPr wrap="square">
            <a:spAutoFit/>
          </a:bodyPr>
          <a:lstStyle/>
          <a:p>
            <a:pPr algn="ctr"/>
            <a:r>
              <a:rPr kumimoji="0" lang="en-US" sz="2325" b="1" i="0" u="none" strike="noStrike" kern="1200" cap="none" spc="0" normalizeH="0" baseline="0" noProof="0" dirty="0">
                <a:ln>
                  <a:noFill/>
                </a:ln>
                <a:solidFill>
                  <a:schemeClr val="tx1"/>
                </a:solidFill>
                <a:effectLst/>
                <a:uLnTx/>
                <a:uFillTx/>
                <a:latin typeface="Aptos Display" panose="02110004020202020204"/>
                <a:ea typeface="+mj-ea"/>
                <a:cs typeface="+mj-cs"/>
              </a:rPr>
              <a:t>FY 2024 State, Local</a:t>
            </a:r>
          </a:p>
          <a:p>
            <a:pPr algn="ctr"/>
            <a:r>
              <a:rPr kumimoji="0" lang="en-US" sz="2325" b="1" i="0" u="none" strike="noStrike" kern="1200" cap="none" spc="0" normalizeH="0" baseline="0" noProof="0" dirty="0">
                <a:ln>
                  <a:noFill/>
                </a:ln>
                <a:solidFill>
                  <a:schemeClr val="tx1"/>
                </a:solidFill>
                <a:effectLst/>
                <a:uLnTx/>
                <a:uFillTx/>
                <a:latin typeface="Aptos Display" panose="02110004020202020204"/>
                <a:ea typeface="+mj-ea"/>
                <a:cs typeface="+mj-cs"/>
              </a:rPr>
              <a:t>&amp; </a:t>
            </a:r>
          </a:p>
          <a:p>
            <a:pPr algn="ctr"/>
            <a:r>
              <a:rPr kumimoji="0" lang="en-US" sz="2325" b="1" i="0" u="none" strike="noStrike" kern="1200" cap="none" spc="0" normalizeH="0" baseline="0" noProof="0" dirty="0">
                <a:ln>
                  <a:noFill/>
                </a:ln>
                <a:solidFill>
                  <a:schemeClr val="tx1"/>
                </a:solidFill>
                <a:effectLst/>
                <a:uLnTx/>
                <a:uFillTx/>
                <a:latin typeface="Aptos Display" panose="02110004020202020204"/>
                <a:ea typeface="+mj-ea"/>
                <a:cs typeface="+mj-cs"/>
              </a:rPr>
              <a:t>Federal Expense</a:t>
            </a:r>
          </a:p>
        </p:txBody>
      </p:sp>
      <p:sp>
        <p:nvSpPr>
          <p:cNvPr id="4" name="TextBox 3">
            <a:extLst>
              <a:ext uri="{FF2B5EF4-FFF2-40B4-BE49-F238E27FC236}">
                <a16:creationId xmlns:a16="http://schemas.microsoft.com/office/drawing/2014/main" id="{691311E1-61B8-9FEC-26A4-85C77FCE1839}"/>
              </a:ext>
            </a:extLst>
          </p:cNvPr>
          <p:cNvSpPr txBox="1"/>
          <p:nvPr/>
        </p:nvSpPr>
        <p:spPr>
          <a:xfrm>
            <a:off x="8727141" y="4831830"/>
            <a:ext cx="31600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900" b="0" i="0" u="none" strike="noStrike" kern="0" cap="none" spc="0" normalizeH="0" baseline="0" noProof="0" dirty="0">
                <a:ln>
                  <a:noFill/>
                </a:ln>
                <a:solidFill>
                  <a:schemeClr val="tx1"/>
                </a:solidFill>
                <a:effectLst/>
                <a:uLnTx/>
                <a:uFillTx/>
                <a:latin typeface="Arial"/>
                <a:cs typeface="Arial"/>
                <a:sym typeface="Arial"/>
              </a:rPr>
              <a:t>51</a:t>
            </a:r>
          </a:p>
        </p:txBody>
      </p:sp>
      <p:graphicFrame>
        <p:nvGraphicFramePr>
          <p:cNvPr id="10" name="Object 9">
            <a:extLst>
              <a:ext uri="{FF2B5EF4-FFF2-40B4-BE49-F238E27FC236}">
                <a16:creationId xmlns:a16="http://schemas.microsoft.com/office/drawing/2014/main" id="{D7D95F1B-7AB9-D281-2BE0-89E46F485846}"/>
              </a:ext>
            </a:extLst>
          </p:cNvPr>
          <p:cNvGraphicFramePr>
            <a:graphicFrameLocks noChangeAspect="1"/>
          </p:cNvGraphicFramePr>
          <p:nvPr>
            <p:extLst>
              <p:ext uri="{D42A27DB-BD31-4B8C-83A1-F6EECF244321}">
                <p14:modId xmlns:p14="http://schemas.microsoft.com/office/powerpoint/2010/main" val="2656959477"/>
              </p:ext>
            </p:extLst>
          </p:nvPr>
        </p:nvGraphicFramePr>
        <p:xfrm>
          <a:off x="2226227" y="124691"/>
          <a:ext cx="6217851" cy="4955681"/>
        </p:xfrm>
        <a:graphic>
          <a:graphicData uri="http://schemas.openxmlformats.org/presentationml/2006/ole">
            <mc:AlternateContent xmlns:mc="http://schemas.openxmlformats.org/markup-compatibility/2006">
              <mc:Choice xmlns:v="urn:schemas-microsoft-com:vml" Requires="v">
                <p:oleObj name="Worksheet" r:id="rId3" imgW="7124665" imgH="5676727" progId="Excel.Sheet.12">
                  <p:embed/>
                </p:oleObj>
              </mc:Choice>
              <mc:Fallback>
                <p:oleObj name="Worksheet" r:id="rId3" imgW="7124665" imgH="5676727" progId="Excel.Sheet.12">
                  <p:embed/>
                  <p:pic>
                    <p:nvPicPr>
                      <p:cNvPr id="10" name="Object 9">
                        <a:extLst>
                          <a:ext uri="{FF2B5EF4-FFF2-40B4-BE49-F238E27FC236}">
                            <a16:creationId xmlns:a16="http://schemas.microsoft.com/office/drawing/2014/main" id="{D7D95F1B-7AB9-D281-2BE0-89E46F485846}"/>
                          </a:ext>
                        </a:extLst>
                      </p:cNvPr>
                      <p:cNvPicPr/>
                      <p:nvPr/>
                    </p:nvPicPr>
                    <p:blipFill>
                      <a:blip r:embed="rId4"/>
                      <a:stretch>
                        <a:fillRect/>
                      </a:stretch>
                    </p:blipFill>
                    <p:spPr>
                      <a:xfrm>
                        <a:off x="2226227" y="124691"/>
                        <a:ext cx="6217851" cy="4955681"/>
                      </a:xfrm>
                      <a:prstGeom prst="rect">
                        <a:avLst/>
                      </a:prstGeom>
                    </p:spPr>
                  </p:pic>
                </p:oleObj>
              </mc:Fallback>
            </mc:AlternateContent>
          </a:graphicData>
        </a:graphic>
      </p:graphicFrame>
    </p:spTree>
    <p:extLst>
      <p:ext uri="{BB962C8B-B14F-4D97-AF65-F5344CB8AC3E}">
        <p14:creationId xmlns:p14="http://schemas.microsoft.com/office/powerpoint/2010/main" val="4713835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Title 1">
            <a:extLst>
              <a:ext uri="{FF2B5EF4-FFF2-40B4-BE49-F238E27FC236}">
                <a16:creationId xmlns:a16="http://schemas.microsoft.com/office/drawing/2014/main" id="{BDD74AD2-257A-314B-91CF-4894DD3020FD}"/>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8" name="TextBox 7">
            <a:extLst>
              <a:ext uri="{FF2B5EF4-FFF2-40B4-BE49-F238E27FC236}">
                <a16:creationId xmlns:a16="http://schemas.microsoft.com/office/drawing/2014/main" id="{18FA16FB-20EE-3301-D7CE-B6B7A13E6ABE}"/>
              </a:ext>
            </a:extLst>
          </p:cNvPr>
          <p:cNvSpPr txBox="1"/>
          <p:nvPr/>
        </p:nvSpPr>
        <p:spPr>
          <a:xfrm>
            <a:off x="8715403" y="4708576"/>
            <a:ext cx="327023"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dirty="0">
                <a:ln>
                  <a:noFill/>
                </a:ln>
                <a:solidFill>
                  <a:schemeClr val="tx1"/>
                </a:solidFill>
                <a:effectLst/>
                <a:uLnTx/>
                <a:uFillTx/>
                <a:latin typeface="Arial"/>
                <a:cs typeface="Arial"/>
                <a:sym typeface="Arial"/>
              </a:rPr>
              <a:t>52</a:t>
            </a:r>
          </a:p>
        </p:txBody>
      </p:sp>
      <p:graphicFrame>
        <p:nvGraphicFramePr>
          <p:cNvPr id="10" name="Object 9">
            <a:extLst>
              <a:ext uri="{FF2B5EF4-FFF2-40B4-BE49-F238E27FC236}">
                <a16:creationId xmlns:a16="http://schemas.microsoft.com/office/drawing/2014/main" id="{B66835F9-F751-A984-4707-B36A24AFFC51}"/>
              </a:ext>
            </a:extLst>
          </p:cNvPr>
          <p:cNvGraphicFramePr>
            <a:graphicFrameLocks noChangeAspect="1"/>
          </p:cNvGraphicFramePr>
          <p:nvPr>
            <p:extLst>
              <p:ext uri="{D42A27DB-BD31-4B8C-83A1-F6EECF244321}">
                <p14:modId xmlns:p14="http://schemas.microsoft.com/office/powerpoint/2010/main" val="1567521957"/>
              </p:ext>
            </p:extLst>
          </p:nvPr>
        </p:nvGraphicFramePr>
        <p:xfrm>
          <a:off x="428597" y="721144"/>
          <a:ext cx="8286806" cy="3987432"/>
        </p:xfrm>
        <a:graphic>
          <a:graphicData uri="http://schemas.openxmlformats.org/presentationml/2006/ole">
            <mc:AlternateContent xmlns:mc="http://schemas.openxmlformats.org/markup-compatibility/2006">
              <mc:Choice xmlns:v="urn:schemas-microsoft-com:vml" Requires="v">
                <p:oleObj name="Worksheet" r:id="rId4" imgW="9303914" imgH="4472830" progId="Excel.Sheet.12">
                  <p:embed/>
                </p:oleObj>
              </mc:Choice>
              <mc:Fallback>
                <p:oleObj name="Worksheet" r:id="rId4" imgW="9303914" imgH="4472830" progId="Excel.Sheet.12">
                  <p:embed/>
                  <p:pic>
                    <p:nvPicPr>
                      <p:cNvPr id="10" name="Object 9">
                        <a:extLst>
                          <a:ext uri="{FF2B5EF4-FFF2-40B4-BE49-F238E27FC236}">
                            <a16:creationId xmlns:a16="http://schemas.microsoft.com/office/drawing/2014/main" id="{B66835F9-F751-A984-4707-B36A24AFFC51}"/>
                          </a:ext>
                        </a:extLst>
                      </p:cNvPr>
                      <p:cNvPicPr/>
                      <p:nvPr/>
                    </p:nvPicPr>
                    <p:blipFill>
                      <a:blip r:embed="rId5"/>
                      <a:stretch>
                        <a:fillRect/>
                      </a:stretch>
                    </p:blipFill>
                    <p:spPr>
                      <a:xfrm>
                        <a:off x="428597" y="721144"/>
                        <a:ext cx="8286806" cy="3987432"/>
                      </a:xfrm>
                      <a:prstGeom prst="rect">
                        <a:avLst/>
                      </a:prstGeom>
                    </p:spPr>
                  </p:pic>
                </p:oleObj>
              </mc:Fallback>
            </mc:AlternateContent>
          </a:graphicData>
        </a:graphic>
      </p:graphicFrame>
    </p:spTree>
    <p:extLst>
      <p:ext uri="{BB962C8B-B14F-4D97-AF65-F5344CB8AC3E}">
        <p14:creationId xmlns:p14="http://schemas.microsoft.com/office/powerpoint/2010/main" val="1522822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72DBDA6-E51F-E310-40A6-0765D6E0FD72}"/>
              </a:ext>
            </a:extLst>
          </p:cNvPr>
          <p:cNvSpPr txBox="1"/>
          <p:nvPr/>
        </p:nvSpPr>
        <p:spPr>
          <a:xfrm>
            <a:off x="8596684" y="4659137"/>
            <a:ext cx="33580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dirty="0">
                <a:ln>
                  <a:noFill/>
                </a:ln>
                <a:solidFill>
                  <a:schemeClr val="tx1"/>
                </a:solidFill>
                <a:effectLst/>
                <a:uLnTx/>
                <a:uFillTx/>
                <a:latin typeface="Arial"/>
                <a:cs typeface="Arial"/>
                <a:sym typeface="Arial"/>
              </a:rPr>
              <a:t>53</a:t>
            </a:r>
          </a:p>
        </p:txBody>
      </p:sp>
      <p:graphicFrame>
        <p:nvGraphicFramePr>
          <p:cNvPr id="10" name="Object 9">
            <a:extLst>
              <a:ext uri="{FF2B5EF4-FFF2-40B4-BE49-F238E27FC236}">
                <a16:creationId xmlns:a16="http://schemas.microsoft.com/office/drawing/2014/main" id="{1E61ECCB-8AF4-2B7C-A399-9EF5D17427BC}"/>
              </a:ext>
            </a:extLst>
          </p:cNvPr>
          <p:cNvGraphicFramePr>
            <a:graphicFrameLocks noChangeAspect="1"/>
          </p:cNvGraphicFramePr>
          <p:nvPr>
            <p:extLst>
              <p:ext uri="{D42A27DB-BD31-4B8C-83A1-F6EECF244321}">
                <p14:modId xmlns:p14="http://schemas.microsoft.com/office/powerpoint/2010/main" val="1046139128"/>
              </p:ext>
            </p:extLst>
          </p:nvPr>
        </p:nvGraphicFramePr>
        <p:xfrm>
          <a:off x="379412" y="721144"/>
          <a:ext cx="8385175" cy="3822700"/>
        </p:xfrm>
        <a:graphic>
          <a:graphicData uri="http://schemas.openxmlformats.org/presentationml/2006/ole">
            <mc:AlternateContent xmlns:mc="http://schemas.openxmlformats.org/markup-compatibility/2006">
              <mc:Choice xmlns:v="urn:schemas-microsoft-com:vml" Requires="v">
                <p:oleObj name="Worksheet" r:id="rId4" imgW="9387698" imgH="4274726" progId="Excel.Sheet.12">
                  <p:embed/>
                </p:oleObj>
              </mc:Choice>
              <mc:Fallback>
                <p:oleObj name="Worksheet" r:id="rId4" imgW="9387698" imgH="4274726" progId="Excel.Sheet.12">
                  <p:embed/>
                  <p:pic>
                    <p:nvPicPr>
                      <p:cNvPr id="10" name="Object 9">
                        <a:extLst>
                          <a:ext uri="{FF2B5EF4-FFF2-40B4-BE49-F238E27FC236}">
                            <a16:creationId xmlns:a16="http://schemas.microsoft.com/office/drawing/2014/main" id="{1E61ECCB-8AF4-2B7C-A399-9EF5D17427BC}"/>
                          </a:ext>
                        </a:extLst>
                      </p:cNvPr>
                      <p:cNvPicPr/>
                      <p:nvPr/>
                    </p:nvPicPr>
                    <p:blipFill>
                      <a:blip r:embed="rId5"/>
                      <a:stretch>
                        <a:fillRect/>
                      </a:stretch>
                    </p:blipFill>
                    <p:spPr>
                      <a:xfrm>
                        <a:off x="379412" y="721144"/>
                        <a:ext cx="8385175" cy="3822700"/>
                      </a:xfrm>
                      <a:prstGeom prst="rect">
                        <a:avLst/>
                      </a:prstGeom>
                    </p:spPr>
                  </p:pic>
                </p:oleObj>
              </mc:Fallback>
            </mc:AlternateContent>
          </a:graphicData>
        </a:graphic>
      </p:graphicFrame>
    </p:spTree>
    <p:extLst>
      <p:ext uri="{BB962C8B-B14F-4D97-AF65-F5344CB8AC3E}">
        <p14:creationId xmlns:p14="http://schemas.microsoft.com/office/powerpoint/2010/main" val="1098253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4" name="Title 1">
            <a:extLst>
              <a:ext uri="{FF2B5EF4-FFF2-40B4-BE49-F238E27FC236}">
                <a16:creationId xmlns:a16="http://schemas.microsoft.com/office/drawing/2014/main" id="{D1D3531A-A826-E652-DAFA-5A2986066FBF}"/>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1CA6E5BB-BEC7-E481-1807-AA13AE1AF446}"/>
              </a:ext>
            </a:extLst>
          </p:cNvPr>
          <p:cNvSpPr txBox="1">
            <a:spLocks/>
          </p:cNvSpPr>
          <p:nvPr/>
        </p:nvSpPr>
        <p:spPr>
          <a:xfrm>
            <a:off x="416860" y="1186889"/>
            <a:ext cx="8464924" cy="34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42BACFF-3467-CF3A-6BCD-5601661467E4}"/>
              </a:ext>
            </a:extLst>
          </p:cNvPr>
          <p:cNvSpPr txBox="1"/>
          <p:nvPr/>
        </p:nvSpPr>
        <p:spPr>
          <a:xfrm>
            <a:off x="416860" y="1454861"/>
            <a:ext cx="8464924" cy="307777"/>
          </a:xfrm>
          <a:prstGeom prst="rect">
            <a:avLst/>
          </a:prstGeom>
          <a:noFill/>
        </p:spPr>
        <p:txBody>
          <a:bodyPr wrap="square" rtlCol="0">
            <a:spAutoFit/>
          </a:bodyPr>
          <a:lstStyle/>
          <a:p>
            <a:r>
              <a:rPr lang="en-US" dirty="0">
                <a:solidFill>
                  <a:schemeClr val="tx1"/>
                </a:solidFill>
              </a:rPr>
              <a:t>	</a:t>
            </a:r>
            <a:endParaRPr lang="en-US" dirty="0"/>
          </a:p>
        </p:txBody>
      </p:sp>
      <p:sp>
        <p:nvSpPr>
          <p:cNvPr id="8" name="TextBox 7">
            <a:extLst>
              <a:ext uri="{FF2B5EF4-FFF2-40B4-BE49-F238E27FC236}">
                <a16:creationId xmlns:a16="http://schemas.microsoft.com/office/drawing/2014/main" id="{44A4B630-9EBB-1351-890E-87C1A2DB0422}"/>
              </a:ext>
            </a:extLst>
          </p:cNvPr>
          <p:cNvSpPr txBox="1"/>
          <p:nvPr/>
        </p:nvSpPr>
        <p:spPr>
          <a:xfrm>
            <a:off x="8587501" y="4756119"/>
            <a:ext cx="31600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dirty="0">
                <a:ln>
                  <a:noFill/>
                </a:ln>
                <a:solidFill>
                  <a:schemeClr val="tx1"/>
                </a:solidFill>
                <a:effectLst/>
                <a:uLnTx/>
                <a:uFillTx/>
                <a:latin typeface="Arial"/>
                <a:cs typeface="Arial"/>
                <a:sym typeface="Arial"/>
              </a:rPr>
              <a:t>54</a:t>
            </a:r>
          </a:p>
        </p:txBody>
      </p:sp>
      <p:graphicFrame>
        <p:nvGraphicFramePr>
          <p:cNvPr id="6" name="Object 5">
            <a:extLst>
              <a:ext uri="{FF2B5EF4-FFF2-40B4-BE49-F238E27FC236}">
                <a16:creationId xmlns:a16="http://schemas.microsoft.com/office/drawing/2014/main" id="{A8D7606F-8876-2345-FDCE-43675E411247}"/>
              </a:ext>
            </a:extLst>
          </p:cNvPr>
          <p:cNvGraphicFramePr>
            <a:graphicFrameLocks noChangeAspect="1"/>
          </p:cNvGraphicFramePr>
          <p:nvPr>
            <p:extLst>
              <p:ext uri="{D42A27DB-BD31-4B8C-83A1-F6EECF244321}">
                <p14:modId xmlns:p14="http://schemas.microsoft.com/office/powerpoint/2010/main" val="381856983"/>
              </p:ext>
            </p:extLst>
          </p:nvPr>
        </p:nvGraphicFramePr>
        <p:xfrm>
          <a:off x="315556" y="683352"/>
          <a:ext cx="8351526" cy="4035626"/>
        </p:xfrm>
        <a:graphic>
          <a:graphicData uri="http://schemas.openxmlformats.org/presentationml/2006/ole">
            <mc:AlternateContent xmlns:mc="http://schemas.openxmlformats.org/markup-compatibility/2006">
              <mc:Choice xmlns:v="urn:schemas-microsoft-com:vml" Requires="v">
                <p:oleObj name="Worksheet" r:id="rId4" imgW="8892646" imgH="4297633" progId="Excel.Sheet.12">
                  <p:embed/>
                </p:oleObj>
              </mc:Choice>
              <mc:Fallback>
                <p:oleObj name="Worksheet" r:id="rId4" imgW="8892646" imgH="4297633" progId="Excel.Sheet.12">
                  <p:embed/>
                  <p:pic>
                    <p:nvPicPr>
                      <p:cNvPr id="6" name="Object 5">
                        <a:extLst>
                          <a:ext uri="{FF2B5EF4-FFF2-40B4-BE49-F238E27FC236}">
                            <a16:creationId xmlns:a16="http://schemas.microsoft.com/office/drawing/2014/main" id="{A8D7606F-8876-2345-FDCE-43675E411247}"/>
                          </a:ext>
                        </a:extLst>
                      </p:cNvPr>
                      <p:cNvPicPr/>
                      <p:nvPr/>
                    </p:nvPicPr>
                    <p:blipFill>
                      <a:blip r:embed="rId5"/>
                      <a:stretch>
                        <a:fillRect/>
                      </a:stretch>
                    </p:blipFill>
                    <p:spPr>
                      <a:xfrm>
                        <a:off x="315556" y="683352"/>
                        <a:ext cx="8351526" cy="4035626"/>
                      </a:xfrm>
                      <a:prstGeom prst="rect">
                        <a:avLst/>
                      </a:prstGeom>
                    </p:spPr>
                  </p:pic>
                </p:oleObj>
              </mc:Fallback>
            </mc:AlternateContent>
          </a:graphicData>
        </a:graphic>
      </p:graphicFrame>
    </p:spTree>
    <p:extLst>
      <p:ext uri="{BB962C8B-B14F-4D97-AF65-F5344CB8AC3E}">
        <p14:creationId xmlns:p14="http://schemas.microsoft.com/office/powerpoint/2010/main" val="3821920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a:extLst>
            <a:ext uri="{FF2B5EF4-FFF2-40B4-BE49-F238E27FC236}">
              <a16:creationId xmlns:a16="http://schemas.microsoft.com/office/drawing/2014/main" id="{A7A88CE1-C093-05DA-00C4-CA7FC8AB7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DB5DE8-35AA-E92D-92DB-23FF97300A24}"/>
              </a:ext>
            </a:extLst>
          </p:cNvPr>
          <p:cNvSpPr txBox="1">
            <a:spLocks/>
          </p:cNvSpPr>
          <p:nvPr/>
        </p:nvSpPr>
        <p:spPr>
          <a:xfrm>
            <a:off x="2255062" y="206994"/>
            <a:ext cx="4306732"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47509A7A-2E8F-1261-D3B5-840DF3A73993}"/>
              </a:ext>
            </a:extLst>
          </p:cNvPr>
          <p:cNvSpPr txBox="1">
            <a:spLocks/>
          </p:cNvSpPr>
          <p:nvPr/>
        </p:nvSpPr>
        <p:spPr>
          <a:xfrm>
            <a:off x="844923" y="58363"/>
            <a:ext cx="6862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sng"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8" name="TextBox 7">
            <a:extLst>
              <a:ext uri="{FF2B5EF4-FFF2-40B4-BE49-F238E27FC236}">
                <a16:creationId xmlns:a16="http://schemas.microsoft.com/office/drawing/2014/main" id="{B87322C2-121C-6EF2-5996-FDB215541CEF}"/>
              </a:ext>
            </a:extLst>
          </p:cNvPr>
          <p:cNvSpPr txBox="1"/>
          <p:nvPr/>
        </p:nvSpPr>
        <p:spPr>
          <a:xfrm>
            <a:off x="8572499" y="4692282"/>
            <a:ext cx="327023"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00" b="0" i="0" u="none" strike="noStrike" kern="0" cap="none" spc="0" normalizeH="0" baseline="0" noProof="0" dirty="0">
                <a:ln>
                  <a:noFill/>
                </a:ln>
                <a:solidFill>
                  <a:schemeClr val="tx1"/>
                </a:solidFill>
                <a:effectLst/>
                <a:uLnTx/>
                <a:uFillTx/>
                <a:latin typeface="Arial"/>
                <a:cs typeface="Arial"/>
                <a:sym typeface="Arial"/>
              </a:rPr>
              <a:t>55</a:t>
            </a:r>
          </a:p>
        </p:txBody>
      </p:sp>
      <p:graphicFrame>
        <p:nvGraphicFramePr>
          <p:cNvPr id="3" name="Object 2">
            <a:extLst>
              <a:ext uri="{FF2B5EF4-FFF2-40B4-BE49-F238E27FC236}">
                <a16:creationId xmlns:a16="http://schemas.microsoft.com/office/drawing/2014/main" id="{0197C8C4-D72F-3C4E-5881-9E0DAE3A0455}"/>
              </a:ext>
            </a:extLst>
          </p:cNvPr>
          <p:cNvGraphicFramePr>
            <a:graphicFrameLocks noChangeAspect="1"/>
          </p:cNvGraphicFramePr>
          <p:nvPr>
            <p:extLst>
              <p:ext uri="{D42A27DB-BD31-4B8C-83A1-F6EECF244321}">
                <p14:modId xmlns:p14="http://schemas.microsoft.com/office/powerpoint/2010/main" val="1663816056"/>
              </p:ext>
            </p:extLst>
          </p:nvPr>
        </p:nvGraphicFramePr>
        <p:xfrm>
          <a:off x="571501" y="855878"/>
          <a:ext cx="7727576" cy="3778230"/>
        </p:xfrm>
        <a:graphic>
          <a:graphicData uri="http://schemas.openxmlformats.org/presentationml/2006/ole">
            <mc:AlternateContent xmlns:mc="http://schemas.openxmlformats.org/markup-compatibility/2006">
              <mc:Choice xmlns:v="urn:schemas-microsoft-com:vml" Requires="v">
                <p:oleObj name="Worksheet" r:id="rId4" imgW="8961120" imgH="4381626" progId="Excel.Sheet.12">
                  <p:embed/>
                </p:oleObj>
              </mc:Choice>
              <mc:Fallback>
                <p:oleObj name="Worksheet" r:id="rId4" imgW="8961120" imgH="4381626" progId="Excel.Sheet.12">
                  <p:embed/>
                  <p:pic>
                    <p:nvPicPr>
                      <p:cNvPr id="3" name="Object 2">
                        <a:extLst>
                          <a:ext uri="{FF2B5EF4-FFF2-40B4-BE49-F238E27FC236}">
                            <a16:creationId xmlns:a16="http://schemas.microsoft.com/office/drawing/2014/main" id="{0197C8C4-D72F-3C4E-5881-9E0DAE3A0455}"/>
                          </a:ext>
                        </a:extLst>
                      </p:cNvPr>
                      <p:cNvPicPr/>
                      <p:nvPr/>
                    </p:nvPicPr>
                    <p:blipFill>
                      <a:blip r:embed="rId5"/>
                      <a:stretch>
                        <a:fillRect/>
                      </a:stretch>
                    </p:blipFill>
                    <p:spPr>
                      <a:xfrm>
                        <a:off x="571501" y="855878"/>
                        <a:ext cx="7727576" cy="3778230"/>
                      </a:xfrm>
                      <a:prstGeom prst="rect">
                        <a:avLst/>
                      </a:prstGeom>
                    </p:spPr>
                  </p:pic>
                </p:oleObj>
              </mc:Fallback>
            </mc:AlternateContent>
          </a:graphicData>
        </a:graphic>
      </p:graphicFrame>
    </p:spTree>
    <p:extLst>
      <p:ext uri="{BB962C8B-B14F-4D97-AF65-F5344CB8AC3E}">
        <p14:creationId xmlns:p14="http://schemas.microsoft.com/office/powerpoint/2010/main" val="3932880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2" name="TextBox 1">
            <a:extLst>
              <a:ext uri="{FF2B5EF4-FFF2-40B4-BE49-F238E27FC236}">
                <a16:creationId xmlns:a16="http://schemas.microsoft.com/office/drawing/2014/main" id="{3C14D83B-4099-F345-C271-D1F9C99281C8}"/>
              </a:ext>
            </a:extLst>
          </p:cNvPr>
          <p:cNvSpPr txBox="1"/>
          <p:nvPr/>
        </p:nvSpPr>
        <p:spPr>
          <a:xfrm>
            <a:off x="213062" y="268526"/>
            <a:ext cx="8668719" cy="539507"/>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ct val="90000"/>
              </a:lnSpc>
              <a:spcBef>
                <a:spcPct val="0"/>
              </a:spcBef>
              <a:spcAft>
                <a:spcPts val="450"/>
              </a:spcAft>
            </a:pPr>
            <a:r>
              <a:rPr lang="en-US" sz="2000" b="1" kern="1200" dirty="0">
                <a:latin typeface="Arial" panose="020B0604020202020204" pitchFamily="34" charset="0"/>
                <a:ea typeface="+mj-ea"/>
                <a:cs typeface="Arial" panose="020B0604020202020204" pitchFamily="34" charset="0"/>
              </a:rPr>
              <a:t>Superintendent’s Budget Message-ALL Students Future Ready</a:t>
            </a:r>
          </a:p>
        </p:txBody>
      </p:sp>
      <p:sp>
        <p:nvSpPr>
          <p:cNvPr id="4" name="TextBox 3">
            <a:extLst>
              <a:ext uri="{FF2B5EF4-FFF2-40B4-BE49-F238E27FC236}">
                <a16:creationId xmlns:a16="http://schemas.microsoft.com/office/drawing/2014/main" id="{D690DC9D-FB0B-36B6-8026-B5FE45ED5A0C}"/>
              </a:ext>
            </a:extLst>
          </p:cNvPr>
          <p:cNvSpPr txBox="1"/>
          <p:nvPr/>
        </p:nvSpPr>
        <p:spPr>
          <a:xfrm>
            <a:off x="4161001" y="503210"/>
            <a:ext cx="4769938" cy="4137079"/>
          </a:xfrm>
          <a:prstGeom prst="rect">
            <a:avLst/>
          </a:prstGeom>
        </p:spPr>
        <p:txBody>
          <a:bodyPr vert="horz" lIns="68580" tIns="34290" rIns="68580" bIns="3429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98108">
              <a:lnSpc>
                <a:spcPct val="90000"/>
              </a:lnSpc>
              <a:spcBef>
                <a:spcPts val="323"/>
              </a:spcBef>
              <a:spcAft>
                <a:spcPts val="0"/>
              </a:spcAft>
            </a:pPr>
            <a:endParaRPr lang="en-US" sz="1050" dirty="0">
              <a:effectLst/>
            </a:endParaRPr>
          </a:p>
        </p:txBody>
      </p:sp>
      <p:sp>
        <p:nvSpPr>
          <p:cNvPr id="6" name="TextBox 5">
            <a:extLst>
              <a:ext uri="{FF2B5EF4-FFF2-40B4-BE49-F238E27FC236}">
                <a16:creationId xmlns:a16="http://schemas.microsoft.com/office/drawing/2014/main" id="{90A1D690-620E-FDDF-8F68-9E3BFB64DEB9}"/>
              </a:ext>
            </a:extLst>
          </p:cNvPr>
          <p:cNvSpPr txBox="1"/>
          <p:nvPr/>
        </p:nvSpPr>
        <p:spPr>
          <a:xfrm>
            <a:off x="3713912" y="1311243"/>
            <a:ext cx="4845995" cy="3080010"/>
          </a:xfrm>
          <a:prstGeom prst="rect">
            <a:avLst/>
          </a:prstGeom>
          <a:noFill/>
        </p:spPr>
        <p:txBody>
          <a:bodyPr wrap="square">
            <a:spAutoFit/>
          </a:bodyPr>
          <a:lstStyle/>
          <a:p>
            <a:pPr marL="0" marR="0">
              <a:lnSpc>
                <a:spcPct val="107000"/>
              </a:lnSpc>
              <a:spcBef>
                <a:spcPts val="0"/>
              </a:spcBef>
              <a:spcAft>
                <a:spcPts val="800"/>
              </a:spcAft>
            </a:pPr>
            <a:r>
              <a:rPr lang="en-US" sz="1100" kern="100" dirty="0">
                <a:effectLst/>
                <a:latin typeface="Arial" panose="020B0604020202020204" pitchFamily="34" charset="0"/>
                <a:ea typeface="Aptos" panose="020B0004020202020204" pitchFamily="34" charset="0"/>
                <a:cs typeface="Arial" panose="020B0604020202020204" pitchFamily="34" charset="0"/>
              </a:rPr>
              <a:t>Funding for the 2025-2026 school year will allow WS/FCS to continue  striving toward excellence in advancing student outcomes and creating school environments where all students thrive.  Plans will continue to focus on student achievement, access and opportunity to high quality instruction and enriched learning opportunities, recruitment, and retention of strong talent, strengthening family and community engagement, and fostering a safe and inclusive climate that prepares students to demonstrate the durable skills in our portrait of a graduate.  Funds provided </a:t>
            </a:r>
            <a:r>
              <a:rPr lang="en-US" sz="1100" kern="100" dirty="0">
                <a:latin typeface="Arial" panose="020B0604020202020204" pitchFamily="34" charset="0"/>
                <a:ea typeface="Aptos" panose="020B0004020202020204" pitchFamily="34" charset="0"/>
                <a:cs typeface="Arial" panose="020B0604020202020204" pitchFamily="34" charset="0"/>
              </a:rPr>
              <a:t>by local, state, and federal sources </a:t>
            </a:r>
            <a:r>
              <a:rPr lang="en-US" sz="1100" b="1" kern="100" dirty="0">
                <a:effectLst/>
                <a:latin typeface="Arial" panose="020B0604020202020204" pitchFamily="34" charset="0"/>
                <a:ea typeface="Aptos" panose="020B0004020202020204" pitchFamily="34" charset="0"/>
                <a:cs typeface="Arial" panose="020B0604020202020204" pitchFamily="34" charset="0"/>
              </a:rPr>
              <a:t>will support efforts designed to ensure that all students in WS/FCS are future ready!</a:t>
            </a:r>
          </a:p>
          <a:p>
            <a:pPr marL="0" marR="0">
              <a:lnSpc>
                <a:spcPct val="107000"/>
              </a:lnSpc>
              <a:spcBef>
                <a:spcPts val="0"/>
              </a:spcBef>
              <a:spcAft>
                <a:spcPts val="800"/>
              </a:spcAft>
            </a:pPr>
            <a:r>
              <a:rPr lang="en-US" sz="1100" kern="100" dirty="0">
                <a:effectLst/>
                <a:latin typeface="Arial" panose="020B0604020202020204" pitchFamily="34" charset="0"/>
                <a:ea typeface="Aptos" panose="020B0004020202020204" pitchFamily="34" charset="0"/>
                <a:cs typeface="Arial" panose="020B0604020202020204" pitchFamily="34" charset="0"/>
              </a:rPr>
              <a:t>Our 2025-2026 budget request continues to support our strategic plan goals while addressing the evolving needs of our students and staff.  The budget request is organized into five investment priorities aligned to our strategic plan goals.  These include core instruction, well rounded education, behavioral and mental health, employee retention, and efficient operations.  All requested funds will support efforts in these areas.</a:t>
            </a:r>
          </a:p>
        </p:txBody>
      </p:sp>
      <p:sp>
        <p:nvSpPr>
          <p:cNvPr id="5" name="TextBox 4">
            <a:extLst>
              <a:ext uri="{FF2B5EF4-FFF2-40B4-BE49-F238E27FC236}">
                <a16:creationId xmlns:a16="http://schemas.microsoft.com/office/drawing/2014/main" id="{33649E0E-9D4B-99D6-F424-24E859911982}"/>
              </a:ext>
            </a:extLst>
          </p:cNvPr>
          <p:cNvSpPr txBox="1"/>
          <p:nvPr/>
        </p:nvSpPr>
        <p:spPr>
          <a:xfrm>
            <a:off x="8743235" y="4758331"/>
            <a:ext cx="27709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4</a:t>
            </a:r>
          </a:p>
        </p:txBody>
      </p:sp>
      <p:pic>
        <p:nvPicPr>
          <p:cNvPr id="7" name="Picture 6">
            <a:extLst>
              <a:ext uri="{FF2B5EF4-FFF2-40B4-BE49-F238E27FC236}">
                <a16:creationId xmlns:a16="http://schemas.microsoft.com/office/drawing/2014/main" id="{6168379E-0355-2CC5-E76B-F2B5DF2B9B4F}"/>
              </a:ext>
            </a:extLst>
          </p:cNvPr>
          <p:cNvPicPr>
            <a:picLocks noChangeAspect="1"/>
          </p:cNvPicPr>
          <p:nvPr/>
        </p:nvPicPr>
        <p:blipFill>
          <a:blip r:embed="rId3"/>
          <a:stretch>
            <a:fillRect/>
          </a:stretch>
        </p:blipFill>
        <p:spPr>
          <a:xfrm>
            <a:off x="664421" y="964866"/>
            <a:ext cx="2706943" cy="3609258"/>
          </a:xfrm>
          <a:prstGeom prst="rect">
            <a:avLst/>
          </a:prstGeom>
        </p:spPr>
      </p:pic>
    </p:spTree>
    <p:extLst>
      <p:ext uri="{BB962C8B-B14F-4D97-AF65-F5344CB8AC3E}">
        <p14:creationId xmlns:p14="http://schemas.microsoft.com/office/powerpoint/2010/main" val="274422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4" name="TextBox 3">
            <a:extLst>
              <a:ext uri="{FF2B5EF4-FFF2-40B4-BE49-F238E27FC236}">
                <a16:creationId xmlns:a16="http://schemas.microsoft.com/office/drawing/2014/main" id="{3AECA719-1A30-8320-9EA8-1F252C16F4F9}"/>
              </a:ext>
            </a:extLst>
          </p:cNvPr>
          <p:cNvSpPr txBox="1"/>
          <p:nvPr/>
        </p:nvSpPr>
        <p:spPr>
          <a:xfrm>
            <a:off x="732170" y="3112720"/>
            <a:ext cx="7783177" cy="1250981"/>
          </a:xfrm>
          <a:prstGeom prst="rect">
            <a:avLst/>
          </a:prstGeom>
        </p:spPr>
        <p:txBody>
          <a:bodyPr vert="horz" lIns="68580" tIns="34290" rIns="68580" bIns="3429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0">
              <a:lnSpc>
                <a:spcPct val="90000"/>
              </a:lnSpc>
              <a:spcBef>
                <a:spcPts val="0"/>
              </a:spcBef>
              <a:spcAft>
                <a:spcPts val="0"/>
              </a:spcAft>
            </a:pPr>
            <a:endParaRPr lang="en-US" sz="1050" dirty="0">
              <a:effectLst/>
            </a:endParaRPr>
          </a:p>
        </p:txBody>
      </p:sp>
      <p:sp>
        <p:nvSpPr>
          <p:cNvPr id="2" name="TextBox 1">
            <a:extLst>
              <a:ext uri="{FF2B5EF4-FFF2-40B4-BE49-F238E27FC236}">
                <a16:creationId xmlns:a16="http://schemas.microsoft.com/office/drawing/2014/main" id="{3C14D83B-4099-F345-C271-D1F9C99281C8}"/>
              </a:ext>
            </a:extLst>
          </p:cNvPr>
          <p:cNvSpPr txBox="1"/>
          <p:nvPr/>
        </p:nvSpPr>
        <p:spPr>
          <a:xfrm>
            <a:off x="5515369" y="415883"/>
            <a:ext cx="2999978" cy="1266772"/>
          </a:xfrm>
          <a:prstGeom prst="rect">
            <a:avLst/>
          </a:prstGeom>
        </p:spPr>
        <p:txBody>
          <a:bodyPr vert="horz" lIns="68580" tIns="34290" rIns="68580" bIns="34290" rtlCol="0"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ct val="0"/>
              </a:spcBef>
              <a:spcAft>
                <a:spcPts val="450"/>
              </a:spcAft>
            </a:pPr>
            <a:endParaRPr lang="en-US" sz="3000" dirty="0">
              <a:latin typeface="+mj-lt"/>
              <a:ea typeface="+mj-ea"/>
              <a:cs typeface="+mj-cs"/>
            </a:endParaRPr>
          </a:p>
        </p:txBody>
      </p:sp>
      <p:sp>
        <p:nvSpPr>
          <p:cNvPr id="5" name="TextBox 4">
            <a:extLst>
              <a:ext uri="{FF2B5EF4-FFF2-40B4-BE49-F238E27FC236}">
                <a16:creationId xmlns:a16="http://schemas.microsoft.com/office/drawing/2014/main" id="{08978A58-5BBD-0CEA-A954-4434FC063718}"/>
              </a:ext>
            </a:extLst>
          </p:cNvPr>
          <p:cNvSpPr txBox="1"/>
          <p:nvPr/>
        </p:nvSpPr>
        <p:spPr>
          <a:xfrm>
            <a:off x="336623" y="361680"/>
            <a:ext cx="8370794" cy="3993722"/>
          </a:xfrm>
          <a:prstGeom prst="rect">
            <a:avLst/>
          </a:prstGeom>
          <a:noFill/>
        </p:spPr>
        <p:txBody>
          <a:bodyPr wrap="square">
            <a:spAutoFit/>
          </a:bodyPr>
          <a:lstStyle/>
          <a:p>
            <a:pPr marL="0" marR="0">
              <a:lnSpc>
                <a:spcPct val="107000"/>
              </a:lnSpc>
              <a:spcBef>
                <a:spcPts val="0"/>
              </a:spcBef>
              <a:spcAft>
                <a:spcPts val="800"/>
              </a:spcAft>
            </a:pPr>
            <a:r>
              <a:rPr lang="en-US" sz="1100" b="1" kern="100" dirty="0">
                <a:effectLst/>
                <a:latin typeface="Arial" panose="020B0604020202020204" pitchFamily="34" charset="0"/>
                <a:ea typeface="Aptos" panose="020B0004020202020204" pitchFamily="34" charset="0"/>
                <a:cs typeface="Arial" panose="020B0604020202020204" pitchFamily="34" charset="0"/>
              </a:rPr>
              <a:t>Investment Priority 1 – Core Instruction</a:t>
            </a:r>
            <a:endParaRPr lang="en-US" sz="1100" kern="100" dirty="0">
              <a:effectLst/>
              <a:latin typeface="Arial" panose="020B0604020202020204" pitchFamily="34" charset="0"/>
              <a:ea typeface="Aptos" panose="020B0004020202020204" pitchFamily="34" charset="0"/>
              <a:cs typeface="Arial" panose="020B0604020202020204" pitchFamily="34" charset="0"/>
            </a:endParaRPr>
          </a:p>
          <a:p>
            <a:pPr marL="0" marR="0">
              <a:spcBef>
                <a:spcPts val="0"/>
              </a:spcBef>
            </a:pPr>
            <a:r>
              <a:rPr lang="en-US" sz="1100" kern="100" dirty="0">
                <a:effectLst/>
                <a:latin typeface="Arial" panose="020B0604020202020204" pitchFamily="34" charset="0"/>
                <a:ea typeface="Aptos" panose="020B0004020202020204" pitchFamily="34" charset="0"/>
                <a:cs typeface="Arial" panose="020B0604020202020204" pitchFamily="34" charset="0"/>
              </a:rPr>
              <a:t>This priority ensures that every student will experience </a:t>
            </a:r>
            <a:r>
              <a:rPr lang="en-US" sz="1100" b="1" kern="100" dirty="0">
                <a:effectLst/>
                <a:latin typeface="Arial" panose="020B0604020202020204" pitchFamily="34" charset="0"/>
                <a:ea typeface="Aptos" panose="020B0004020202020204" pitchFamily="34" charset="0"/>
                <a:cs typeface="Arial" panose="020B0604020202020204" pitchFamily="34" charset="0"/>
              </a:rPr>
              <a:t>deeper learning</a:t>
            </a:r>
            <a:r>
              <a:rPr lang="en-US" sz="1100" kern="100" dirty="0">
                <a:effectLst/>
                <a:latin typeface="Arial" panose="020B0604020202020204" pitchFamily="34" charset="0"/>
                <a:ea typeface="Aptos" panose="020B0004020202020204" pitchFamily="34" charset="0"/>
                <a:cs typeface="Arial" panose="020B0604020202020204" pitchFamily="34" charset="0"/>
              </a:rPr>
              <a:t> in their classrooms </a:t>
            </a:r>
          </a:p>
          <a:p>
            <a:pPr marL="0" marR="0">
              <a:spcBef>
                <a:spcPts val="0"/>
              </a:spcBef>
            </a:pPr>
            <a:r>
              <a:rPr lang="en-US" sz="1100" kern="100" dirty="0">
                <a:effectLst/>
                <a:latin typeface="Arial" panose="020B0604020202020204" pitchFamily="34" charset="0"/>
                <a:ea typeface="Aptos" panose="020B0004020202020204" pitchFamily="34" charset="0"/>
                <a:cs typeface="Arial" panose="020B0604020202020204" pitchFamily="34" charset="0"/>
              </a:rPr>
              <a:t>every single day through access to quality lessons, educational resources and aligned</a:t>
            </a:r>
          </a:p>
          <a:p>
            <a:pPr marL="0" marR="0">
              <a:spcBef>
                <a:spcPts val="0"/>
              </a:spcBef>
            </a:pPr>
            <a:r>
              <a:rPr lang="en-US" sz="1100" kern="100" dirty="0">
                <a:effectLst/>
                <a:latin typeface="Arial" panose="020B0604020202020204" pitchFamily="34" charset="0"/>
                <a:ea typeface="Aptos" panose="020B0004020202020204" pitchFamily="34" charset="0"/>
                <a:cs typeface="Arial" panose="020B0604020202020204" pitchFamily="34" charset="0"/>
              </a:rPr>
              <a:t>assessments.  It will allow us to provide high-quality professional development, coaching,</a:t>
            </a:r>
          </a:p>
          <a:p>
            <a:pPr marL="0" marR="0">
              <a:spcBef>
                <a:spcPts val="0"/>
              </a:spcBef>
            </a:pPr>
            <a:r>
              <a:rPr lang="en-US" sz="1100" kern="100" dirty="0">
                <a:effectLst/>
                <a:latin typeface="Arial" panose="020B0604020202020204" pitchFamily="34" charset="0"/>
                <a:ea typeface="Aptos" panose="020B0004020202020204" pitchFamily="34" charset="0"/>
                <a:cs typeface="Arial" panose="020B0604020202020204" pitchFamily="34" charset="0"/>
              </a:rPr>
              <a:t>and mentoring for teachers, leaders, and classified staff.  It will allow us to provide resources,</a:t>
            </a:r>
          </a:p>
          <a:p>
            <a:pPr marL="0" marR="0">
              <a:spcBef>
                <a:spcPts val="0"/>
              </a:spcBef>
            </a:pPr>
            <a:r>
              <a:rPr lang="en-US" sz="1100" kern="100" dirty="0">
                <a:effectLst/>
                <a:latin typeface="Arial" panose="020B0604020202020204" pitchFamily="34" charset="0"/>
                <a:ea typeface="Aptos" panose="020B0004020202020204" pitchFamily="34" charset="0"/>
                <a:cs typeface="Arial" panose="020B0604020202020204" pitchFamily="34" charset="0"/>
              </a:rPr>
              <a:t>tools, and interventions to better support students served through Exceptional Education</a:t>
            </a:r>
          </a:p>
          <a:p>
            <a:pPr marL="0" marR="0">
              <a:spcBef>
                <a:spcPts val="0"/>
              </a:spcBef>
            </a:pPr>
            <a:r>
              <a:rPr lang="en-US" sz="1100" kern="100" dirty="0">
                <a:effectLst/>
                <a:latin typeface="Arial" panose="020B0604020202020204" pitchFamily="34" charset="0"/>
                <a:ea typeface="Aptos" panose="020B0004020202020204" pitchFamily="34" charset="0"/>
                <a:cs typeface="Arial" panose="020B0604020202020204" pitchFamily="34" charset="0"/>
              </a:rPr>
              <a:t>and Multi Language Learner services and will allow us to continue providing</a:t>
            </a:r>
          </a:p>
          <a:p>
            <a:pPr marL="0" marR="0">
              <a:spcBef>
                <a:spcPts val="0"/>
              </a:spcBef>
            </a:pPr>
            <a:r>
              <a:rPr lang="en-US" sz="1100" kern="100" dirty="0">
                <a:effectLst/>
                <a:latin typeface="Arial" panose="020B0604020202020204" pitchFamily="34" charset="0"/>
                <a:ea typeface="Aptos" panose="020B0004020202020204" pitchFamily="34" charset="0"/>
                <a:cs typeface="Arial" panose="020B0604020202020204" pitchFamily="34" charset="0"/>
              </a:rPr>
              <a:t>technology and other resources to support personalized learning.</a:t>
            </a:r>
            <a:r>
              <a:rPr lang="en-US" sz="1100" kern="100" dirty="0">
                <a:latin typeface="Arial" panose="020B0604020202020204" pitchFamily="34" charset="0"/>
                <a:ea typeface="Aptos" panose="020B0004020202020204" pitchFamily="34" charset="0"/>
                <a:cs typeface="Arial" panose="020B0604020202020204" pitchFamily="34" charset="0"/>
              </a:rPr>
              <a:t> </a:t>
            </a:r>
            <a:r>
              <a:rPr lang="en-US" sz="1100" kern="100" dirty="0">
                <a:effectLst/>
                <a:latin typeface="Arial" panose="020B0604020202020204" pitchFamily="34" charset="0"/>
                <a:ea typeface="Aptos" panose="020B0004020202020204" pitchFamily="34" charset="0"/>
                <a:cs typeface="Arial" panose="020B0604020202020204" pitchFamily="34" charset="0"/>
              </a:rPr>
              <a:t>It will allow us to continue </a:t>
            </a:r>
          </a:p>
          <a:p>
            <a:pPr marL="0" marR="0">
              <a:spcBef>
                <a:spcPts val="0"/>
              </a:spcBef>
            </a:pPr>
            <a:r>
              <a:rPr lang="en-US" sz="1100" kern="100" dirty="0">
                <a:effectLst/>
                <a:latin typeface="Arial" panose="020B0604020202020204" pitchFamily="34" charset="0"/>
                <a:ea typeface="Aptos" panose="020B0004020202020204" pitchFamily="34" charset="0"/>
                <a:cs typeface="Arial" panose="020B0604020202020204" pitchFamily="34" charset="0"/>
              </a:rPr>
              <a:t>strengthening magnet programming and pathways, CTE pathways, and access to real world </a:t>
            </a:r>
          </a:p>
          <a:p>
            <a:pPr marL="0" marR="0">
              <a:spcBef>
                <a:spcPts val="0"/>
              </a:spcBef>
            </a:pPr>
            <a:r>
              <a:rPr lang="en-US" sz="1100" kern="100" dirty="0">
                <a:effectLst/>
                <a:latin typeface="Arial" panose="020B0604020202020204" pitchFamily="34" charset="0"/>
                <a:ea typeface="Aptos" panose="020B0004020202020204" pitchFamily="34" charset="0"/>
                <a:cs typeface="Arial" panose="020B0604020202020204" pitchFamily="34" charset="0"/>
              </a:rPr>
              <a:t>experiences.  Finally, it will allow us to continue to place an emphasis on pre-kindergarten and </a:t>
            </a:r>
          </a:p>
          <a:p>
            <a:pPr marL="0" marR="0">
              <a:spcBef>
                <a:spcPts val="0"/>
              </a:spcBef>
            </a:pPr>
            <a:r>
              <a:rPr lang="en-US" sz="1100" kern="100" dirty="0">
                <a:effectLst/>
                <a:latin typeface="Arial" panose="020B0604020202020204" pitchFamily="34" charset="0"/>
                <a:ea typeface="Aptos" panose="020B0004020202020204" pitchFamily="34" charset="0"/>
                <a:cs typeface="Arial" panose="020B0604020202020204" pitchFamily="34" charset="0"/>
              </a:rPr>
              <a:t>early literacy as critical foundations for learning. </a:t>
            </a:r>
          </a:p>
          <a:p>
            <a:pPr marL="0" marR="0">
              <a:lnSpc>
                <a:spcPct val="107000"/>
              </a:lnSpc>
              <a:spcBef>
                <a:spcPts val="0"/>
              </a:spcBef>
              <a:spcAft>
                <a:spcPts val="800"/>
              </a:spcAft>
            </a:pPr>
            <a:endParaRPr lang="en-US" sz="1100" kern="100" dirty="0">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endParaRPr lang="en-US" sz="11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100" b="1" kern="100" dirty="0">
                <a:effectLst/>
                <a:latin typeface="Arial" panose="020B0604020202020204" pitchFamily="34" charset="0"/>
                <a:ea typeface="Aptos" panose="020B0004020202020204" pitchFamily="34" charset="0"/>
                <a:cs typeface="Arial" panose="020B0604020202020204" pitchFamily="34" charset="0"/>
              </a:rPr>
              <a:t>			Investment Priority 2 – Well Rounded Education</a:t>
            </a:r>
            <a:endParaRPr lang="en-US" sz="11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100" kern="100" dirty="0">
                <a:effectLst/>
                <a:latin typeface="Arial" panose="020B0604020202020204" pitchFamily="34" charset="0"/>
                <a:ea typeface="Aptos" panose="020B0004020202020204" pitchFamily="34" charset="0"/>
                <a:cs typeface="Arial" panose="020B0604020202020204" pitchFamily="34" charset="0"/>
              </a:rPr>
              <a:t>			This priority ensures that students have greater access to extra curriculars to			include the arts, athletics, robotics, eSports, STEM, academic, and other clubs.  It will allow us to 			provide more resources to support these activities.  It will also allow us to support field trips </a:t>
            </a:r>
            <a:r>
              <a:rPr lang="en-US" sz="1100" kern="100" dirty="0" err="1">
                <a:effectLst/>
                <a:latin typeface="Arial" panose="020B0604020202020204" pitchFamily="34" charset="0"/>
                <a:ea typeface="Aptos" panose="020B0004020202020204" pitchFamily="34" charset="0"/>
                <a:cs typeface="Arial" panose="020B0604020202020204" pitchFamily="34" charset="0"/>
              </a:rPr>
              <a:t>andtrips</a:t>
            </a:r>
            <a:r>
              <a:rPr lang="en-US" sz="1100" kern="100" dirty="0">
                <a:effectLst/>
                <a:latin typeface="Arial" panose="020B0604020202020204" pitchFamily="34" charset="0"/>
                <a:ea typeface="Aptos" panose="020B0004020202020204" pitchFamily="34" charset="0"/>
                <a:cs typeface="Arial" panose="020B0604020202020204" pitchFamily="34" charset="0"/>
              </a:rPr>
              <a:t> and other hands on- 	trips and experiential learning opportunities that take place both in school and away from 			school.  These investments will help us connect every student to something of 			interest outside of their academic work.</a:t>
            </a:r>
          </a:p>
        </p:txBody>
      </p:sp>
      <p:sp>
        <p:nvSpPr>
          <p:cNvPr id="6" name="TextBox 5">
            <a:extLst>
              <a:ext uri="{FF2B5EF4-FFF2-40B4-BE49-F238E27FC236}">
                <a16:creationId xmlns:a16="http://schemas.microsoft.com/office/drawing/2014/main" id="{6B523EA8-1D77-472D-16D5-1817E12F237D}"/>
              </a:ext>
            </a:extLst>
          </p:cNvPr>
          <p:cNvSpPr txBox="1"/>
          <p:nvPr/>
        </p:nvSpPr>
        <p:spPr>
          <a:xfrm>
            <a:off x="8707417" y="4728517"/>
            <a:ext cx="207818"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5</a:t>
            </a:r>
          </a:p>
        </p:txBody>
      </p:sp>
      <p:pic>
        <p:nvPicPr>
          <p:cNvPr id="3" name="Picture 2">
            <a:extLst>
              <a:ext uri="{FF2B5EF4-FFF2-40B4-BE49-F238E27FC236}">
                <a16:creationId xmlns:a16="http://schemas.microsoft.com/office/drawing/2014/main" id="{B4AC2328-71DE-21C0-B112-5D8186F76D8A}"/>
              </a:ext>
            </a:extLst>
          </p:cNvPr>
          <p:cNvPicPr>
            <a:picLocks noChangeAspect="1"/>
          </p:cNvPicPr>
          <p:nvPr/>
        </p:nvPicPr>
        <p:blipFill>
          <a:blip r:embed="rId2"/>
          <a:stretch>
            <a:fillRect/>
          </a:stretch>
        </p:blipFill>
        <p:spPr>
          <a:xfrm>
            <a:off x="6626316" y="522188"/>
            <a:ext cx="1821697" cy="1809890"/>
          </a:xfrm>
          <a:prstGeom prst="rect">
            <a:avLst/>
          </a:prstGeom>
        </p:spPr>
      </p:pic>
      <p:pic>
        <p:nvPicPr>
          <p:cNvPr id="7" name="Picture 6">
            <a:extLst>
              <a:ext uri="{FF2B5EF4-FFF2-40B4-BE49-F238E27FC236}">
                <a16:creationId xmlns:a16="http://schemas.microsoft.com/office/drawing/2014/main" id="{1889CFBB-E2CE-E5DE-1CE1-379905919D82}"/>
              </a:ext>
            </a:extLst>
          </p:cNvPr>
          <p:cNvPicPr>
            <a:picLocks noChangeAspect="1"/>
          </p:cNvPicPr>
          <p:nvPr/>
        </p:nvPicPr>
        <p:blipFill>
          <a:blip r:embed="rId3"/>
          <a:stretch>
            <a:fillRect/>
          </a:stretch>
        </p:blipFill>
        <p:spPr>
          <a:xfrm>
            <a:off x="336623" y="2925514"/>
            <a:ext cx="2444140" cy="1617952"/>
          </a:xfrm>
          <a:prstGeom prst="rect">
            <a:avLst/>
          </a:prstGeom>
        </p:spPr>
      </p:pic>
    </p:spTree>
    <p:extLst>
      <p:ext uri="{BB962C8B-B14F-4D97-AF65-F5344CB8AC3E}">
        <p14:creationId xmlns:p14="http://schemas.microsoft.com/office/powerpoint/2010/main" val="369182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0A47CB-2989-47D8-03D3-7F1B1BC56E2C}"/>
              </a:ext>
            </a:extLst>
          </p:cNvPr>
          <p:cNvSpPr txBox="1"/>
          <p:nvPr/>
        </p:nvSpPr>
        <p:spPr>
          <a:xfrm>
            <a:off x="3437948" y="362273"/>
            <a:ext cx="4890890" cy="411843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a:lnSpc>
                <a:spcPct val="107000"/>
              </a:lnSpc>
              <a:spcBef>
                <a:spcPts val="0"/>
              </a:spcBef>
              <a:spcAft>
                <a:spcPts val="800"/>
              </a:spcAft>
            </a:pPr>
            <a:r>
              <a:rPr lang="en-US" sz="1100" b="1" kern="100" dirty="0">
                <a:effectLst/>
                <a:latin typeface="Arial" panose="020B0604020202020204" pitchFamily="34" charset="0"/>
                <a:ea typeface="Aptos" panose="020B0004020202020204" pitchFamily="34" charset="0"/>
                <a:cs typeface="Arial" panose="020B0604020202020204" pitchFamily="34" charset="0"/>
              </a:rPr>
              <a:t>Investment Priority 3 – Behavioral and Mental Health</a:t>
            </a:r>
            <a:endParaRPr lang="en-US" sz="11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100" kern="100" dirty="0">
                <a:effectLst/>
                <a:latin typeface="Arial" panose="020B0604020202020204" pitchFamily="34" charset="0"/>
                <a:ea typeface="Aptos" panose="020B0004020202020204" pitchFamily="34" charset="0"/>
                <a:cs typeface="Arial" panose="020B0604020202020204" pitchFamily="34" charset="0"/>
              </a:rPr>
              <a:t>This priority ensures that every student feels a sense of belonging as they enter our schools every day.  This priority addresses the </a:t>
            </a:r>
            <a:r>
              <a:rPr lang="en-US" sz="1100" b="1" kern="100" dirty="0">
                <a:effectLst/>
                <a:latin typeface="Arial" panose="020B0604020202020204" pitchFamily="34" charset="0"/>
                <a:ea typeface="Aptos" panose="020B0004020202020204" pitchFamily="34" charset="0"/>
                <a:cs typeface="Arial" panose="020B0604020202020204" pitchFamily="34" charset="0"/>
              </a:rPr>
              <a:t>social, emotional, mental, and physical well-being</a:t>
            </a:r>
            <a:r>
              <a:rPr lang="en-US" sz="1100" kern="100" dirty="0">
                <a:effectLst/>
                <a:latin typeface="Arial" panose="020B0604020202020204" pitchFamily="34" charset="0"/>
                <a:ea typeface="Aptos" panose="020B0004020202020204" pitchFamily="34" charset="0"/>
                <a:cs typeface="Arial" panose="020B0604020202020204" pitchFamily="34" charset="0"/>
              </a:rPr>
              <a:t> of our students, which are precursors to learning.  Funds will allow us to provide increased mental health support, social emotional learning and restorative and trauma informed practices resources, substance </a:t>
            </a:r>
            <a:r>
              <a:rPr lang="en-US" sz="1100" kern="100" dirty="0">
                <a:latin typeface="Arial" panose="020B0604020202020204" pitchFamily="34" charset="0"/>
                <a:ea typeface="Aptos" panose="020B0004020202020204" pitchFamily="34" charset="0"/>
                <a:cs typeface="Arial" panose="020B0604020202020204" pitchFamily="34" charset="0"/>
              </a:rPr>
              <a:t>use</a:t>
            </a:r>
            <a:r>
              <a:rPr lang="en-US" sz="1100" kern="100" dirty="0">
                <a:effectLst/>
                <a:latin typeface="Arial" panose="020B0604020202020204" pitchFamily="34" charset="0"/>
                <a:ea typeface="Aptos" panose="020B0004020202020204" pitchFamily="34" charset="0"/>
                <a:cs typeface="Arial" panose="020B0604020202020204" pitchFamily="34" charset="0"/>
              </a:rPr>
              <a:t> support, attendance incentives and resources, and outreach to families.  </a:t>
            </a:r>
          </a:p>
          <a:p>
            <a:pPr marL="0" marR="0">
              <a:lnSpc>
                <a:spcPct val="107000"/>
              </a:lnSpc>
              <a:spcBef>
                <a:spcPts val="0"/>
              </a:spcBef>
              <a:spcAft>
                <a:spcPts val="800"/>
              </a:spcAft>
            </a:pPr>
            <a:endParaRPr lang="en-US" sz="1100" b="1"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endParaRPr lang="en-US" sz="1100" b="1" kern="100" dirty="0">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100" b="1" kern="100" dirty="0">
                <a:effectLst/>
                <a:latin typeface="Arial" panose="020B0604020202020204" pitchFamily="34" charset="0"/>
                <a:ea typeface="Aptos" panose="020B0004020202020204" pitchFamily="34" charset="0"/>
                <a:cs typeface="Arial" panose="020B0604020202020204" pitchFamily="34" charset="0"/>
              </a:rPr>
              <a:t>Investment Priority 4 – Employee Retention</a:t>
            </a:r>
            <a:endParaRPr lang="en-US" sz="11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100" kern="100" dirty="0">
                <a:effectLst/>
                <a:latin typeface="Arial" panose="020B0604020202020204" pitchFamily="34" charset="0"/>
                <a:ea typeface="Aptos" panose="020B0004020202020204" pitchFamily="34" charset="0"/>
                <a:cs typeface="Arial" panose="020B0604020202020204" pitchFamily="34" charset="0"/>
              </a:rPr>
              <a:t>This priority ensures that we </a:t>
            </a:r>
            <a:r>
              <a:rPr lang="en-US" sz="1100" b="1" kern="100" dirty="0">
                <a:effectLst/>
                <a:latin typeface="Arial" panose="020B0604020202020204" pitchFamily="34" charset="0"/>
                <a:ea typeface="Aptos" panose="020B0004020202020204" pitchFamily="34" charset="0"/>
                <a:cs typeface="Arial" panose="020B0604020202020204" pitchFamily="34" charset="0"/>
              </a:rPr>
              <a:t>invest in our employees</a:t>
            </a:r>
            <a:r>
              <a:rPr lang="en-US" sz="1100" kern="100" dirty="0">
                <a:effectLst/>
                <a:latin typeface="Arial" panose="020B0604020202020204" pitchFamily="34" charset="0"/>
                <a:ea typeface="Aptos" panose="020B0004020202020204" pitchFamily="34" charset="0"/>
                <a:cs typeface="Arial" panose="020B0604020202020204" pitchFamily="34" charset="0"/>
              </a:rPr>
              <a:t> through compensation, retention, and wellness efforts to include market rate compensation for classified employees, ongoing professional development, career ladder opportunities, future teacher and leader programs and partnerships, and employee recognition programs.  It will also allow us to continue growing teacher cadet programs, residencies, and other workforce preparation programs.  </a:t>
            </a:r>
          </a:p>
          <a:p>
            <a:pPr marL="0" marR="0">
              <a:spcBef>
                <a:spcPts val="0"/>
              </a:spcBef>
              <a:spcAft>
                <a:spcPts val="0"/>
              </a:spcAft>
            </a:pPr>
            <a:endParaRPr lang="en-US" sz="975" dirty="0">
              <a:effectLst/>
              <a:ea typeface="Arial" panose="020B0604020202020204" pitchFamily="34" charset="0"/>
            </a:endParaRPr>
          </a:p>
        </p:txBody>
      </p:sp>
      <p:pic>
        <p:nvPicPr>
          <p:cNvPr id="4" name="Picture 3" descr="Nurse with patients in hospital">
            <a:extLst>
              <a:ext uri="{FF2B5EF4-FFF2-40B4-BE49-F238E27FC236}">
                <a16:creationId xmlns:a16="http://schemas.microsoft.com/office/drawing/2014/main" id="{CDEC2A4A-43AD-C5DB-D5F6-19D39E448B07}"/>
              </a:ext>
            </a:extLst>
          </p:cNvPr>
          <p:cNvPicPr>
            <a:picLocks noChangeAspect="1"/>
          </p:cNvPicPr>
          <p:nvPr/>
        </p:nvPicPr>
        <p:blipFill>
          <a:blip r:embed="rId2"/>
          <a:stretch>
            <a:fillRect/>
          </a:stretch>
        </p:blipFill>
        <p:spPr>
          <a:xfrm>
            <a:off x="326552" y="275472"/>
            <a:ext cx="2925014" cy="1950930"/>
          </a:xfrm>
          <a:prstGeom prst="rect">
            <a:avLst/>
          </a:prstGeom>
        </p:spPr>
      </p:pic>
      <p:pic>
        <p:nvPicPr>
          <p:cNvPr id="14" name="Picture 13" descr="Teacher in class">
            <a:extLst>
              <a:ext uri="{FF2B5EF4-FFF2-40B4-BE49-F238E27FC236}">
                <a16:creationId xmlns:a16="http://schemas.microsoft.com/office/drawing/2014/main" id="{62A940E3-8730-81C0-DFC7-FBE99785D9A6}"/>
              </a:ext>
            </a:extLst>
          </p:cNvPr>
          <p:cNvPicPr>
            <a:picLocks noChangeAspect="1"/>
          </p:cNvPicPr>
          <p:nvPr/>
        </p:nvPicPr>
        <p:blipFill>
          <a:blip r:embed="rId3"/>
          <a:stretch>
            <a:fillRect/>
          </a:stretch>
        </p:blipFill>
        <p:spPr>
          <a:xfrm>
            <a:off x="297178" y="2658876"/>
            <a:ext cx="2983761" cy="1989174"/>
          </a:xfrm>
          <a:prstGeom prst="rect">
            <a:avLst/>
          </a:prstGeom>
        </p:spPr>
      </p:pic>
      <p:sp>
        <p:nvSpPr>
          <p:cNvPr id="6" name="TextBox 5">
            <a:extLst>
              <a:ext uri="{FF2B5EF4-FFF2-40B4-BE49-F238E27FC236}">
                <a16:creationId xmlns:a16="http://schemas.microsoft.com/office/drawing/2014/main" id="{02DBF261-E335-3ACD-B2A0-9FE92F1D4647}"/>
              </a:ext>
            </a:extLst>
          </p:cNvPr>
          <p:cNvSpPr txBox="1"/>
          <p:nvPr/>
        </p:nvSpPr>
        <p:spPr>
          <a:xfrm>
            <a:off x="8749145" y="4744066"/>
            <a:ext cx="22167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6</a:t>
            </a:r>
          </a:p>
        </p:txBody>
      </p:sp>
    </p:spTree>
    <p:extLst>
      <p:ext uri="{BB962C8B-B14F-4D97-AF65-F5344CB8AC3E}">
        <p14:creationId xmlns:p14="http://schemas.microsoft.com/office/powerpoint/2010/main" val="174283906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6527</TotalTime>
  <Words>4043</Words>
  <Application>Microsoft Office PowerPoint</Application>
  <PresentationFormat>On-screen Show (16:9)</PresentationFormat>
  <Paragraphs>651</Paragraphs>
  <Slides>64</Slides>
  <Notes>36</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64</vt:i4>
      </vt:variant>
    </vt:vector>
  </HeadingPairs>
  <TitlesOfParts>
    <vt:vector size="78" baseType="lpstr">
      <vt:lpstr>Aptos</vt:lpstr>
      <vt:lpstr>Aptos Display</vt:lpstr>
      <vt:lpstr>Aptos Narrow</vt:lpstr>
      <vt:lpstr>Arial</vt:lpstr>
      <vt:lpstr>Calibri</vt:lpstr>
      <vt:lpstr>Calibri Light</vt:lpstr>
      <vt:lpstr>Symbol</vt:lpstr>
      <vt:lpstr>Simple Light</vt:lpstr>
      <vt:lpstr>Office Theme</vt:lpstr>
      <vt:lpstr>1_Simple Light</vt:lpstr>
      <vt:lpstr>2_Simple Light</vt:lpstr>
      <vt:lpstr>Office Theme</vt:lpstr>
      <vt:lpstr>1_Office Theme</vt:lpstr>
      <vt:lpstr>Worksheet</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WS/FCS Pandemic Recovery compared to Pandemic Recovery Across 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Position Counts by Funding Source, Without Vacancies  </vt:lpstr>
      <vt:lpstr>2024-2025 Teacher Experience by Years  </vt:lpstr>
      <vt:lpstr>PowerPoint Presentation</vt:lpstr>
      <vt:lpstr>PowerPoint Presentation</vt:lpstr>
      <vt:lpstr>PowerPoint Presentation</vt:lpstr>
      <vt:lpstr>Expense Descriptions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FY 2025 Restricted Grant Revenue Fund </vt:lpstr>
      <vt:lpstr>PowerPoint Presentation</vt:lpstr>
      <vt:lpstr>PowerPoint Presentation</vt:lpstr>
      <vt:lpstr>2025-2026 Planning Budget Amounts</vt:lpstr>
      <vt:lpstr>PowerPoint Presentation</vt:lpstr>
      <vt:lpstr>Examples of Investment Priorities for Both Personnel and Non-Personnel Costs </vt:lpstr>
      <vt:lpstr>25-26 Projected Position Management</vt:lpstr>
      <vt:lpstr>2025-2026 Projected Cost to Local or Other State PRCs</vt:lpstr>
      <vt:lpstr>2025-2026 Personnel Cost Summary</vt:lpstr>
      <vt:lpstr>Budget Savings for 2025-2026 in Planning for a Balanced Budget </vt:lpstr>
      <vt:lpstr>FY2026 Non-Personnel Requests on Local Dollars</vt:lpstr>
      <vt:lpstr>PowerPoint Presentation</vt:lpstr>
      <vt:lpstr>SCENARIO RESULTS COMPARISON </vt:lpstr>
      <vt:lpstr>SCENARIO A – GROWTH IN TAX BASE </vt:lpstr>
      <vt:lpstr>PowerPoint Presentation</vt:lpstr>
      <vt:lpstr>PowerPoint Presentation</vt:lpstr>
      <vt:lpstr>The Why Behind our Budget Request</vt:lpstr>
      <vt:lpstr>Recommended Next Steps</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Jennings, Lynne W</dc:creator>
  <cp:lastModifiedBy>Sherrill, Kevin S</cp:lastModifiedBy>
  <cp:revision>25</cp:revision>
  <cp:lastPrinted>2025-05-13T15:48:48Z</cp:lastPrinted>
  <dcterms:modified xsi:type="dcterms:W3CDTF">2025-05-13T21:50:51Z</dcterms:modified>
</cp:coreProperties>
</file>